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36.xml"/>
  <Override ContentType="application/vnd.openxmlformats-officedocument.presentationml.comments+xml" PartName="/ppt/comments/comment6.xml"/>
  <Override ContentType="application/vnd.openxmlformats-officedocument.presentationml.comments+xml" PartName="/ppt/comments/comment31.xml"/>
  <Override ContentType="application/vnd.openxmlformats-officedocument.presentationml.comments+xml" PartName="/ppt/comments/comment19.xml"/>
  <Override ContentType="application/vnd.openxmlformats-officedocument.presentationml.comments+xml" PartName="/ppt/comments/comment32.xml"/>
  <Override ContentType="application/vnd.openxmlformats-officedocument.presentationml.comments+xml" PartName="/ppt/comments/comment37.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41.xml"/>
  <Override ContentType="application/vnd.openxmlformats-officedocument.presentationml.comments+xml" PartName="/ppt/comments/comment3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40.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Lst>
  <p:sldSz cy="9144000" cx="1625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5120">
          <p15:clr>
            <a:srgbClr val="A4A3A4"/>
          </p15:clr>
        </p15:guide>
      </p15:sldGuideLst>
    </p:ext>
    <p:ext uri="http://customooxmlschemas.google.com/">
      <go:slidesCustomData xmlns:go="http://customooxmlschemas.google.com/" r:id="rId172" roundtripDataSignature="AMtx7mg8yyTEbl7EMyz8iJ6q37JPPJ8JX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ndrés Mejia"/>
  <p:cmAuthor clrIdx="1" id="1" initials="" lastIdx="58" name="Jennifer Ocamp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5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commentAuthors" Target="commentAuthor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customschemas.google.com/relationships/presentationmetadata" Target="metadata"/><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30T12:23:39.370">
    <p:pos x="3837" y="888"/>
    <p:text>íconos e imágenes del OVA ubicados en la carpeta RECURSOS.</p:text>
    <p:extLst>
      <p:ext uri="{C676402C-5697-4E1C-873F-D02D1690AC5C}">
        <p15:threadingInfo timeZoneBias="0"/>
      </p:ext>
      <p:ext uri="http://customooxmlschemas.google.com/">
        <go:slidesCustomData xmlns:go="http://customooxmlschemas.google.com/" commentPostId="AAAAM44jSKQ"/>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4" dt="2021-06-11T23:58:10.801">
    <p:pos x="8367" y="3825"/>
    <p:text>PDF: Lectura y escritura en la investigación.
Se encuentra en la carpeta PDF</p:text>
    <p:extLst>
      <p:ext uri="{C676402C-5697-4E1C-873F-D02D1690AC5C}">
        <p15:threadingInfo timeZoneBias="0"/>
      </p:ext>
      <p:ext uri="http://customooxmlschemas.google.com/">
        <go:slidesCustomData xmlns:go="http://customooxmlschemas.google.com/" commentPostId="AAAAM44jSL4"/>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5" dt="2021-06-12T00:07:25.010">
    <p:pos x="3950" y="2811"/>
    <p:text>Nombre de imagen: carpeta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o"/>
      </p:ext>
    </p:extLst>
  </p:cm>
  <p:cm authorId="1" idx="16" dt="2021-06-12T00:10:16.964">
    <p:pos x="8473" y="2871"/>
    <p:text>Nombre imagen: dosier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Io"/>
      </p:ext>
    </p:extLst>
  </p:cm>
  <p:cm authorId="1" idx="17" dt="2021-06-12T00:07:57.205">
    <p:pos x="6286" y="2908"/>
    <p:text>Nombre de imagen: archivo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k"/>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8" dt="2021-06-13T09:18:25.174">
    <p:pos x="2955" y="743"/>
    <p:text>Efectos y visualización de la actividad interactiva en este enlace: http://frisby.escueladidactica.com/Administrador/seguridad-salud-en-el-trabajo/L5-Recoger-evidencias/Redi1-Recoger-evidencias/</p:text>
    <p:extLst>
      <p:ext uri="{C676402C-5697-4E1C-873F-D02D1690AC5C}">
        <p15:threadingInfo timeZoneBias="0"/>
      </p:ext>
      <p:ext uri="http://customooxmlschemas.google.com/">
        <go:slidesCustomData xmlns:go="http://customooxmlschemas.google.com/" commentPostId="AAAAM44jSKk"/>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6-17T09:10:29.186">
    <p:pos x="6789" y="1934"/>
    <p:text>Los PDF se encuentran en la carpeta PDF/UNIDAD 1</p:text>
    <p:extLst>
      <p:ext uri="{C676402C-5697-4E1C-873F-D02D1690AC5C}">
        <p15:threadingInfo timeZoneBias="0"/>
      </p:ext>
      <p:ext uri="http://customooxmlschemas.google.com/">
        <go:slidesCustomData xmlns:go="http://customooxmlschemas.google.com/" commentPostId="AAAAM44jSJs"/>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9" dt="2021-06-12T01:04:13.857">
    <p:pos x="6226" y="2163"/>
    <p:text>Nombre de imagen: libro-de-lectura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MM"/>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0" dt="2021-06-12T02:02:11.971">
    <p:pos x="4892" y="2288"/>
    <p:text>Nombre de imagen: buscar
Enlace de descarga: &lt;div&gt;Iconos diseñados por &lt;a href="" title="Vectors Market"&gt;Vectors Market&lt;/a&gt;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s"/>
      </p:ext>
    </p:extLst>
  </p:cm>
  <p:cm authorId="1" idx="21" dt="2021-06-12T02:02:54.907">
    <p:pos x="8507" y="4002"/>
    <p:text>Nombre de imagen: busqueda
Enlace de descarga: &lt;div&gt;Iconos diseñados por &lt;a href="https://www.flaticon.es/autores/vectors-market" title="Vectors Market"&gt;Vectors Market&lt;/a&gt;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U"/>
      </p:ext>
    </p:extLst>
  </p:cm>
  <p:cm authorId="1" idx="22" dt="2021-06-12T02:02:25.690">
    <p:pos x="8507" y="2288"/>
    <p:text>Nombre de imagen: navegador
Enlace de descarga: &lt;div&gt;Iconos diseñados por &lt;a href="https://www.flaticon.es/autores/vectors-market" title="Vectors Market"&gt;Vectors Market&lt;/a&gt;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E"/>
      </p:ext>
    </p:extLst>
  </p:cm>
  <p:cm authorId="1" idx="23" dt="2021-06-12T02:02:40.234">
    <p:pos x="4892" y="4002"/>
    <p:text>Nombre de la imagen: analitica
Enlace de descarga: &lt;div&gt;Iconos diseñados por &lt;a href="" title="Vectors Market"&gt;Vectors Market&lt;/a&gt;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Q"/>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4" dt="2021-06-12T02:39:16.737">
    <p:pos x="8177" y="3898"/>
    <p:text>PDF: Recopilación de literatura</p:text>
    <p:extLst>
      <p:ext uri="{C676402C-5697-4E1C-873F-D02D1690AC5C}">
        <p15:threadingInfo timeZoneBias="0"/>
      </p:ext>
      <p:ext uri="http://customooxmlschemas.google.com/">
        <go:slidesCustomData xmlns:go="http://customooxmlschemas.google.com/" commentPostId="AAAAM44jSLY"/>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5" dt="2021-06-12T03:19:35.728">
    <p:pos x="6678" y="2702"/>
    <p:text>Nombre de imagen: saver-como
Enlace de descarga: &lt;div&gt;Iconos diseñados por &lt;a href="https://www.flaticon.es/autores/flat-icons" title="Flat Icons"&gt;Flat Icons&lt;/a&gt;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c"/>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6" dt="2021-06-12T06:06:30.562">
    <p:pos x="10" y="10"/>
    <p:text>Efecto de transición en este enlace: http://frisby.escueladidactica.com/Asistente-de-administracion/3KM-Workshop/L3-7_paso_para_el_exito_3km/7_paso_para_el_exito_de_3km/redi/index.html</p:text>
    <p:extLst>
      <p:ext uri="{C676402C-5697-4E1C-873F-D02D1690AC5C}">
        <p15:threadingInfo timeZoneBias="0"/>
      </p:ext>
      <p:ext uri="http://customooxmlschemas.google.com/">
        <go:slidesCustomData xmlns:go="http://customooxmlschemas.google.com/" commentPostId="AAAAM44jSL8"/>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7" dt="2021-06-13T09:34:47.157">
    <p:pos x="2825" y="769"/>
    <p:text>Efectos y visualización de la actividad interactiva en este enlace: http://frisby.escueladidactica.com/Personal-de-la-operacion/Operacion-Gestion-ambiental/L1-Progama-manejo-residuos-restaurantes/REDI-2-Como-separar/REDI/index.html</p:text>
    <p:extLst>
      <p:ext uri="{C676402C-5697-4E1C-873F-D02D1690AC5C}">
        <p15:threadingInfo timeZoneBias="0"/>
      </p:ext>
      <p:ext uri="http://customooxmlschemas.google.com/">
        <go:slidesCustomData xmlns:go="http://customooxmlschemas.google.com/" commentPostId="AAAAM44jSI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5-30T12:23:39.370">
    <p:pos x="3837" y="888"/>
    <p:text>íconos ubicados en carpeta RECURSOS.</p:text>
    <p:extLst>
      <p:ext uri="{C676402C-5697-4E1C-873F-D02D1690AC5C}">
        <p15:threadingInfo timeZoneBias="0"/>
      </p:ext>
      <p:ext uri="http://customooxmlschemas.google.com/">
        <go:slidesCustomData xmlns:go="http://customooxmlschemas.google.com/" commentPostId="AAAAM44jSIc"/>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8" dt="2021-06-12T05:02:20.728">
    <p:pos x="7054" y="2449"/>
    <p:text>Nombre de imagen: rompecabezas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0"/>
      </p:ext>
    </p:extLst>
  </p:cm>
  <p:cm authorId="1" idx="29" dt="2021-06-12T05:02:03.070">
    <p:pos x="3579" y="2409"/>
    <p:text>Nombre de imagen: referencia
Enlace de descarga: &lt;div&gt;Iconos diseñados por &lt;a href="" title="Icongeek26"&gt;Icongeek26&lt;/a&gt;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A"/>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0" dt="2021-06-12T05:37:37.943">
    <p:pos x="6845" y="4019"/>
    <p:text>Nombre de imagen: hoja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A"/>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1" dt="2021-06-12T06:04:51.612">
    <p:pos x="6857" y="5129"/>
    <p:text>Efecto de transición en este enlace: https://d2x3xhvgiqkx42.cloudfront.net/12345678-1234-1234-1234-1234567890ab/2016/07/11/eddbca92-9484-44b1-984e-a1225513eb35.gif</p:text>
    <p:extLst>
      <p:ext uri="{C676402C-5697-4E1C-873F-D02D1690AC5C}">
        <p15:threadingInfo timeZoneBias="0"/>
      </p:ext>
      <p:ext uri="http://customooxmlschemas.google.com/">
        <go:slidesCustomData xmlns:go="http://customooxmlschemas.google.com/" commentPostId="AAAAM44jSJM"/>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2" dt="2021-06-12T06:25:45.391">
    <p:pos x="8933" y="5002"/>
    <p:text>Nombre de imagen: libro</p:text>
    <p:extLst>
      <p:ext uri="{C676402C-5697-4E1C-873F-D02D1690AC5C}">
        <p15:threadingInfo timeZoneBias="0"/>
      </p:ext>
      <p:ext uri="http://customooxmlschemas.google.com/">
        <go:slidesCustomData xmlns:go="http://customooxmlschemas.google.com/" commentPostId="AAAAM44jSJA"/>
      </p:ext>
    </p:extLst>
  </p:cm>
  <p:cm authorId="1" idx="33" dt="2021-06-12T06:25:13.318">
    <p:pos x="6957" y="4984"/>
    <p:text>Nombre de imagen: libro-abierto</p:text>
    <p:extLst>
      <p:ext uri="{C676402C-5697-4E1C-873F-D02D1690AC5C}">
        <p15:threadingInfo timeZoneBias="0"/>
      </p:ext>
      <p:ext uri="http://customooxmlschemas.google.com/">
        <go:slidesCustomData xmlns:go="http://customooxmlschemas.google.com/" commentPostId="AAAAM44jSJ4"/>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4" dt="2021-06-12T06:48:09.392">
    <p:pos x="9219" y="4783"/>
    <p:text>involucra de manera parcial su tema de investigación, ya que, es probable que se estudien más ciertas áreas del conocimiento; por lo que si este es su caso, lo que usted podría hacer es ir desarrollando su propia perspectiva teórica, lo cual dotaría además de un aporte mayor en relación al tema o problemática estudiada.</p:text>
    <p:extLst>
      <p:ext uri="{C676402C-5697-4E1C-873F-D02D1690AC5C}">
        <p15:threadingInfo timeZoneBias="0"/>
      </p:ext>
      <p:ext uri="http://customooxmlschemas.google.com/">
        <go:slidesCustomData xmlns:go="http://customooxmlschemas.google.com/" commentPostId="AAAAM44jSMU"/>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5" dt="2021-06-13T10:14:23.616">
    <p:pos x="7870" y="4414"/>
    <p:text>La carita feliz indica que la respuesta es correcta</p:text>
    <p:extLst>
      <p:ext uri="{C676402C-5697-4E1C-873F-D02D1690AC5C}">
        <p15:threadingInfo timeZoneBias="0"/>
      </p:ext>
      <p:ext uri="http://customooxmlschemas.google.com/">
        <go:slidesCustomData xmlns:go="http://customooxmlschemas.google.com/" commentPostId="AAAAM44jSK0"/>
      </p:ext>
    </p:extLst>
  </p:cm>
  <p:cm authorId="1" idx="36" dt="2021-06-13T10:09:00.314">
    <p:pos x="10" y="10"/>
    <p:text>Efectos y visualización de la actividad interactiva en este enlace: http://frisby.escueladidactica.com/Asistente-de-administracion/Gesti%c3%b3n%20ambiental/L2-Cumplimiento%20de%20la%20normatividad/Reduccion-y-aprovechamiento/REDI/</p:text>
    <p:extLst>
      <p:ext uri="{C676402C-5697-4E1C-873F-D02D1690AC5C}">
        <p15:threadingInfo timeZoneBias="0"/>
      </p:ext>
      <p:ext uri="http://customooxmlschemas.google.com/">
        <go:slidesCustomData xmlns:go="http://customooxmlschemas.google.com/" commentPostId="AAAAM44jSJc"/>
      </p:ext>
    </p:extLs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6-17T09:09:57.545">
    <p:pos x="6789" y="1934"/>
    <p:text>Los PDF se encuentran en la carpeta PDF/UNIDAD 2</p:text>
    <p:extLst>
      <p:ext uri="{C676402C-5697-4E1C-873F-D02D1690AC5C}">
        <p15:threadingInfo timeZoneBias="0"/>
      </p:ext>
      <p:ext uri="http://customooxmlschemas.google.com/">
        <go:slidesCustomData xmlns:go="http://customooxmlschemas.google.com/" commentPostId="AAAAM44jSJg"/>
      </p:ext>
    </p:extLs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7" dt="2021-06-12T01:04:37.899">
    <p:pos x="6238" y="2143"/>
    <p:text>Nombre de la imagen: escritura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E"/>
      </p:ext>
    </p:extLs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8" dt="2021-06-13T01:57:32.484">
    <p:pos x="5290" y="4768"/>
    <p:text>Nombre de imagen: flecha-correcta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w"/>
      </p:ext>
    </p:extLst>
  </p:cm>
  <p:cm authorId="1" idx="39" dt="2021-06-12T19:25:51.385">
    <p:pos x="5010" y="2611"/>
    <p:text>Se solicita a diseño</p:text>
    <p:extLst>
      <p:ext uri="{C676402C-5697-4E1C-873F-D02D1690AC5C}">
        <p15:threadingInfo timeZoneBias="0"/>
      </p:ext>
      <p:ext uri="http://customooxmlschemas.google.com/">
        <go:slidesCustomData xmlns:go="http://customooxmlschemas.google.com/" commentPostId="AAAAM44jSKY"/>
      </p:ext>
    </p:extLs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0" dt="2021-06-13T10:21:33.849">
    <p:pos x="2941" y="895"/>
    <p:text>Efectos y visualización de la actividad interactiva en este enlace: https://wordwall.net/play/14720/331/176</p:text>
    <p:extLst>
      <p:ext uri="{C676402C-5697-4E1C-873F-D02D1690AC5C}">
        <p15:threadingInfo timeZoneBias="0"/>
      </p:ext>
      <p:ext uri="http://customooxmlschemas.google.com/">
        <go:slidesCustomData xmlns:go="http://customooxmlschemas.google.com/" commentPostId="AAAAM44jSLs"/>
      </p:ext>
    </p:extLst>
  </p:cm>
  <p:cm authorId="1" idx="41" dt="2021-06-13T10:27:29.397">
    <p:pos x="7367" y="4723"/>
    <p:text>La frase en rojo, es la que se forma con las letras desordenadas.</p:text>
    <p:extLst>
      <p:ext uri="{C676402C-5697-4E1C-873F-D02D1690AC5C}">
        <p15:threadingInfo timeZoneBias="0"/>
      </p:ext>
      <p:ext uri="http://customooxmlschemas.google.com/">
        <go:slidesCustomData xmlns:go="http://customooxmlschemas.google.com/" commentPostId="AAAAM44jSM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6-06T16:32:22.902">
    <p:pos x="6569" y="3885"/>
    <p:text>Objetivos específicos:
●	Distinguir las fases del proceso de pesquisa bibliográfica.
●	Interpretar las formas de citación y referenciación de fuentes bibliográficas de carácter científico.
Establecer la diferencia entre un marco teórico, marco conceptual, estado del arte, marco legal y contextual.</p:text>
    <p:extLst>
      <p:ext uri="{C676402C-5697-4E1C-873F-D02D1690AC5C}">
        <p15:threadingInfo timeZoneBias="0"/>
      </p:ext>
      <p:ext uri="http://customooxmlschemas.google.com/">
        <go:slidesCustomData xmlns:go="http://customooxmlschemas.google.com/" commentPostId="AAAAM44jSKI"/>
      </p:ext>
    </p:extLs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2" dt="2021-06-13T02:31:36.980">
    <p:pos x="8195" y="4328"/>
    <p:text>PDF: Adopción de una teoría o desarrollo de una perspectiva teórica o de referencia</p:text>
    <p:extLst>
      <p:ext uri="{C676402C-5697-4E1C-873F-D02D1690AC5C}">
        <p15:threadingInfo timeZoneBias="0"/>
      </p:ext>
      <p:ext uri="http://customooxmlschemas.google.com/">
        <go:slidesCustomData xmlns:go="http://customooxmlschemas.google.com/" commentPostId="AAAAM44jSJo"/>
      </p:ext>
    </p:extLs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3" dt="2021-06-13T03:25:27.860">
    <p:pos x="6731" y="2162"/>
    <p:text>Nombre de imagen: busqueda-libro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c"/>
      </p:ext>
    </p:extLst>
  </p:cm>
  <p:cm authorId="1" idx="44" dt="2021-06-13T03:22:30.417">
    <p:pos x="4906" y="2144"/>
    <p:text>Nombre de imagen: reglas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4"/>
      </p:ext>
    </p:extLst>
  </p:cm>
  <p:cm authorId="1" idx="45" dt="2021-06-13T03:15:40.762">
    <p:pos x="3119" y="2178"/>
    <p:text>Nombre imagen: lectura
Enlace de descarga: &lt;div&gt;Iconos diseñados por &lt;a href="https://www.flaticon.es/autores/mangsaabguru" title="mangsaabguru"&gt;mangsaabguru&lt;/a&gt;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E"/>
      </p:ext>
    </p:extLst>
  </p:cm>
  <p:cm authorId="1" idx="46" dt="2021-06-13T03:30:56.735">
    <p:pos x="8516" y="2167"/>
    <p:text>Nombre de imagen: lista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MI"/>
      </p:ext>
    </p:extLs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7" dt="2021-06-13T05:21:00.922">
    <p:pos x="4073" y="4662"/>
    <p:text>Nombre de imagen: numero(1)</p:text>
    <p:extLst>
      <p:ext uri="{C676402C-5697-4E1C-873F-D02D1690AC5C}">
        <p15:threadingInfo timeZoneBias="0"/>
      </p:ext>
      <p:ext uri="http://customooxmlschemas.google.com/">
        <go:slidesCustomData xmlns:go="http://customooxmlschemas.google.com/" commentPostId="AAAAM44jSIk"/>
      </p:ext>
    </p:extLst>
  </p:cm>
  <p:cm authorId="1" idx="48" dt="2021-06-13T05:19:34.331">
    <p:pos x="4081" y="4134"/>
    <p:text>Nombre de imagen: numero
Enlace de descarga: &lt;div&gt;Iconos diseñados por &lt;a href="https://www.flaticon.es/autores/pixel-buddha" title="Pixel Buddha"&gt;Pixel Buddha&lt;/a&gt;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LU"/>
      </p:ext>
    </p:extLs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9" dt="2021-06-13T05:48:43.004">
    <p:pos x="7025" y="5092"/>
    <p:text>Así aplicará al tiempo lo visto en el curso, que es la búsqueda de literatura.</p:text>
    <p:extLst>
      <p:ext uri="{C676402C-5697-4E1C-873F-D02D1690AC5C}">
        <p15:threadingInfo timeZoneBias="0"/>
      </p:ext>
      <p:ext uri="http://customooxmlschemas.google.com/">
        <go:slidesCustomData xmlns:go="http://customooxmlschemas.google.com/" commentPostId="AAAAM44jSLI"/>
      </p:ext>
    </p:extLs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0" dt="2021-06-13T06:08:19.222">
    <p:pos x="2777" y="4844"/>
    <p:text>Nombre de imagen: rec</p:text>
    <p:extLst>
      <p:ext uri="{C676402C-5697-4E1C-873F-D02D1690AC5C}">
        <p15:threadingInfo timeZoneBias="0"/>
      </p:ext>
      <p:ext uri="http://customooxmlschemas.google.com/">
        <go:slidesCustomData xmlns:go="http://customooxmlschemas.google.com/" commentPostId="AAAAM44jSME"/>
      </p:ext>
    </p:extLs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1" dt="2021-06-13T10:49:05.574">
    <p:pos x="2995" y="822"/>
    <p:text>Efectos y visualización de la actividad interactiva en este enlace: http://frisby.escueladidactica.com/Administrador/seguridad-salud-en-el-trabajo/L3-Identificacion-y-clasificacion-de-peligros/Clasificacion-de-peligros/redi/</p:text>
    <p:extLst>
      <p:ext uri="{C676402C-5697-4E1C-873F-D02D1690AC5C}">
        <p15:threadingInfo timeZoneBias="0"/>
      </p:ext>
      <p:ext uri="http://customooxmlschemas.google.com/">
        <go:slidesCustomData xmlns:go="http://customooxmlschemas.google.com/" commentPostId="AAAAM44jSI0"/>
      </p:ext>
    </p:extLs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2" dt="2021-06-13T07:45:07.531">
    <p:pos x="4243" y="2872"/>
    <p:text>Nombre de imagen: jugar</p:text>
    <p:extLst>
      <p:ext uri="{C676402C-5697-4E1C-873F-D02D1690AC5C}">
        <p15:threadingInfo timeZoneBias="0"/>
      </p:ext>
      <p:ext uri="http://customooxmlschemas.google.com/">
        <go:slidesCustomData xmlns:go="http://customooxmlschemas.google.com/" commentPostId="AAAAM44jSIw"/>
      </p:ext>
    </p:extLst>
  </p:cm>
  <p:cm authorId="1" idx="53" dt="2021-06-13T07:53:10.454">
    <p:pos x="9351" y="1886"/>
    <p:text>PDF: Cómo se hace una tesis</p:text>
    <p:extLst>
      <p:ext uri="{C676402C-5697-4E1C-873F-D02D1690AC5C}">
        <p15:threadingInfo timeZoneBias="0"/>
      </p:ext>
      <p:ext uri="http://customooxmlschemas.google.com/">
        <go:slidesCustomData xmlns:go="http://customooxmlschemas.google.com/" commentPostId="AAAAM44jSLM"/>
      </p:ext>
    </p:extLst>
  </p:cm>
  <p:cm authorId="1" idx="54" dt="2021-06-13T08:27:59.490">
    <p:pos x="9318" y="3662"/>
    <p:text>Documento: Ficha Técnica</p:text>
    <p:extLst>
      <p:ext uri="{C676402C-5697-4E1C-873F-D02D1690AC5C}">
        <p15:threadingInfo timeZoneBias="0"/>
      </p:ext>
      <p:ext uri="http://customooxmlschemas.google.com/">
        <go:slidesCustomData xmlns:go="http://customooxmlschemas.google.com/" commentPostId="AAAAM44jSKo"/>
      </p:ext>
    </p:extLs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5" dt="2021-06-13T07:47:29.466">
    <p:pos x="4588" y="3281"/>
    <p:text>Link del video: https://www.youtube.com/watch?v=zrvZFEcQ_rg</p:text>
    <p:extLst>
      <p:ext uri="{C676402C-5697-4E1C-873F-D02D1690AC5C}">
        <p15:threadingInfo timeZoneBias="0"/>
      </p:ext>
      <p:ext uri="http://customooxmlschemas.google.com/">
        <go:slidesCustomData xmlns:go="http://customooxmlschemas.google.com/" commentPostId="AAAAM44jSMY"/>
      </p:ext>
    </p:extLs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6-17T09:05:07.872">
    <p:pos x="4690" y="4525"/>
    <p:text>Link del video: https://www.youtube.com/watch?v=cG4UnZDH_d8</p:text>
    <p:extLst>
      <p:ext uri="{C676402C-5697-4E1C-873F-D02D1690AC5C}">
        <p15:threadingInfo timeZoneBias="0"/>
      </p:ext>
      <p:ext uri="http://customooxmlschemas.google.com/">
        <go:slidesCustomData xmlns:go="http://customooxmlschemas.google.com/" commentPostId="AAAAM44jSLk"/>
      </p:ext>
    </p:extLs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6-17T09:09:34.456">
    <p:pos x="6789" y="1934"/>
    <p:text>Los PDF se encuentran en la carpeta PDF/UNIDAD 3</p:text>
    <p:extLst>
      <p:ext uri="{C676402C-5697-4E1C-873F-D02D1690AC5C}">
        <p15:threadingInfo timeZoneBias="0"/>
      </p:ext>
      <p:ext uri="http://customooxmlschemas.google.com/">
        <go:slidesCustomData xmlns:go="http://customooxmlschemas.google.com/" commentPostId="AAAAM44jSK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6-06T16:42:34.750">
    <p:pos x="6662" y="4248"/>
    <p:text>De igual manera, busca resolver situaciones como la movilidad del estudiante, dificultades de estudio por condiciones laborales, personales, familiares o sociales. Por lo que, incursionar en estas modalidades de educación es aumentar las posibilidades para que un mayor número de personas accedan a la educación superior y participen, desde su proceso formativo, en el desarrollo de la identidad unaulista, superando las limitaciones espaciales y temporales, a las que muchas veces se ve reducido el ofrecimiento de programas en modalidades exclusivamente presenciales. 
En consecuencia, la Universidad UNAULA ha diseñado el presente módulo buscando desarrollar en los estudiantes competencias investigativas, que le formen su espíritu no solo investigativo sino también el aspecto de autodisciplina, ya que debe indagar a través de las herramientas dadas, siendo el presente módulo  la etapa de la pesquisa bibliográfica, así como la identificación y diferenciación de los diversos tipos de herramientas teóricas, la distinción entre Estado del Arte, Marco conceptual, Marco Legal y contextual, según las circunstancias.
De igual manera, permite que el estudiante comprenda la dinámica epistemológica de la investigación científica, comprendiendo no sólo la explicación de los fenómenos desde el paradigma, sino también aterrizando a los campos disciplinares, disciplinas mismas, y escuelas de pensamiento que permiten la apropiación de teorías que orientarán en el aspecto metodológico.
En conclusión, el estudiante estará en la capacidad de diseñar y desarrollar su trabajo de investigación, apoyándose en la pesquisa bibliográfica realizada, para de esta forma sustentar el problema de investigación planteado con anterioridad en la primera parte del curso. Transversalizando así a través de la investigación todo el haber del conocimiento. 
La investigación es un proceso a través del cual el ser humano busca, deduce, recolecta y crea conocimiento y así aportar al desarrollo de la humanidad, pero este recorrido, esta investigación que se hace para adquirir y desarrollar conocimientos, se debe hacer de la mano de técnicas y elementos que faciliten el proceso a través del cual la investigación es posible. 
Es por esto, que en el presente curso se parte de la investigación científica como elemento dinamizador y formador del estudiante, dando herramientas de búsqueda de información y en este caso, desarrollando y explicando el aspecto fundamental de lo que conforma el Marco Teórico como sustento del desarrollo del problema de investigación del futuro economista.
Todo proyecto debe tener un sustento teórico, ya que es a través de este que se fundamentan los conceptos, categorías, relacionamientos y ejercicios investigativos previos.  Permitiendo que el estudiante tenga luces de qué puede testear y bajo qué perspectiva hacerlo, así como la forma en que puede aplicar metodológicamente algún instrumento.
Por lo que es importante recurrir a la información previa (teorías, doctrinas, posiciones, estados del arte) que clarifiquen la propuesta de investigación e ilumine la metodología a desarrollar.</p:text>
    <p:extLst>
      <p:ext uri="{C676402C-5697-4E1C-873F-D02D1690AC5C}">
        <p15:threadingInfo timeZoneBias="0"/>
      </p:ext>
      <p:ext uri="http://customooxmlschemas.google.com/">
        <go:slidesCustomData xmlns:go="http://customooxmlschemas.google.com/" commentPostId="AAAAM44jSJU"/>
      </p:ext>
    </p:extLs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6" dt="2021-06-13T08:15:41.554">
    <p:pos x="7258" y="4712"/>
    <p:text>Descripción: Declaración de las características que presentan los fenómenos.
Fidedigno: Un término es fidedigno cuando cualquier investigador o estudiante lo entiende de la misma manera en que es definido en nuestro trabajo de investigación.
Marco Teórico: Es la exposición y análisis de la teoría o grupo de teorías que sirven como fundamento para explicar los antecedentes e interpretar los resultados de la investigación.
Proceso: Conjuntos de etapas o pasos realizados para llevar a cabo una función.
Síntesis: Método que procede de lo simple a lo compuesto, de los elementos al todo. Integración de las partes aisladas en un conjunto que unifique todos los elementos.
Teoría: Es el conjunto de conceptos, categorías y leyes que reflejan objetivamente la realidad.
Los términos y sus significados fueron extraídos en su totalidad de esta página: Metodología de la investigación. Manuel Galán Amador.
Recuperado el 8 de mayo de 2021, de
http://manuelgalan.blogspot.com/p/glosario-de-investigaci.html</p:text>
    <p:extLst>
      <p:ext uri="{C676402C-5697-4E1C-873F-D02D1690AC5C}">
        <p15:threadingInfo timeZoneBias="0"/>
      </p:ext>
      <p:ext uri="http://customooxmlschemas.google.com/">
        <go:slidesCustomData xmlns:go="http://customooxmlschemas.google.com/" commentPostId="AAAAM44jSIs"/>
      </p:ext>
    </p:extLs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7" dt="2021-06-13T08:19:54.106">
    <p:pos x="8164" y="4613"/>
    <p:text>Eco, Umberto, 1987, Cómo se hace una tesis. Técnicas y procedimientos de investigación, estudio y escritura, Barcelona, Gedisa S.A.
Folguera, Pilar, 1994, Cómo se hace Historia oral, Madrid, Eudema.  
Freire, P. (2007). Pedagogía para la LIbertad. México.
Galeano, Eumelia y Vélez, Olga Lucía, 2000, Investigación cualitativa. Estados del arte, Medellín, Digital Express. 
Guba, Egon G., 1989, Criterios de credibilidad en la investigación naturalítica, En: Sacristán, Jimeno y A., Pérez, La enseñanza: su teoría y su práctica, 3ª, edición, Madrid, Akal S.A., p. 148-165.  
Martínez, Miguel.1999, La investigación cualitativa etnográfica en educación, Manual teórico-Práctico, Bogotá, Círculo de Lectura Alternativa. 
Miles, M.B. y Huberman, M.A., 1994, Qualitative data analysis: An sapanded sourcebook, Thousand Oaks, California, Sage Publications.
Sandoval, Carlos, 1997, Enfoques cualitativos de investigación social. Módulo 4. Programa de especialización en teoría, métodos y técnicas e investigación social. Iner-Icfes.
Schwartz y Jacobs, 1984, Sociología cualitativa, Método para la reconstrucción de la realidad, México, Trillas. 
Serna, Ciro &amp; López, F.  (2005).  Ciencia, Método e Investigación.  Universidad de Manizales, Facultad de Economía. ISBN 958-9314-25-2
Silverman, David, 1963, Interpreting cualitative data:Methods for analysing talk, text and interaction, London, Sage Publications.   
Taylor S.J., y Bodgan, R.  1994, Introducción a los métodos cualitativos de investigación social.La búsqueda de significados, Barcelona, Paidós.</p:text>
    <p:extLst>
      <p:ext uri="{C676402C-5697-4E1C-873F-D02D1690AC5C}">
        <p15:threadingInfo timeZoneBias="0"/>
      </p:ext>
      <p:ext uri="http://customooxmlschemas.google.com/">
        <go:slidesCustomData xmlns:go="http://customooxmlschemas.google.com/" commentPostId="AAAAM44jSKM"/>
      </p:ext>
    </p:extLs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8" dt="2021-06-13T08:36:51.102">
    <p:pos x="6922" y="4371"/>
    <p:text>Nombre del documento: CUESTIONARIO
Se encuentra en la carpeta PDF</p:text>
    <p:extLst>
      <p:ext uri="{C676402C-5697-4E1C-873F-D02D1690AC5C}">
        <p15:threadingInfo timeZoneBias="0"/>
      </p:ext>
      <p:ext uri="http://customooxmlschemas.google.com/">
        <go:slidesCustomData xmlns:go="http://customooxmlschemas.google.com/" commentPostId="AAAAM44jSK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6-12T01:03:41.362">
    <p:pos x="6169" y="2233"/>
    <p:text>Nombre de imagen: biblioteca
Enlace de descarga: &lt;div&gt;Iconos diseñados por &lt;a href="https://www.flaticon.es/autores/photo3idea-studio" title="photo3idea_studio"&gt;photo3idea_studio&lt;/a&gt;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Q"/>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06-09T02:23:36.739">
    <p:pos x="5698" y="3528"/>
    <p:text>Nombre de imagen: circulo-de-color
Enlace de descarga: &lt;div&gt;Iconos diseñados por &lt;a href="https://www.flaticon.es/autores/nikita-golubev" title="Nikita Golubev"&gt;Nikita Golubev&lt;/a&gt;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I8"/>
      </p:ext>
    </p:extLst>
  </p:cm>
  <p:cm authorId="1" idx="5" dt="2021-06-09T03:36:23.283">
    <p:pos x="6267" y="4134"/>
    <p:text>Nombre de imagen: contrato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w"/>
      </p:ext>
    </p:extLst>
  </p:cm>
  <p:cm authorId="1" idx="6" dt="2021-06-09T03:40:53.548">
    <p:pos x="8786" y="4008"/>
    <p:text>Nombre de imagen: busqueda-de-conocimiento
Enlace de descarga: &lt;div&gt;Iconos diseñados por &lt;a href="https://www.flaticon.es/autores/flat-icons" title="Flat Icons"&gt;Flat Icons&lt;/a&gt;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Kw"/>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1-06-12T04:12:06.337">
    <p:pos x="5584" y="2912"/>
    <p:text>Nombre de imagen: idea(1)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I"/>
      </p:ext>
    </p:extLst>
  </p:cm>
  <p:cm authorId="1" idx="8" dt="2021-06-12T04:11:54.722">
    <p:pos x="3840" y="2973"/>
    <p:text>Nombre de imagen: idea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I4"/>
      </p:ext>
    </p:extLst>
  </p:cm>
  <p:cm authorId="1" idx="9" dt="2021-06-11T03:23:32.879">
    <p:pos x="9247" y="2191"/>
    <p:text>Nombre de imagen: Informacion
Enlace de descarga: &lt;div&gt;Iconos diseñados por &lt;a href="" title="Those Icons"&gt;Those Icons&lt;/a&gt;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8"/>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1-06-13T09:11:20.919">
    <p:pos x="2798" y="2550"/>
    <p:text>La frase en rojo corresponde a la respuesta.</p:text>
    <p:extLst>
      <p:ext uri="{C676402C-5697-4E1C-873F-D02D1690AC5C}">
        <p15:threadingInfo timeZoneBias="0"/>
      </p:ext>
      <p:ext uri="http://customooxmlschemas.google.com/">
        <go:slidesCustomData xmlns:go="http://customooxmlschemas.google.com/" commentPostId="AAAAM44jSLg"/>
      </p:ext>
    </p:extLst>
  </p:cm>
  <p:cm authorId="1" idx="11" dt="2021-06-13T09:12:12.630">
    <p:pos x="2759" y="717"/>
    <p:text>Nombre de imagen: actividad_interactiva</p:text>
    <p:extLst>
      <p:ext uri="{C676402C-5697-4E1C-873F-D02D1690AC5C}">
        <p15:threadingInfo timeZoneBias="0"/>
      </p:ext>
      <p:ext uri="http://customooxmlschemas.google.com/">
        <go:slidesCustomData xmlns:go="http://customooxmlschemas.google.com/" commentPostId="AAAAM44jSL0"/>
      </p:ext>
    </p:extLst>
  </p:cm>
  <p:cm authorId="1" idx="12" dt="2021-06-13T09:11:00.931">
    <p:pos x="1954" y="1728"/>
    <p:text>Efectos y visualización de la actividad interactiva en este enlace: http://frisby.escueladidactica.com/Administrador/control-interno/L3-Manejo-de-activos-fijos/Redi2-Motivo-del-traslado-ahorcado/REDI1-Traslado-de-activos/</p:text>
    <p:extLst>
      <p:ext uri="{C676402C-5697-4E1C-873F-D02D1690AC5C}">
        <p15:threadingInfo timeZoneBias="0"/>
      </p:ext>
      <p:ext uri="http://customooxmlschemas.google.com/">
        <go:slidesCustomData xmlns:go="http://customooxmlschemas.google.com/" commentPostId="AAAAM44jSMQ"/>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3" dt="2021-06-11T04:08:47.105">
    <p:pos x="6294" y="2838"/>
    <p:text>Nombre de imagen: Libros
Enlace de descarga: &lt;div&gt;Iconos diseñados por &lt;a href="https://www.freepik.com" title="Freepik"&gt;Freepik&lt;/a&gt; from &lt;a href="https://www.flaticon.es/" title="Flaticon"&gt;www.flaticon.es&lt;/a&gt;&lt;/div&gt;</p:text>
    <p:extLst>
      <p:ext uri="{C676402C-5697-4E1C-873F-D02D1690AC5C}">
        <p15:threadingInfo timeZoneBias="0"/>
      </p:ext>
      <p:ext uri="http://customooxmlschemas.google.com/">
        <go:slidesCustomData xmlns:go="http://customooxmlschemas.google.com/" commentPostId="AAAAM44jSJ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9" name="Shape 4579"/>
        <p:cNvGrpSpPr/>
        <p:nvPr/>
      </p:nvGrpSpPr>
      <p:grpSpPr>
        <a:xfrm>
          <a:off x="0" y="0"/>
          <a:ext cx="0" cy="0"/>
          <a:chOff x="0" y="0"/>
          <a:chExt cx="0" cy="0"/>
        </a:xfrm>
      </p:grpSpPr>
      <p:sp>
        <p:nvSpPr>
          <p:cNvPr id="4580" name="Google Shape;4580;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9" name="Shape 4619"/>
        <p:cNvGrpSpPr/>
        <p:nvPr/>
      </p:nvGrpSpPr>
      <p:grpSpPr>
        <a:xfrm>
          <a:off x="0" y="0"/>
          <a:ext cx="0" cy="0"/>
          <a:chOff x="0" y="0"/>
          <a:chExt cx="0" cy="0"/>
        </a:xfrm>
      </p:grpSpPr>
      <p:sp>
        <p:nvSpPr>
          <p:cNvPr id="4620" name="Google Shape;4620;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7" name="Shape 4777"/>
        <p:cNvGrpSpPr/>
        <p:nvPr/>
      </p:nvGrpSpPr>
      <p:grpSpPr>
        <a:xfrm>
          <a:off x="0" y="0"/>
          <a:ext cx="0" cy="0"/>
          <a:chOff x="0" y="0"/>
          <a:chExt cx="0" cy="0"/>
        </a:xfrm>
      </p:grpSpPr>
      <p:sp>
        <p:nvSpPr>
          <p:cNvPr id="4778" name="Google Shape;4778;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0" name="Shape 4820"/>
        <p:cNvGrpSpPr/>
        <p:nvPr/>
      </p:nvGrpSpPr>
      <p:grpSpPr>
        <a:xfrm>
          <a:off x="0" y="0"/>
          <a:ext cx="0" cy="0"/>
          <a:chOff x="0" y="0"/>
          <a:chExt cx="0" cy="0"/>
        </a:xfrm>
      </p:grpSpPr>
      <p:sp>
        <p:nvSpPr>
          <p:cNvPr id="4821" name="Google Shape;4821;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8" name="Shape 5028"/>
        <p:cNvGrpSpPr/>
        <p:nvPr/>
      </p:nvGrpSpPr>
      <p:grpSpPr>
        <a:xfrm>
          <a:off x="0" y="0"/>
          <a:ext cx="0" cy="0"/>
          <a:chOff x="0" y="0"/>
          <a:chExt cx="0" cy="0"/>
        </a:xfrm>
      </p:grpSpPr>
      <p:sp>
        <p:nvSpPr>
          <p:cNvPr id="5029" name="Google Shape;5029;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6" name="Shape 5146"/>
        <p:cNvGrpSpPr/>
        <p:nvPr/>
      </p:nvGrpSpPr>
      <p:grpSpPr>
        <a:xfrm>
          <a:off x="0" y="0"/>
          <a:ext cx="0" cy="0"/>
          <a:chOff x="0" y="0"/>
          <a:chExt cx="0" cy="0"/>
        </a:xfrm>
      </p:grpSpPr>
      <p:sp>
        <p:nvSpPr>
          <p:cNvPr id="5147" name="Google Shape;5147;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4" name="Shape 5264"/>
        <p:cNvGrpSpPr/>
        <p:nvPr/>
      </p:nvGrpSpPr>
      <p:grpSpPr>
        <a:xfrm>
          <a:off x="0" y="0"/>
          <a:ext cx="0" cy="0"/>
          <a:chOff x="0" y="0"/>
          <a:chExt cx="0" cy="0"/>
        </a:xfrm>
      </p:grpSpPr>
      <p:sp>
        <p:nvSpPr>
          <p:cNvPr id="5265" name="Google Shape;5265;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0" name="Shape 5500"/>
        <p:cNvGrpSpPr/>
        <p:nvPr/>
      </p:nvGrpSpPr>
      <p:grpSpPr>
        <a:xfrm>
          <a:off x="0" y="0"/>
          <a:ext cx="0" cy="0"/>
          <a:chOff x="0" y="0"/>
          <a:chExt cx="0" cy="0"/>
        </a:xfrm>
      </p:grpSpPr>
      <p:sp>
        <p:nvSpPr>
          <p:cNvPr id="5501" name="Google Shape;5501;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1" name="Shape 5591"/>
        <p:cNvGrpSpPr/>
        <p:nvPr/>
      </p:nvGrpSpPr>
      <p:grpSpPr>
        <a:xfrm>
          <a:off x="0" y="0"/>
          <a:ext cx="0" cy="0"/>
          <a:chOff x="0" y="0"/>
          <a:chExt cx="0" cy="0"/>
        </a:xfrm>
      </p:grpSpPr>
      <p:sp>
        <p:nvSpPr>
          <p:cNvPr id="5592" name="Google Shape;5592;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6" name="Shape 5636"/>
        <p:cNvGrpSpPr/>
        <p:nvPr/>
      </p:nvGrpSpPr>
      <p:grpSpPr>
        <a:xfrm>
          <a:off x="0" y="0"/>
          <a:ext cx="0" cy="0"/>
          <a:chOff x="0" y="0"/>
          <a:chExt cx="0" cy="0"/>
        </a:xfrm>
      </p:grpSpPr>
      <p:sp>
        <p:nvSpPr>
          <p:cNvPr id="5637" name="Google Shape;5637;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8" name="Shape 5688"/>
        <p:cNvGrpSpPr/>
        <p:nvPr/>
      </p:nvGrpSpPr>
      <p:grpSpPr>
        <a:xfrm>
          <a:off x="0" y="0"/>
          <a:ext cx="0" cy="0"/>
          <a:chOff x="0" y="0"/>
          <a:chExt cx="0" cy="0"/>
        </a:xfrm>
      </p:grpSpPr>
      <p:sp>
        <p:nvSpPr>
          <p:cNvPr id="5689" name="Google Shape;5689;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2" name="Shape 5732"/>
        <p:cNvGrpSpPr/>
        <p:nvPr/>
      </p:nvGrpSpPr>
      <p:grpSpPr>
        <a:xfrm>
          <a:off x="0" y="0"/>
          <a:ext cx="0" cy="0"/>
          <a:chOff x="0" y="0"/>
          <a:chExt cx="0" cy="0"/>
        </a:xfrm>
      </p:grpSpPr>
      <p:sp>
        <p:nvSpPr>
          <p:cNvPr id="5733" name="Google Shape;5733;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0" name="Shape 5780"/>
        <p:cNvGrpSpPr/>
        <p:nvPr/>
      </p:nvGrpSpPr>
      <p:grpSpPr>
        <a:xfrm>
          <a:off x="0" y="0"/>
          <a:ext cx="0" cy="0"/>
          <a:chOff x="0" y="0"/>
          <a:chExt cx="0" cy="0"/>
        </a:xfrm>
      </p:grpSpPr>
      <p:sp>
        <p:nvSpPr>
          <p:cNvPr id="5781" name="Google Shape;5781;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0" name="Shape 5850"/>
        <p:cNvGrpSpPr/>
        <p:nvPr/>
      </p:nvGrpSpPr>
      <p:grpSpPr>
        <a:xfrm>
          <a:off x="0" y="0"/>
          <a:ext cx="0" cy="0"/>
          <a:chOff x="0" y="0"/>
          <a:chExt cx="0" cy="0"/>
        </a:xfrm>
      </p:grpSpPr>
      <p:sp>
        <p:nvSpPr>
          <p:cNvPr id="5851" name="Google Shape;5851;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0" name="Shape 5920"/>
        <p:cNvGrpSpPr/>
        <p:nvPr/>
      </p:nvGrpSpPr>
      <p:grpSpPr>
        <a:xfrm>
          <a:off x="0" y="0"/>
          <a:ext cx="0" cy="0"/>
          <a:chOff x="0" y="0"/>
          <a:chExt cx="0" cy="0"/>
        </a:xfrm>
      </p:grpSpPr>
      <p:sp>
        <p:nvSpPr>
          <p:cNvPr id="5921" name="Google Shape;5921;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0" name="Shape 5990"/>
        <p:cNvGrpSpPr/>
        <p:nvPr/>
      </p:nvGrpSpPr>
      <p:grpSpPr>
        <a:xfrm>
          <a:off x="0" y="0"/>
          <a:ext cx="0" cy="0"/>
          <a:chOff x="0" y="0"/>
          <a:chExt cx="0" cy="0"/>
        </a:xfrm>
      </p:grpSpPr>
      <p:sp>
        <p:nvSpPr>
          <p:cNvPr id="5991" name="Google Shape;5991;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0" name="Shape 6130"/>
        <p:cNvGrpSpPr/>
        <p:nvPr/>
      </p:nvGrpSpPr>
      <p:grpSpPr>
        <a:xfrm>
          <a:off x="0" y="0"/>
          <a:ext cx="0" cy="0"/>
          <a:chOff x="0" y="0"/>
          <a:chExt cx="0" cy="0"/>
        </a:xfrm>
      </p:grpSpPr>
      <p:sp>
        <p:nvSpPr>
          <p:cNvPr id="6131" name="Google Shape;6131;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0" name="Shape 6200"/>
        <p:cNvGrpSpPr/>
        <p:nvPr/>
      </p:nvGrpSpPr>
      <p:grpSpPr>
        <a:xfrm>
          <a:off x="0" y="0"/>
          <a:ext cx="0" cy="0"/>
          <a:chOff x="0" y="0"/>
          <a:chExt cx="0" cy="0"/>
        </a:xfrm>
      </p:grpSpPr>
      <p:sp>
        <p:nvSpPr>
          <p:cNvPr id="6201" name="Google Shape;6201;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1" name="Shape 6271"/>
        <p:cNvGrpSpPr/>
        <p:nvPr/>
      </p:nvGrpSpPr>
      <p:grpSpPr>
        <a:xfrm>
          <a:off x="0" y="0"/>
          <a:ext cx="0" cy="0"/>
          <a:chOff x="0" y="0"/>
          <a:chExt cx="0" cy="0"/>
        </a:xfrm>
      </p:grpSpPr>
      <p:sp>
        <p:nvSpPr>
          <p:cNvPr id="6272" name="Google Shape;6272;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4" name="Shape 6344"/>
        <p:cNvGrpSpPr/>
        <p:nvPr/>
      </p:nvGrpSpPr>
      <p:grpSpPr>
        <a:xfrm>
          <a:off x="0" y="0"/>
          <a:ext cx="0" cy="0"/>
          <a:chOff x="0" y="0"/>
          <a:chExt cx="0" cy="0"/>
        </a:xfrm>
      </p:grpSpPr>
      <p:sp>
        <p:nvSpPr>
          <p:cNvPr id="6345" name="Google Shape;6345;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1" name="Shape 6411"/>
        <p:cNvGrpSpPr/>
        <p:nvPr/>
      </p:nvGrpSpPr>
      <p:grpSpPr>
        <a:xfrm>
          <a:off x="0" y="0"/>
          <a:ext cx="0" cy="0"/>
          <a:chOff x="0" y="0"/>
          <a:chExt cx="0" cy="0"/>
        </a:xfrm>
      </p:grpSpPr>
      <p:sp>
        <p:nvSpPr>
          <p:cNvPr id="6412" name="Google Shape;6412;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1" name="Shape 6481"/>
        <p:cNvGrpSpPr/>
        <p:nvPr/>
      </p:nvGrpSpPr>
      <p:grpSpPr>
        <a:xfrm>
          <a:off x="0" y="0"/>
          <a:ext cx="0" cy="0"/>
          <a:chOff x="0" y="0"/>
          <a:chExt cx="0" cy="0"/>
        </a:xfrm>
      </p:grpSpPr>
      <p:sp>
        <p:nvSpPr>
          <p:cNvPr id="6482" name="Google Shape;6482;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4" name="Shape 6554"/>
        <p:cNvGrpSpPr/>
        <p:nvPr/>
      </p:nvGrpSpPr>
      <p:grpSpPr>
        <a:xfrm>
          <a:off x="0" y="0"/>
          <a:ext cx="0" cy="0"/>
          <a:chOff x="0" y="0"/>
          <a:chExt cx="0" cy="0"/>
        </a:xfrm>
      </p:grpSpPr>
      <p:sp>
        <p:nvSpPr>
          <p:cNvPr id="6555" name="Google Shape;6555;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7" name="Shape 6627"/>
        <p:cNvGrpSpPr/>
        <p:nvPr/>
      </p:nvGrpSpPr>
      <p:grpSpPr>
        <a:xfrm>
          <a:off x="0" y="0"/>
          <a:ext cx="0" cy="0"/>
          <a:chOff x="0" y="0"/>
          <a:chExt cx="0" cy="0"/>
        </a:xfrm>
      </p:grpSpPr>
      <p:sp>
        <p:nvSpPr>
          <p:cNvPr id="6628" name="Google Shape;6628;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2" name="Shape 6702"/>
        <p:cNvGrpSpPr/>
        <p:nvPr/>
      </p:nvGrpSpPr>
      <p:grpSpPr>
        <a:xfrm>
          <a:off x="0" y="0"/>
          <a:ext cx="0" cy="0"/>
          <a:chOff x="0" y="0"/>
          <a:chExt cx="0" cy="0"/>
        </a:xfrm>
      </p:grpSpPr>
      <p:sp>
        <p:nvSpPr>
          <p:cNvPr id="6703" name="Google Shape;6703;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3" name="Shape 6773"/>
        <p:cNvGrpSpPr/>
        <p:nvPr/>
      </p:nvGrpSpPr>
      <p:grpSpPr>
        <a:xfrm>
          <a:off x="0" y="0"/>
          <a:ext cx="0" cy="0"/>
          <a:chOff x="0" y="0"/>
          <a:chExt cx="0" cy="0"/>
        </a:xfrm>
      </p:grpSpPr>
      <p:sp>
        <p:nvSpPr>
          <p:cNvPr id="6774" name="Google Shape;6774;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0" name="Shape 6850"/>
        <p:cNvGrpSpPr/>
        <p:nvPr/>
      </p:nvGrpSpPr>
      <p:grpSpPr>
        <a:xfrm>
          <a:off x="0" y="0"/>
          <a:ext cx="0" cy="0"/>
          <a:chOff x="0" y="0"/>
          <a:chExt cx="0" cy="0"/>
        </a:xfrm>
      </p:grpSpPr>
      <p:sp>
        <p:nvSpPr>
          <p:cNvPr id="6851" name="Google Shape;6851;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1" name="Shape 6921"/>
        <p:cNvGrpSpPr/>
        <p:nvPr/>
      </p:nvGrpSpPr>
      <p:grpSpPr>
        <a:xfrm>
          <a:off x="0" y="0"/>
          <a:ext cx="0" cy="0"/>
          <a:chOff x="0" y="0"/>
          <a:chExt cx="0" cy="0"/>
        </a:xfrm>
      </p:grpSpPr>
      <p:sp>
        <p:nvSpPr>
          <p:cNvPr id="6922" name="Google Shape;6922;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3" name="Shape 6993"/>
        <p:cNvGrpSpPr/>
        <p:nvPr/>
      </p:nvGrpSpPr>
      <p:grpSpPr>
        <a:xfrm>
          <a:off x="0" y="0"/>
          <a:ext cx="0" cy="0"/>
          <a:chOff x="0" y="0"/>
          <a:chExt cx="0" cy="0"/>
        </a:xfrm>
      </p:grpSpPr>
      <p:sp>
        <p:nvSpPr>
          <p:cNvPr id="6994" name="Google Shape;6994;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5" name="Shape 7065"/>
        <p:cNvGrpSpPr/>
        <p:nvPr/>
      </p:nvGrpSpPr>
      <p:grpSpPr>
        <a:xfrm>
          <a:off x="0" y="0"/>
          <a:ext cx="0" cy="0"/>
          <a:chOff x="0" y="0"/>
          <a:chExt cx="0" cy="0"/>
        </a:xfrm>
      </p:grpSpPr>
      <p:sp>
        <p:nvSpPr>
          <p:cNvPr id="7066" name="Google Shape;7066;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7" name="Shape 7137"/>
        <p:cNvGrpSpPr/>
        <p:nvPr/>
      </p:nvGrpSpPr>
      <p:grpSpPr>
        <a:xfrm>
          <a:off x="0" y="0"/>
          <a:ext cx="0" cy="0"/>
          <a:chOff x="0" y="0"/>
          <a:chExt cx="0" cy="0"/>
        </a:xfrm>
      </p:grpSpPr>
      <p:sp>
        <p:nvSpPr>
          <p:cNvPr id="7138" name="Google Shape;7138;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9" name="Shape 7209"/>
        <p:cNvGrpSpPr/>
        <p:nvPr/>
      </p:nvGrpSpPr>
      <p:grpSpPr>
        <a:xfrm>
          <a:off x="0" y="0"/>
          <a:ext cx="0" cy="0"/>
          <a:chOff x="0" y="0"/>
          <a:chExt cx="0" cy="0"/>
        </a:xfrm>
      </p:grpSpPr>
      <p:sp>
        <p:nvSpPr>
          <p:cNvPr id="7210" name="Google Shape;7210;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1" name="Shape 7281"/>
        <p:cNvGrpSpPr/>
        <p:nvPr/>
      </p:nvGrpSpPr>
      <p:grpSpPr>
        <a:xfrm>
          <a:off x="0" y="0"/>
          <a:ext cx="0" cy="0"/>
          <a:chOff x="0" y="0"/>
          <a:chExt cx="0" cy="0"/>
        </a:xfrm>
      </p:grpSpPr>
      <p:sp>
        <p:nvSpPr>
          <p:cNvPr id="7282" name="Google Shape;7282;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3" name="Shape 7353"/>
        <p:cNvGrpSpPr/>
        <p:nvPr/>
      </p:nvGrpSpPr>
      <p:grpSpPr>
        <a:xfrm>
          <a:off x="0" y="0"/>
          <a:ext cx="0" cy="0"/>
          <a:chOff x="0" y="0"/>
          <a:chExt cx="0" cy="0"/>
        </a:xfrm>
      </p:grpSpPr>
      <p:sp>
        <p:nvSpPr>
          <p:cNvPr id="7354" name="Google Shape;7354;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3" name="Shape 7433"/>
        <p:cNvGrpSpPr/>
        <p:nvPr/>
      </p:nvGrpSpPr>
      <p:grpSpPr>
        <a:xfrm>
          <a:off x="0" y="0"/>
          <a:ext cx="0" cy="0"/>
          <a:chOff x="0" y="0"/>
          <a:chExt cx="0" cy="0"/>
        </a:xfrm>
      </p:grpSpPr>
      <p:sp>
        <p:nvSpPr>
          <p:cNvPr id="7434" name="Google Shape;7434;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3" name="Shape 7513"/>
        <p:cNvGrpSpPr/>
        <p:nvPr/>
      </p:nvGrpSpPr>
      <p:grpSpPr>
        <a:xfrm>
          <a:off x="0" y="0"/>
          <a:ext cx="0" cy="0"/>
          <a:chOff x="0" y="0"/>
          <a:chExt cx="0" cy="0"/>
        </a:xfrm>
      </p:grpSpPr>
      <p:sp>
        <p:nvSpPr>
          <p:cNvPr id="7514" name="Google Shape;7514;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7" name="Shape 7657"/>
        <p:cNvGrpSpPr/>
        <p:nvPr/>
      </p:nvGrpSpPr>
      <p:grpSpPr>
        <a:xfrm>
          <a:off x="0" y="0"/>
          <a:ext cx="0" cy="0"/>
          <a:chOff x="0" y="0"/>
          <a:chExt cx="0" cy="0"/>
        </a:xfrm>
      </p:grpSpPr>
      <p:sp>
        <p:nvSpPr>
          <p:cNvPr id="7658" name="Google Shape;7658;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1" name="Shape 7721"/>
        <p:cNvGrpSpPr/>
        <p:nvPr/>
      </p:nvGrpSpPr>
      <p:grpSpPr>
        <a:xfrm>
          <a:off x="0" y="0"/>
          <a:ext cx="0" cy="0"/>
          <a:chOff x="0" y="0"/>
          <a:chExt cx="0" cy="0"/>
        </a:xfrm>
      </p:grpSpPr>
      <p:sp>
        <p:nvSpPr>
          <p:cNvPr id="7722" name="Google Shape;7722;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6" name="Shape 7786"/>
        <p:cNvGrpSpPr/>
        <p:nvPr/>
      </p:nvGrpSpPr>
      <p:grpSpPr>
        <a:xfrm>
          <a:off x="0" y="0"/>
          <a:ext cx="0" cy="0"/>
          <a:chOff x="0" y="0"/>
          <a:chExt cx="0" cy="0"/>
        </a:xfrm>
      </p:grpSpPr>
      <p:sp>
        <p:nvSpPr>
          <p:cNvPr id="7787" name="Google Shape;7787;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1" name="Shape 7851"/>
        <p:cNvGrpSpPr/>
        <p:nvPr/>
      </p:nvGrpSpPr>
      <p:grpSpPr>
        <a:xfrm>
          <a:off x="0" y="0"/>
          <a:ext cx="0" cy="0"/>
          <a:chOff x="0" y="0"/>
          <a:chExt cx="0" cy="0"/>
        </a:xfrm>
      </p:grpSpPr>
      <p:sp>
        <p:nvSpPr>
          <p:cNvPr id="7852" name="Google Shape;7852;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6" name="Shape 7916"/>
        <p:cNvGrpSpPr/>
        <p:nvPr/>
      </p:nvGrpSpPr>
      <p:grpSpPr>
        <a:xfrm>
          <a:off x="0" y="0"/>
          <a:ext cx="0" cy="0"/>
          <a:chOff x="0" y="0"/>
          <a:chExt cx="0" cy="0"/>
        </a:xfrm>
      </p:grpSpPr>
      <p:sp>
        <p:nvSpPr>
          <p:cNvPr id="7917" name="Google Shape;7917;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9" name="Shape 7979"/>
        <p:cNvGrpSpPr/>
        <p:nvPr/>
      </p:nvGrpSpPr>
      <p:grpSpPr>
        <a:xfrm>
          <a:off x="0" y="0"/>
          <a:ext cx="0" cy="0"/>
          <a:chOff x="0" y="0"/>
          <a:chExt cx="0" cy="0"/>
        </a:xfrm>
      </p:grpSpPr>
      <p:sp>
        <p:nvSpPr>
          <p:cNvPr id="7980" name="Google Shape;7980;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0" name="Shape 8050"/>
        <p:cNvGrpSpPr/>
        <p:nvPr/>
      </p:nvGrpSpPr>
      <p:grpSpPr>
        <a:xfrm>
          <a:off x="0" y="0"/>
          <a:ext cx="0" cy="0"/>
          <a:chOff x="0" y="0"/>
          <a:chExt cx="0" cy="0"/>
        </a:xfrm>
      </p:grpSpPr>
      <p:sp>
        <p:nvSpPr>
          <p:cNvPr id="8051" name="Google Shape;8051;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4" name="Shape 8124"/>
        <p:cNvGrpSpPr/>
        <p:nvPr/>
      </p:nvGrpSpPr>
      <p:grpSpPr>
        <a:xfrm>
          <a:off x="0" y="0"/>
          <a:ext cx="0" cy="0"/>
          <a:chOff x="0" y="0"/>
          <a:chExt cx="0" cy="0"/>
        </a:xfrm>
      </p:grpSpPr>
      <p:sp>
        <p:nvSpPr>
          <p:cNvPr id="8125" name="Google Shape;8125;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3" name="Shape 8203"/>
        <p:cNvGrpSpPr/>
        <p:nvPr/>
      </p:nvGrpSpPr>
      <p:grpSpPr>
        <a:xfrm>
          <a:off x="0" y="0"/>
          <a:ext cx="0" cy="0"/>
          <a:chOff x="0" y="0"/>
          <a:chExt cx="0" cy="0"/>
        </a:xfrm>
      </p:grpSpPr>
      <p:sp>
        <p:nvSpPr>
          <p:cNvPr id="8204" name="Google Shape;8204;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9" name="Shape 8289"/>
        <p:cNvGrpSpPr/>
        <p:nvPr/>
      </p:nvGrpSpPr>
      <p:grpSpPr>
        <a:xfrm>
          <a:off x="0" y="0"/>
          <a:ext cx="0" cy="0"/>
          <a:chOff x="0" y="0"/>
          <a:chExt cx="0" cy="0"/>
        </a:xfrm>
      </p:grpSpPr>
      <p:sp>
        <p:nvSpPr>
          <p:cNvPr id="8290" name="Google Shape;8290;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8" name="Shape 8338"/>
        <p:cNvGrpSpPr/>
        <p:nvPr/>
      </p:nvGrpSpPr>
      <p:grpSpPr>
        <a:xfrm>
          <a:off x="0" y="0"/>
          <a:ext cx="0" cy="0"/>
          <a:chOff x="0" y="0"/>
          <a:chExt cx="0" cy="0"/>
        </a:xfrm>
      </p:grpSpPr>
      <p:sp>
        <p:nvSpPr>
          <p:cNvPr id="8339" name="Google Shape;8339;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7" name="Shape 8387"/>
        <p:cNvGrpSpPr/>
        <p:nvPr/>
      </p:nvGrpSpPr>
      <p:grpSpPr>
        <a:xfrm>
          <a:off x="0" y="0"/>
          <a:ext cx="0" cy="0"/>
          <a:chOff x="0" y="0"/>
          <a:chExt cx="0" cy="0"/>
        </a:xfrm>
      </p:grpSpPr>
      <p:sp>
        <p:nvSpPr>
          <p:cNvPr id="8388" name="Google Shape;8388;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6" name="Shape 8436"/>
        <p:cNvGrpSpPr/>
        <p:nvPr/>
      </p:nvGrpSpPr>
      <p:grpSpPr>
        <a:xfrm>
          <a:off x="0" y="0"/>
          <a:ext cx="0" cy="0"/>
          <a:chOff x="0" y="0"/>
          <a:chExt cx="0" cy="0"/>
        </a:xfrm>
      </p:grpSpPr>
      <p:sp>
        <p:nvSpPr>
          <p:cNvPr id="8437" name="Google Shape;8437;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0" name="Shape 8520"/>
        <p:cNvGrpSpPr/>
        <p:nvPr/>
      </p:nvGrpSpPr>
      <p:grpSpPr>
        <a:xfrm>
          <a:off x="0" y="0"/>
          <a:ext cx="0" cy="0"/>
          <a:chOff x="0" y="0"/>
          <a:chExt cx="0" cy="0"/>
        </a:xfrm>
      </p:grpSpPr>
      <p:sp>
        <p:nvSpPr>
          <p:cNvPr id="8521" name="Google Shape;8521;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5" name="Shape 8605"/>
        <p:cNvGrpSpPr/>
        <p:nvPr/>
      </p:nvGrpSpPr>
      <p:grpSpPr>
        <a:xfrm>
          <a:off x="0" y="0"/>
          <a:ext cx="0" cy="0"/>
          <a:chOff x="0" y="0"/>
          <a:chExt cx="0" cy="0"/>
        </a:xfrm>
      </p:grpSpPr>
      <p:sp>
        <p:nvSpPr>
          <p:cNvPr id="8606" name="Google Shape;8606;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0" name="Shape 8690"/>
        <p:cNvGrpSpPr/>
        <p:nvPr/>
      </p:nvGrpSpPr>
      <p:grpSpPr>
        <a:xfrm>
          <a:off x="0" y="0"/>
          <a:ext cx="0" cy="0"/>
          <a:chOff x="0" y="0"/>
          <a:chExt cx="0" cy="0"/>
        </a:xfrm>
      </p:grpSpPr>
      <p:sp>
        <p:nvSpPr>
          <p:cNvPr id="8691" name="Google Shape;8691;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0" name="Shape 3140"/>
        <p:cNvGrpSpPr/>
        <p:nvPr/>
      </p:nvGrpSpPr>
      <p:grpSpPr>
        <a:xfrm>
          <a:off x="0" y="0"/>
          <a:ext cx="0" cy="0"/>
          <a:chOff x="0" y="0"/>
          <a:chExt cx="0" cy="0"/>
        </a:xfrm>
      </p:grpSpPr>
      <p:sp>
        <p:nvSpPr>
          <p:cNvPr id="3141" name="Google Shape;314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2" name="Shape 3752"/>
        <p:cNvGrpSpPr/>
        <p:nvPr/>
      </p:nvGrpSpPr>
      <p:grpSpPr>
        <a:xfrm>
          <a:off x="0" y="0"/>
          <a:ext cx="0" cy="0"/>
          <a:chOff x="0" y="0"/>
          <a:chExt cx="0" cy="0"/>
        </a:xfrm>
      </p:grpSpPr>
      <p:sp>
        <p:nvSpPr>
          <p:cNvPr id="3753" name="Google Shape;375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1" name="Shape 3801"/>
        <p:cNvGrpSpPr/>
        <p:nvPr/>
      </p:nvGrpSpPr>
      <p:grpSpPr>
        <a:xfrm>
          <a:off x="0" y="0"/>
          <a:ext cx="0" cy="0"/>
          <a:chOff x="0" y="0"/>
          <a:chExt cx="0" cy="0"/>
        </a:xfrm>
      </p:grpSpPr>
      <p:sp>
        <p:nvSpPr>
          <p:cNvPr id="3802" name="Google Shape;380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3" name="Shape 4003"/>
        <p:cNvGrpSpPr/>
        <p:nvPr/>
      </p:nvGrpSpPr>
      <p:grpSpPr>
        <a:xfrm>
          <a:off x="0" y="0"/>
          <a:ext cx="0" cy="0"/>
          <a:chOff x="0" y="0"/>
          <a:chExt cx="0" cy="0"/>
        </a:xfrm>
      </p:grpSpPr>
      <p:sp>
        <p:nvSpPr>
          <p:cNvPr id="4004" name="Google Shape;4004;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7" name="Shape 4107"/>
        <p:cNvGrpSpPr/>
        <p:nvPr/>
      </p:nvGrpSpPr>
      <p:grpSpPr>
        <a:xfrm>
          <a:off x="0" y="0"/>
          <a:ext cx="0" cy="0"/>
          <a:chOff x="0" y="0"/>
          <a:chExt cx="0" cy="0"/>
        </a:xfrm>
      </p:grpSpPr>
      <p:sp>
        <p:nvSpPr>
          <p:cNvPr id="4108" name="Google Shape;4108;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9" name="Shape 4319"/>
        <p:cNvGrpSpPr/>
        <p:nvPr/>
      </p:nvGrpSpPr>
      <p:grpSpPr>
        <a:xfrm>
          <a:off x="0" y="0"/>
          <a:ext cx="0" cy="0"/>
          <a:chOff x="0" y="0"/>
          <a:chExt cx="0" cy="0"/>
        </a:xfrm>
      </p:grpSpPr>
      <p:sp>
        <p:nvSpPr>
          <p:cNvPr id="4320" name="Google Shape;4320;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2" name="Shape 4362"/>
        <p:cNvGrpSpPr/>
        <p:nvPr/>
      </p:nvGrpSpPr>
      <p:grpSpPr>
        <a:xfrm>
          <a:off x="0" y="0"/>
          <a:ext cx="0" cy="0"/>
          <a:chOff x="0" y="0"/>
          <a:chExt cx="0" cy="0"/>
        </a:xfrm>
      </p:grpSpPr>
      <p:sp>
        <p:nvSpPr>
          <p:cNvPr id="4363" name="Google Shape;4363;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67"/>
          <p:cNvSpPr txBox="1"/>
          <p:nvPr>
            <p:ph type="ctrTitle"/>
          </p:nvPr>
        </p:nvSpPr>
        <p:spPr>
          <a:xfrm>
            <a:off x="2032000" y="1496484"/>
            <a:ext cx="12192000" cy="31834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7"/>
          <p:cNvSpPr txBox="1"/>
          <p:nvPr>
            <p:ph idx="1" type="subTitle"/>
          </p:nvPr>
        </p:nvSpPr>
        <p:spPr>
          <a:xfrm>
            <a:off x="2032000" y="4802717"/>
            <a:ext cx="12192000" cy="220768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p:txBody>
      </p:sp>
      <p:sp>
        <p:nvSpPr>
          <p:cNvPr id="14" name="Google Shape;14;p167"/>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7"/>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7"/>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76"/>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6"/>
          <p:cNvSpPr txBox="1"/>
          <p:nvPr>
            <p:ph idx="1" type="body"/>
          </p:nvPr>
        </p:nvSpPr>
        <p:spPr>
          <a:xfrm rot="5400000">
            <a:off x="5227108" y="-1675341"/>
            <a:ext cx="5801784" cy="140208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71" name="Google Shape;71;p176"/>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6"/>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6"/>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77"/>
          <p:cNvSpPr txBox="1"/>
          <p:nvPr>
            <p:ph type="title"/>
          </p:nvPr>
        </p:nvSpPr>
        <p:spPr>
          <a:xfrm rot="5400000">
            <a:off x="9511241" y="2608792"/>
            <a:ext cx="7749117" cy="3505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7"/>
          <p:cNvSpPr txBox="1"/>
          <p:nvPr>
            <p:ph idx="1" type="body"/>
          </p:nvPr>
        </p:nvSpPr>
        <p:spPr>
          <a:xfrm rot="5400000">
            <a:off x="2399241" y="-794807"/>
            <a:ext cx="7749117" cy="10312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77" name="Google Shape;77;p177"/>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7"/>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7"/>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68"/>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8"/>
          <p:cNvSpPr txBox="1"/>
          <p:nvPr>
            <p:ph idx="1" type="body"/>
          </p:nvPr>
        </p:nvSpPr>
        <p:spPr>
          <a:xfrm>
            <a:off x="1117600" y="2434167"/>
            <a:ext cx="14020801"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0" name="Google Shape;20;p168"/>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8"/>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8"/>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69"/>
          <p:cNvSpPr txBox="1"/>
          <p:nvPr>
            <p:ph type="title"/>
          </p:nvPr>
        </p:nvSpPr>
        <p:spPr>
          <a:xfrm>
            <a:off x="1109133" y="2279652"/>
            <a:ext cx="14020801" cy="38036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69"/>
          <p:cNvSpPr txBox="1"/>
          <p:nvPr>
            <p:ph idx="1" type="body"/>
          </p:nvPr>
        </p:nvSpPr>
        <p:spPr>
          <a:xfrm>
            <a:off x="1109133" y="6119285"/>
            <a:ext cx="14020801" cy="20002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rgbClr val="888888"/>
              </a:buClr>
              <a:buSzPts val="3200"/>
              <a:buNone/>
              <a:defRPr sz="3200">
                <a:solidFill>
                  <a:srgbClr val="888888"/>
                </a:solidFill>
              </a:defRPr>
            </a:lvl1pPr>
            <a:lvl2pPr indent="-228600" lvl="1" marL="914400" algn="l">
              <a:lnSpc>
                <a:spcPct val="90000"/>
              </a:lnSpc>
              <a:spcBef>
                <a:spcPts val="667"/>
              </a:spcBef>
              <a:spcAft>
                <a:spcPts val="0"/>
              </a:spcAft>
              <a:buClr>
                <a:srgbClr val="888888"/>
              </a:buClr>
              <a:buSzPts val="2667"/>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26" name="Google Shape;26;p169"/>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9"/>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9"/>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70"/>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0"/>
          <p:cNvSpPr txBox="1"/>
          <p:nvPr>
            <p:ph idx="1" type="body"/>
          </p:nvPr>
        </p:nvSpPr>
        <p:spPr>
          <a:xfrm>
            <a:off x="1117600" y="2434167"/>
            <a:ext cx="69088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2" name="Google Shape;32;p170"/>
          <p:cNvSpPr txBox="1"/>
          <p:nvPr>
            <p:ph idx="2" type="body"/>
          </p:nvPr>
        </p:nvSpPr>
        <p:spPr>
          <a:xfrm>
            <a:off x="8229600" y="2434167"/>
            <a:ext cx="69088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3" name="Google Shape;33;p170"/>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0"/>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0"/>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71"/>
          <p:cNvSpPr txBox="1"/>
          <p:nvPr>
            <p:ph type="title"/>
          </p:nvPr>
        </p:nvSpPr>
        <p:spPr>
          <a:xfrm>
            <a:off x="1119717"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1"/>
          <p:cNvSpPr txBox="1"/>
          <p:nvPr>
            <p:ph idx="1" type="body"/>
          </p:nvPr>
        </p:nvSpPr>
        <p:spPr>
          <a:xfrm>
            <a:off x="1119718" y="2241551"/>
            <a:ext cx="6877049"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39" name="Google Shape;39;p171"/>
          <p:cNvSpPr txBox="1"/>
          <p:nvPr>
            <p:ph idx="2" type="body"/>
          </p:nvPr>
        </p:nvSpPr>
        <p:spPr>
          <a:xfrm>
            <a:off x="1119718" y="3340100"/>
            <a:ext cx="6877049"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0" name="Google Shape;40;p171"/>
          <p:cNvSpPr txBox="1"/>
          <p:nvPr>
            <p:ph idx="3" type="body"/>
          </p:nvPr>
        </p:nvSpPr>
        <p:spPr>
          <a:xfrm>
            <a:off x="8229600" y="2241551"/>
            <a:ext cx="6910917"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41" name="Google Shape;41;p171"/>
          <p:cNvSpPr txBox="1"/>
          <p:nvPr>
            <p:ph idx="4" type="body"/>
          </p:nvPr>
        </p:nvSpPr>
        <p:spPr>
          <a:xfrm>
            <a:off x="8229600" y="3340100"/>
            <a:ext cx="6910917"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2" name="Google Shape;42;p171"/>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1"/>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1"/>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72"/>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72"/>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2"/>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2"/>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73"/>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3"/>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3"/>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74"/>
          <p:cNvSpPr txBox="1"/>
          <p:nvPr>
            <p:ph type="title"/>
          </p:nvPr>
        </p:nvSpPr>
        <p:spPr>
          <a:xfrm>
            <a:off x="1119718" y="609600"/>
            <a:ext cx="5242983"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4"/>
          <p:cNvSpPr txBox="1"/>
          <p:nvPr>
            <p:ph idx="1" type="body"/>
          </p:nvPr>
        </p:nvSpPr>
        <p:spPr>
          <a:xfrm>
            <a:off x="6910917" y="1316567"/>
            <a:ext cx="8229600" cy="6498167"/>
          </a:xfrm>
          <a:prstGeom prst="rect">
            <a:avLst/>
          </a:prstGeom>
          <a:noFill/>
          <a:ln>
            <a:noFill/>
          </a:ln>
        </p:spPr>
        <p:txBody>
          <a:bodyPr anchorCtr="0" anchor="t" bIns="45700" lIns="91425" spcFirstLastPara="1" rIns="91425" wrap="square" tIns="45700">
            <a:normAutofit/>
          </a:bodyPr>
          <a:lstStyle>
            <a:lvl1pPr indent="-499554" lvl="0" marL="457200" algn="l">
              <a:lnSpc>
                <a:spcPct val="90000"/>
              </a:lnSpc>
              <a:spcBef>
                <a:spcPts val="1333"/>
              </a:spcBef>
              <a:spcAft>
                <a:spcPts val="0"/>
              </a:spcAft>
              <a:buClr>
                <a:schemeClr val="dk1"/>
              </a:buClr>
              <a:buSzPts val="4267"/>
              <a:buChar char="•"/>
              <a:defRPr sz="4267"/>
            </a:lvl1pPr>
            <a:lvl2pPr indent="-465645" lvl="1" marL="914400" algn="l">
              <a:lnSpc>
                <a:spcPct val="90000"/>
              </a:lnSpc>
              <a:spcBef>
                <a:spcPts val="667"/>
              </a:spcBef>
              <a:spcAft>
                <a:spcPts val="0"/>
              </a:spcAft>
              <a:buClr>
                <a:schemeClr val="dk1"/>
              </a:buClr>
              <a:buSzPts val="3733"/>
              <a:buChar char="•"/>
              <a:defRPr sz="3733"/>
            </a:lvl2pPr>
            <a:lvl3pPr indent="-431800" lvl="2" marL="1371600" algn="l">
              <a:lnSpc>
                <a:spcPct val="90000"/>
              </a:lnSpc>
              <a:spcBef>
                <a:spcPts val="667"/>
              </a:spcBef>
              <a:spcAft>
                <a:spcPts val="0"/>
              </a:spcAft>
              <a:buClr>
                <a:schemeClr val="dk1"/>
              </a:buClr>
              <a:buSzPts val="3200"/>
              <a:buChar char="•"/>
              <a:defRPr sz="3200"/>
            </a:lvl3pPr>
            <a:lvl4pPr indent="-397954" lvl="3" marL="1828800" algn="l">
              <a:lnSpc>
                <a:spcPct val="90000"/>
              </a:lnSpc>
              <a:spcBef>
                <a:spcPts val="667"/>
              </a:spcBef>
              <a:spcAft>
                <a:spcPts val="0"/>
              </a:spcAft>
              <a:buClr>
                <a:schemeClr val="dk1"/>
              </a:buClr>
              <a:buSzPts val="2667"/>
              <a:buChar char="•"/>
              <a:defRPr sz="2667"/>
            </a:lvl4pPr>
            <a:lvl5pPr indent="-397954" lvl="4" marL="2286000" algn="l">
              <a:lnSpc>
                <a:spcPct val="90000"/>
              </a:lnSpc>
              <a:spcBef>
                <a:spcPts val="667"/>
              </a:spcBef>
              <a:spcAft>
                <a:spcPts val="0"/>
              </a:spcAft>
              <a:buClr>
                <a:schemeClr val="dk1"/>
              </a:buClr>
              <a:buSzPts val="2667"/>
              <a:buChar char="•"/>
              <a:defRPr sz="2667"/>
            </a:lvl5pPr>
            <a:lvl6pPr indent="-397954" lvl="5" marL="2743200" algn="l">
              <a:lnSpc>
                <a:spcPct val="90000"/>
              </a:lnSpc>
              <a:spcBef>
                <a:spcPts val="667"/>
              </a:spcBef>
              <a:spcAft>
                <a:spcPts val="0"/>
              </a:spcAft>
              <a:buClr>
                <a:schemeClr val="dk1"/>
              </a:buClr>
              <a:buSzPts val="2667"/>
              <a:buChar char="•"/>
              <a:defRPr sz="2667"/>
            </a:lvl6pPr>
            <a:lvl7pPr indent="-397954" lvl="6" marL="3200400" algn="l">
              <a:lnSpc>
                <a:spcPct val="90000"/>
              </a:lnSpc>
              <a:spcBef>
                <a:spcPts val="667"/>
              </a:spcBef>
              <a:spcAft>
                <a:spcPts val="0"/>
              </a:spcAft>
              <a:buClr>
                <a:schemeClr val="dk1"/>
              </a:buClr>
              <a:buSzPts val="2667"/>
              <a:buChar char="•"/>
              <a:defRPr sz="2667"/>
            </a:lvl7pPr>
            <a:lvl8pPr indent="-397954" lvl="7" marL="3657600" algn="l">
              <a:lnSpc>
                <a:spcPct val="90000"/>
              </a:lnSpc>
              <a:spcBef>
                <a:spcPts val="667"/>
              </a:spcBef>
              <a:spcAft>
                <a:spcPts val="0"/>
              </a:spcAft>
              <a:buClr>
                <a:schemeClr val="dk1"/>
              </a:buClr>
              <a:buSzPts val="2667"/>
              <a:buChar char="•"/>
              <a:defRPr sz="2667"/>
            </a:lvl8pPr>
            <a:lvl9pPr indent="-397954" lvl="8" marL="4114800" algn="l">
              <a:lnSpc>
                <a:spcPct val="90000"/>
              </a:lnSpc>
              <a:spcBef>
                <a:spcPts val="667"/>
              </a:spcBef>
              <a:spcAft>
                <a:spcPts val="0"/>
              </a:spcAft>
              <a:buClr>
                <a:schemeClr val="dk1"/>
              </a:buClr>
              <a:buSzPts val="2667"/>
              <a:buChar char="•"/>
              <a:defRPr sz="2667"/>
            </a:lvl9pPr>
          </a:lstStyle>
          <a:p/>
        </p:txBody>
      </p:sp>
      <p:sp>
        <p:nvSpPr>
          <p:cNvPr id="57" name="Google Shape;57;p174"/>
          <p:cNvSpPr txBox="1"/>
          <p:nvPr>
            <p:ph idx="2" type="body"/>
          </p:nvPr>
        </p:nvSpPr>
        <p:spPr>
          <a:xfrm>
            <a:off x="1119718" y="2743200"/>
            <a:ext cx="5242983"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58" name="Google Shape;58;p174"/>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4"/>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4"/>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75"/>
          <p:cNvSpPr txBox="1"/>
          <p:nvPr>
            <p:ph type="title"/>
          </p:nvPr>
        </p:nvSpPr>
        <p:spPr>
          <a:xfrm>
            <a:off x="1119718" y="609600"/>
            <a:ext cx="5242983"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75"/>
          <p:cNvSpPr/>
          <p:nvPr>
            <p:ph idx="2" type="pic"/>
          </p:nvPr>
        </p:nvSpPr>
        <p:spPr>
          <a:xfrm>
            <a:off x="6910917" y="1316567"/>
            <a:ext cx="8229600" cy="649816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333"/>
              </a:spcBef>
              <a:spcAft>
                <a:spcPts val="0"/>
              </a:spcAft>
              <a:buClr>
                <a:schemeClr val="dk1"/>
              </a:buClr>
              <a:buSzPts val="4267"/>
              <a:buFont typeface="Arial"/>
              <a:buNone/>
              <a:defRPr b="0" i="0" sz="4267" u="none" cap="none" strike="noStrike">
                <a:solidFill>
                  <a:schemeClr val="dk1"/>
                </a:solidFill>
                <a:latin typeface="Calibri"/>
                <a:ea typeface="Calibri"/>
                <a:cs typeface="Calibri"/>
                <a:sym typeface="Calibri"/>
              </a:defRPr>
            </a:lvl1pPr>
            <a:lvl2pPr lvl="1" marR="0" rtl="0" algn="l">
              <a:lnSpc>
                <a:spcPct val="90000"/>
              </a:lnSpc>
              <a:spcBef>
                <a:spcPts val="667"/>
              </a:spcBef>
              <a:spcAft>
                <a:spcPts val="0"/>
              </a:spcAft>
              <a:buClr>
                <a:schemeClr val="dk1"/>
              </a:buClr>
              <a:buSzPts val="3733"/>
              <a:buFont typeface="Arial"/>
              <a:buNone/>
              <a:defRPr b="0" i="0" sz="3733" u="none" cap="none" strike="noStrike">
                <a:solidFill>
                  <a:schemeClr val="dk1"/>
                </a:solidFill>
                <a:latin typeface="Calibri"/>
                <a:ea typeface="Calibri"/>
                <a:cs typeface="Calibri"/>
                <a:sym typeface="Calibri"/>
              </a:defRPr>
            </a:lvl2pPr>
            <a:lvl3pPr lvl="2" marR="0" rtl="0" algn="l">
              <a:lnSpc>
                <a:spcPct val="90000"/>
              </a:lnSpc>
              <a:spcBef>
                <a:spcPts val="667"/>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4pPr>
            <a:lvl5pPr lvl="4"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5pPr>
            <a:lvl6pPr lvl="5"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64" name="Google Shape;64;p175"/>
          <p:cNvSpPr txBox="1"/>
          <p:nvPr>
            <p:ph idx="1" type="body"/>
          </p:nvPr>
        </p:nvSpPr>
        <p:spPr>
          <a:xfrm>
            <a:off x="1119718" y="2743200"/>
            <a:ext cx="5242983"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65" name="Google Shape;65;p175"/>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5"/>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5"/>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6"/>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5867"/>
              <a:buFont typeface="Calibri"/>
              <a:buNone/>
              <a:defRPr b="0" i="0" sz="5867"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6"/>
          <p:cNvSpPr txBox="1"/>
          <p:nvPr>
            <p:ph idx="1" type="body"/>
          </p:nvPr>
        </p:nvSpPr>
        <p:spPr>
          <a:xfrm>
            <a:off x="1117600" y="2434167"/>
            <a:ext cx="14020801" cy="5801784"/>
          </a:xfrm>
          <a:prstGeom prst="rect">
            <a:avLst/>
          </a:prstGeom>
          <a:noFill/>
          <a:ln>
            <a:noFill/>
          </a:ln>
        </p:spPr>
        <p:txBody>
          <a:bodyPr anchorCtr="0" anchor="t" bIns="45700" lIns="91425" spcFirstLastPara="1" rIns="91425" wrap="square" tIns="45700">
            <a:normAutofit/>
          </a:bodyPr>
          <a:lstStyle>
            <a:lvl1pPr indent="-465645" lvl="0" marL="457200" marR="0" rtl="0" algn="l">
              <a:lnSpc>
                <a:spcPct val="90000"/>
              </a:lnSpc>
              <a:spcBef>
                <a:spcPts val="1333"/>
              </a:spcBef>
              <a:spcAft>
                <a:spcPts val="0"/>
              </a:spcAft>
              <a:buClr>
                <a:schemeClr val="dk1"/>
              </a:buClr>
              <a:buSzPts val="3733"/>
              <a:buFont typeface="Arial"/>
              <a:buChar char="•"/>
              <a:defRPr b="0" i="0" sz="3733" u="none" cap="none" strike="noStrike">
                <a:solidFill>
                  <a:schemeClr val="dk1"/>
                </a:solidFill>
                <a:latin typeface="Calibri"/>
                <a:ea typeface="Calibri"/>
                <a:cs typeface="Calibri"/>
                <a:sym typeface="Calibri"/>
              </a:defRPr>
            </a:lvl1pPr>
            <a:lvl2pPr indent="-431800" lvl="1" marL="914400" marR="0" rtl="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8" name="Google Shape;8;p166"/>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6"/>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6"/>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png"/><Relationship Id="rId11" Type="http://schemas.openxmlformats.org/officeDocument/2006/relationships/image" Target="../media/image13.png"/><Relationship Id="rId10"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2.png"/><Relationship Id="rId13" Type="http://schemas.openxmlformats.org/officeDocument/2006/relationships/image" Target="../media/image19.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5.png"/></Relationships>
</file>

<file path=ppt/slides/_rels/slide10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6.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17.png"/><Relationship Id="rId14" Type="http://schemas.openxmlformats.org/officeDocument/2006/relationships/image" Target="../media/image74.png"/><Relationship Id="rId17" Type="http://schemas.openxmlformats.org/officeDocument/2006/relationships/image" Target="../media/image42.png"/><Relationship Id="rId16"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01.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12.png"/><Relationship Id="rId14"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02.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43.png"/><Relationship Id="rId1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03.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24" Type="http://schemas.openxmlformats.org/officeDocument/2006/relationships/image" Target="../media/image58.png"/><Relationship Id="rId12" Type="http://schemas.openxmlformats.org/officeDocument/2006/relationships/image" Target="../media/image2.png"/><Relationship Id="rId23"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comments" Target="../comments/comment26.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04.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18.png"/><Relationship Id="rId13" Type="http://schemas.openxmlformats.org/officeDocument/2006/relationships/image" Target="../media/image75.png"/><Relationship Id="rId12"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comments" Target="../comments/comment27.xml"/><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7.png"/></Relationships>
</file>

<file path=ppt/slides/_rels/slide10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comments" Target="../comments/comment28.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79.png"/><Relationship Id="rId14" Type="http://schemas.openxmlformats.org/officeDocument/2006/relationships/image" Target="../media/image7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10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0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0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0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9.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1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1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79.png"/><Relationship Id="rId14" Type="http://schemas.openxmlformats.org/officeDocument/2006/relationships/image" Target="../media/image8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20.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comments" Target="../comments/comment29.xml"/><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8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12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82.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1.png"/><Relationship Id="rId14"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2.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12.png"/><Relationship Id="rId14"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2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0.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comments" Target="../comments/comment30.xml"/><Relationship Id="rId4" Type="http://schemas.openxmlformats.org/officeDocument/2006/relationships/image" Target="../media/image4.png"/><Relationship Id="rId9" Type="http://schemas.openxmlformats.org/officeDocument/2006/relationships/image" Target="../media/image28.png"/><Relationship Id="rId15" Type="http://schemas.openxmlformats.org/officeDocument/2006/relationships/image" Target="../media/image12.png"/><Relationship Id="rId14" Type="http://schemas.openxmlformats.org/officeDocument/2006/relationships/image" Target="../media/image45.png"/><Relationship Id="rId16"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12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comments" Target="../comments/comment31.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2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2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30.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31.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3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33.xml.rels><?xml version="1.0" encoding="UTF-8" standalone="yes"?><Relationships xmlns="http://schemas.openxmlformats.org/package/2006/relationships"><Relationship Id="rId20" Type="http://schemas.openxmlformats.org/officeDocument/2006/relationships/image" Target="../media/image84.png"/><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comments" Target="../comments/comment32.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86.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3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84.png"/><Relationship Id="rId6" Type="http://schemas.openxmlformats.org/officeDocument/2006/relationships/image" Target="../media/image25.png"/><Relationship Id="rId18" Type="http://schemas.openxmlformats.org/officeDocument/2006/relationships/image" Target="../media/image86.png"/><Relationship Id="rId7" Type="http://schemas.openxmlformats.org/officeDocument/2006/relationships/image" Target="../media/image12.png"/><Relationship Id="rId8" Type="http://schemas.openxmlformats.org/officeDocument/2006/relationships/image" Target="../media/image26.png"/></Relationships>
</file>

<file path=ppt/slides/_rels/slide13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84.png"/><Relationship Id="rId6" Type="http://schemas.openxmlformats.org/officeDocument/2006/relationships/image" Target="../media/image25.png"/><Relationship Id="rId18" Type="http://schemas.openxmlformats.org/officeDocument/2006/relationships/image" Target="../media/image86.png"/><Relationship Id="rId7" Type="http://schemas.openxmlformats.org/officeDocument/2006/relationships/image" Target="../media/image12.png"/><Relationship Id="rId8" Type="http://schemas.openxmlformats.org/officeDocument/2006/relationships/image" Target="../media/image26.png"/></Relationships>
</file>

<file path=ppt/slides/_rels/slide13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37.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38.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comments" Target="../comments/comment33.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39.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comments" Target="../comments/comment34.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88.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4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18" Type="http://schemas.openxmlformats.org/officeDocument/2006/relationships/image" Target="../media/image88.png"/><Relationship Id="rId7" Type="http://schemas.openxmlformats.org/officeDocument/2006/relationships/image" Target="../media/image12.png"/><Relationship Id="rId8" Type="http://schemas.openxmlformats.org/officeDocument/2006/relationships/image" Target="../media/image26.png"/></Relationships>
</file>

<file path=ppt/slides/_rels/slide148.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49.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5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5.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56.xml.rels><?xml version="1.0" encoding="UTF-8" standalone="yes"?><Relationships xmlns="http://schemas.openxmlformats.org/package/2006/relationships"><Relationship Id="rId20" Type="http://schemas.openxmlformats.org/officeDocument/2006/relationships/image" Target="../media/image56.png"/><Relationship Id="rId11" Type="http://schemas.openxmlformats.org/officeDocument/2006/relationships/image" Target="../media/image2.png"/><Relationship Id="rId10" Type="http://schemas.openxmlformats.org/officeDocument/2006/relationships/image" Target="../media/image1.png"/><Relationship Id="rId21" Type="http://schemas.openxmlformats.org/officeDocument/2006/relationships/image" Target="../media/image55.png"/><Relationship Id="rId13" Type="http://schemas.openxmlformats.org/officeDocument/2006/relationships/image" Target="../media/image49.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4.png"/><Relationship Id="rId14" Type="http://schemas.openxmlformats.org/officeDocument/2006/relationships/image" Target="../media/image53.png"/><Relationship Id="rId17" Type="http://schemas.openxmlformats.org/officeDocument/2006/relationships/image" Target="../media/image50.png"/><Relationship Id="rId16" Type="http://schemas.openxmlformats.org/officeDocument/2006/relationships/image" Target="../media/image52.png"/><Relationship Id="rId5" Type="http://schemas.openxmlformats.org/officeDocument/2006/relationships/image" Target="../media/image20.png"/><Relationship Id="rId19" Type="http://schemas.openxmlformats.org/officeDocument/2006/relationships/image" Target="../media/image45.png"/><Relationship Id="rId6" Type="http://schemas.openxmlformats.org/officeDocument/2006/relationships/image" Target="../media/image25.png"/><Relationship Id="rId18"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26.png"/></Relationships>
</file>

<file path=ppt/slides/_rels/slide15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comments" Target="../comments/comment35.xml"/><Relationship Id="rId4" Type="http://schemas.openxmlformats.org/officeDocument/2006/relationships/image" Target="../media/image4.png"/><Relationship Id="rId9" Type="http://schemas.openxmlformats.org/officeDocument/2006/relationships/image" Target="../media/image26.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15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5.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5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5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5.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comments" Target="../comments/comment36.xml"/><Relationship Id="rId4" Type="http://schemas.openxmlformats.org/officeDocument/2006/relationships/image" Target="../media/image4.png"/><Relationship Id="rId9" Type="http://schemas.openxmlformats.org/officeDocument/2006/relationships/image" Target="../media/image28.png"/><Relationship Id="rId15" Type="http://schemas.openxmlformats.org/officeDocument/2006/relationships/image" Target="../media/image90.png"/><Relationship Id="rId1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4.png"/></Relationships>
</file>

<file path=ppt/slides/_rels/slide16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5.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comments" Target="../comments/comment37.xml"/><Relationship Id="rId4" Type="http://schemas.openxmlformats.org/officeDocument/2006/relationships/image" Target="../media/image4.png"/><Relationship Id="rId9" Type="http://schemas.openxmlformats.org/officeDocument/2006/relationships/image" Target="../media/image28.png"/><Relationship Id="rId15" Type="http://schemas.openxmlformats.org/officeDocument/2006/relationships/image" Target="../media/image90.png"/><Relationship Id="rId1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16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5.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comments" Target="../comments/comment38.xml"/><Relationship Id="rId4" Type="http://schemas.openxmlformats.org/officeDocument/2006/relationships/image" Target="../media/image4.png"/><Relationship Id="rId9" Type="http://schemas.openxmlformats.org/officeDocument/2006/relationships/image" Target="../media/image28.png"/><Relationship Id="rId15" Type="http://schemas.openxmlformats.org/officeDocument/2006/relationships/image" Target="../media/image90.png"/><Relationship Id="rId1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162.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24" Type="http://schemas.openxmlformats.org/officeDocument/2006/relationships/image" Target="../media/image58.png"/><Relationship Id="rId12" Type="http://schemas.openxmlformats.org/officeDocument/2006/relationships/image" Target="../media/image2.png"/><Relationship Id="rId23"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comments" Target="../comments/comment39.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63.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comments" Target="../comments/comment40.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64.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comments" Target="../comments/comment41.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16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comments" Target="../comments/comment42.xml"/><Relationship Id="rId4" Type="http://schemas.openxmlformats.org/officeDocument/2006/relationships/image" Target="../media/image4.png"/><Relationship Id="rId9" Type="http://schemas.openxmlformats.org/officeDocument/2006/relationships/image" Target="../media/image28.png"/><Relationship Id="rId14" Type="http://schemas.openxmlformats.org/officeDocument/2006/relationships/image" Target="../media/image89.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3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6.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30.png"/><Relationship Id="rId14" Type="http://schemas.openxmlformats.org/officeDocument/2006/relationships/image" Target="../media/image32.png"/><Relationship Id="rId16"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30.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32.png"/><Relationship Id="rId1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2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30.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2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3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7.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37.png"/><Relationship Id="rId14" Type="http://schemas.openxmlformats.org/officeDocument/2006/relationships/image" Target="../media/image38.png"/><Relationship Id="rId17" Type="http://schemas.openxmlformats.org/officeDocument/2006/relationships/image" Target="../media/image36.png"/><Relationship Id="rId16"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0.png"/><Relationship Id="rId18"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12.png"/></Relationships>
</file>

<file path=ppt/slides/_rels/slide2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37.png"/><Relationship Id="rId16"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37.png"/><Relationship Id="rId16"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37.png"/><Relationship Id="rId17" Type="http://schemas.openxmlformats.org/officeDocument/2006/relationships/image" Target="../media/image33.png"/><Relationship Id="rId16"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37.png"/><Relationship Id="rId17" Type="http://schemas.openxmlformats.org/officeDocument/2006/relationships/image" Target="../media/image33.png"/><Relationship Id="rId16"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37.png"/><Relationship Id="rId17" Type="http://schemas.openxmlformats.org/officeDocument/2006/relationships/image" Target="../media/image33.png"/><Relationship Id="rId16"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omments" Target="../comments/comment8.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17.png"/><Relationship Id="rId14" Type="http://schemas.openxmlformats.org/officeDocument/2006/relationships/image" Target="../media/image39.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3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39.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35.png"/><Relationship Id="rId14" Type="http://schemas.openxmlformats.org/officeDocument/2006/relationships/image" Target="../media/image17.png"/><Relationship Id="rId16" Type="http://schemas.openxmlformats.org/officeDocument/2006/relationships/image" Target="../media/image4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3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comments" Target="../comments/comment9.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45.png"/><Relationship Id="rId14" Type="http://schemas.openxmlformats.org/officeDocument/2006/relationships/image" Target="../media/image40.png"/><Relationship Id="rId16"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3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8.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omments" Target="../comments/comment10.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45.png"/><Relationship Id="rId14" Type="http://schemas.openxmlformats.org/officeDocument/2006/relationships/image" Target="../media/image40.png"/><Relationship Id="rId16"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3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6.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comments" Target="../comments/comment11.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47.png"/><Relationship Id="rId14" Type="http://schemas.openxmlformats.org/officeDocument/2006/relationships/image" Target="../media/image41.png"/><Relationship Id="rId16"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3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5.png"/><Relationship Id="rId11" Type="http://schemas.openxmlformats.org/officeDocument/2006/relationships/image" Target="../media/image27.jpg"/><Relationship Id="rId10"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1.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4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1.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4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1.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24.png"/><Relationship Id="rId14" Type="http://schemas.openxmlformats.org/officeDocument/2006/relationships/image" Target="../media/image4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17.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comments" Target="../comments/comment12.xml"/><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4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4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4.png"/><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1.png"/><Relationship Id="rId14"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0.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43.png"/><Relationship Id="rId14" Type="http://schemas.openxmlformats.org/officeDocument/2006/relationships/image" Target="../media/image4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0.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43.png"/><Relationship Id="rId14" Type="http://schemas.openxmlformats.org/officeDocument/2006/relationships/image" Target="../media/image4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49.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28.png"/><Relationship Id="rId21" Type="http://schemas.openxmlformats.org/officeDocument/2006/relationships/image" Target="../media/image56.png"/><Relationship Id="rId13" Type="http://schemas.openxmlformats.org/officeDocument/2006/relationships/image" Target="../media/image24.png"/><Relationship Id="rId24" Type="http://schemas.openxmlformats.org/officeDocument/2006/relationships/image" Target="../media/image58.png"/><Relationship Id="rId12" Type="http://schemas.openxmlformats.org/officeDocument/2006/relationships/image" Target="../media/image2.png"/><Relationship Id="rId23"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comments" Target="../comments/comment13.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53.png"/><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15.png"/><Relationship Id="rId19" Type="http://schemas.openxmlformats.org/officeDocument/2006/relationships/image" Target="../media/image40.png"/><Relationship Id="rId6" Type="http://schemas.openxmlformats.org/officeDocument/2006/relationships/image" Target="../media/image20.png"/><Relationship Id="rId18"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16.png"/><Relationship Id="rId11" Type="http://schemas.openxmlformats.org/officeDocument/2006/relationships/image" Target="../media/image12.png"/><Relationship Id="rId10" Type="http://schemas.openxmlformats.org/officeDocument/2006/relationships/image" Target="../media/image17.png"/><Relationship Id="rId12" Type="http://schemas.openxmlformats.org/officeDocument/2006/relationships/image" Target="../media/image35.png"/><Relationship Id="rId9"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2.png"/><Relationship Id="rId13" Type="http://schemas.openxmlformats.org/officeDocument/2006/relationships/image" Target="../media/image65.png"/><Relationship Id="rId12"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comments" Target="../comments/comment14.xml"/><Relationship Id="rId4" Type="http://schemas.openxmlformats.org/officeDocument/2006/relationships/image" Target="../media/image4.png"/><Relationship Id="rId9" Type="http://schemas.openxmlformats.org/officeDocument/2006/relationships/image" Target="../media/image17.png"/><Relationship Id="rId15" Type="http://schemas.openxmlformats.org/officeDocument/2006/relationships/image" Target="../media/image61.png"/><Relationship Id="rId14" Type="http://schemas.openxmlformats.org/officeDocument/2006/relationships/image" Target="../media/image57.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5.png"/></Relationships>
</file>

<file path=ppt/slides/_rels/slide5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omments" Target="../comments/comment15.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60.png"/><Relationship Id="rId14" Type="http://schemas.openxmlformats.org/officeDocument/2006/relationships/image" Target="../media/image63.png"/><Relationship Id="rId17" Type="http://schemas.openxmlformats.org/officeDocument/2006/relationships/image" Target="../media/image62.png"/><Relationship Id="rId16" Type="http://schemas.openxmlformats.org/officeDocument/2006/relationships/image" Target="../media/image6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5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0.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2.png"/><Relationship Id="rId14" Type="http://schemas.openxmlformats.org/officeDocument/2006/relationships/image" Target="../media/image64.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4.png"/><Relationship Id="rId14" Type="http://schemas.openxmlformats.org/officeDocument/2006/relationships/image" Target="../media/image60.png"/><Relationship Id="rId16" Type="http://schemas.openxmlformats.org/officeDocument/2006/relationships/image" Target="../media/image6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2.png"/><Relationship Id="rId14" Type="http://schemas.openxmlformats.org/officeDocument/2006/relationships/image" Target="../media/image64.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4.png"/><Relationship Id="rId14" Type="http://schemas.openxmlformats.org/officeDocument/2006/relationships/image" Target="../media/image60.png"/><Relationship Id="rId16" Type="http://schemas.openxmlformats.org/officeDocument/2006/relationships/image" Target="../media/image6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2.png"/><Relationship Id="rId14" Type="http://schemas.openxmlformats.org/officeDocument/2006/relationships/image" Target="../media/image6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4.png"/><Relationship Id="rId14" Type="http://schemas.openxmlformats.org/officeDocument/2006/relationships/image" Target="../media/image60.png"/><Relationship Id="rId16" Type="http://schemas.openxmlformats.org/officeDocument/2006/relationships/image" Target="../media/image6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4.png"/><Relationship Id="rId14" Type="http://schemas.openxmlformats.org/officeDocument/2006/relationships/image" Target="../media/image6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5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64.png"/><Relationship Id="rId14" Type="http://schemas.openxmlformats.org/officeDocument/2006/relationships/image" Target="../media/image60.png"/><Relationship Id="rId16" Type="http://schemas.openxmlformats.org/officeDocument/2006/relationships/image" Target="../media/image6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16.png"/><Relationship Id="rId11" Type="http://schemas.openxmlformats.org/officeDocument/2006/relationships/image" Target="../media/image12.png"/><Relationship Id="rId10" Type="http://schemas.openxmlformats.org/officeDocument/2006/relationships/image" Target="../media/image17.png"/><Relationship Id="rId12" Type="http://schemas.openxmlformats.org/officeDocument/2006/relationships/image" Target="../media/image18.png"/><Relationship Id="rId9"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4.png"/></Relationships>
</file>

<file path=ppt/slides/_rels/slide60.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12.png"/><Relationship Id="rId14"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6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40.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comments" Target="../comments/comment16.xml"/><Relationship Id="rId4" Type="http://schemas.openxmlformats.org/officeDocument/2006/relationships/image" Target="../media/image4.png"/><Relationship Id="rId9" Type="http://schemas.openxmlformats.org/officeDocument/2006/relationships/image" Target="../media/image28.png"/><Relationship Id="rId15" Type="http://schemas.openxmlformats.org/officeDocument/2006/relationships/image" Target="../media/image12.png"/><Relationship Id="rId14" Type="http://schemas.openxmlformats.org/officeDocument/2006/relationships/image" Target="../media/image45.png"/><Relationship Id="rId16"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6.png"/></Relationships>
</file>

<file path=ppt/slides/_rels/slide6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17.xml"/><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66.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63.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18.xml"/><Relationship Id="rId4" Type="http://schemas.openxmlformats.org/officeDocument/2006/relationships/image" Target="../media/image4.png"/><Relationship Id="rId9" Type="http://schemas.openxmlformats.org/officeDocument/2006/relationships/image" Target="../media/image26.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6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6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5.png"/><Relationship Id="rId13" Type="http://schemas.openxmlformats.org/officeDocument/2006/relationships/image" Target="../media/image35.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27.jp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_rels/slide7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3.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comments" Target="../comments/comment19.xml"/><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7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17.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5" Type="http://schemas.openxmlformats.org/officeDocument/2006/relationships/image" Target="../media/image51.png"/><Relationship Id="rId14"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comments" Target="../comments/comment20.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69.png"/><Relationship Id="rId14" Type="http://schemas.openxmlformats.org/officeDocument/2006/relationships/image" Target="../media/image73.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7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69.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7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comments" Target="../comments/comment21.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69.png"/><Relationship Id="rId14" Type="http://schemas.openxmlformats.org/officeDocument/2006/relationships/image" Target="../media/image73.png"/><Relationship Id="rId16" Type="http://schemas.openxmlformats.org/officeDocument/2006/relationships/image" Target="../media/image68.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78.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comments" Target="../comments/comment22.xml"/><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6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7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5.png"/><Relationship Id="rId13" Type="http://schemas.openxmlformats.org/officeDocument/2006/relationships/image" Target="../media/image35.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7.jp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_rels/slide8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67.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3.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69.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comments" Target="../comments/comment23.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70.png"/><Relationship Id="rId14" Type="http://schemas.openxmlformats.org/officeDocument/2006/relationships/image" Target="../media/image71.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8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7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7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7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8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3" Type="http://schemas.openxmlformats.org/officeDocument/2006/relationships/image" Target="../media/image7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70.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2.png"/><Relationship Id="rId12"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5.png"/></Relationships>
</file>

<file path=ppt/slides/_rels/slide90.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2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comments" Target="../comments/comment24.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70.png"/><Relationship Id="rId14" Type="http://schemas.openxmlformats.org/officeDocument/2006/relationships/image" Target="../media/image71.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_rels/slide91.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12.png"/><Relationship Id="rId14"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92.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png"/><Relationship Id="rId13" Type="http://schemas.openxmlformats.org/officeDocument/2006/relationships/image" Target="../media/image45.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png"/><Relationship Id="rId15" Type="http://schemas.openxmlformats.org/officeDocument/2006/relationships/image" Target="../media/image43.png"/><Relationship Id="rId1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9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2.png"/><Relationship Id="rId8" Type="http://schemas.openxmlformats.org/officeDocument/2006/relationships/image" Target="../media/image26.png"/></Relationships>
</file>

<file path=ppt/slides/_rels/slide99.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8.png"/><Relationship Id="rId13" Type="http://schemas.openxmlformats.org/officeDocument/2006/relationships/image" Target="../media/image4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comments" Target="../comments/comment25.xml"/><Relationship Id="rId4" Type="http://schemas.openxmlformats.org/officeDocument/2006/relationships/image" Target="../media/image4.png"/><Relationship Id="rId9" Type="http://schemas.openxmlformats.org/officeDocument/2006/relationships/image" Target="../media/image26.png"/><Relationship Id="rId15" Type="http://schemas.openxmlformats.org/officeDocument/2006/relationships/image" Target="../media/image74.png"/><Relationship Id="rId14" Type="http://schemas.openxmlformats.org/officeDocument/2006/relationships/image" Target="../media/image76.png"/><Relationship Id="rId16"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2297441" y="3658817"/>
            <a:ext cx="463274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2000" u="none" cap="none" strike="noStrike">
                <a:solidFill>
                  <a:schemeClr val="dk1"/>
                </a:solidFill>
                <a:latin typeface="Calibri"/>
                <a:ea typeface="Calibri"/>
                <a:cs typeface="Calibri"/>
                <a:sym typeface="Calibri"/>
              </a:rPr>
              <a:t>Avance del curso.  Calcular % de avance de acuerdo con al número de temas/slides.</a:t>
            </a:r>
            <a:endParaRPr/>
          </a:p>
        </p:txBody>
      </p:sp>
      <p:sp>
        <p:nvSpPr>
          <p:cNvPr id="85" name="Google Shape;85;p1"/>
          <p:cNvSpPr txBox="1"/>
          <p:nvPr/>
        </p:nvSpPr>
        <p:spPr>
          <a:xfrm>
            <a:off x="2297442" y="4837297"/>
            <a:ext cx="291624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Audios para instrucción de las actividades u otros.</a:t>
            </a:r>
            <a:endParaRPr/>
          </a:p>
        </p:txBody>
      </p:sp>
      <p:sp>
        <p:nvSpPr>
          <p:cNvPr id="86" name="Google Shape;86;p1"/>
          <p:cNvSpPr txBox="1"/>
          <p:nvPr/>
        </p:nvSpPr>
        <p:spPr>
          <a:xfrm>
            <a:off x="2297442" y="6516417"/>
            <a:ext cx="520694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Glosario. Estarán habilitados todos los conceptos de manera permanente.</a:t>
            </a:r>
            <a:endParaRPr/>
          </a:p>
        </p:txBody>
      </p:sp>
      <p:sp>
        <p:nvSpPr>
          <p:cNvPr id="87" name="Google Shape;87;p1"/>
          <p:cNvSpPr txBox="1"/>
          <p:nvPr/>
        </p:nvSpPr>
        <p:spPr>
          <a:xfrm>
            <a:off x="2297442" y="2650531"/>
            <a:ext cx="53191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Archivos PDF. Se habilita el pdf según la unidad donde se encuentre el estudiante.</a:t>
            </a:r>
            <a:endParaRPr/>
          </a:p>
        </p:txBody>
      </p:sp>
      <p:sp>
        <p:nvSpPr>
          <p:cNvPr id="88" name="Google Shape;88;p1"/>
          <p:cNvSpPr/>
          <p:nvPr/>
        </p:nvSpPr>
        <p:spPr>
          <a:xfrm>
            <a:off x="13126" y="-12683"/>
            <a:ext cx="16242874"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9" name="Google Shape;89;p1"/>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sp>
        <p:nvSpPr>
          <p:cNvPr id="90" name="Google Shape;90;p1"/>
          <p:cNvSpPr txBox="1"/>
          <p:nvPr/>
        </p:nvSpPr>
        <p:spPr>
          <a:xfrm>
            <a:off x="10040779" y="2801487"/>
            <a:ext cx="473400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Botonera general. Se puede cambiar la palabra para personalizar.</a:t>
            </a:r>
            <a:endParaRPr/>
          </a:p>
        </p:txBody>
      </p:sp>
      <p:sp>
        <p:nvSpPr>
          <p:cNvPr id="91" name="Google Shape;91;p1"/>
          <p:cNvSpPr txBox="1"/>
          <p:nvPr/>
        </p:nvSpPr>
        <p:spPr>
          <a:xfrm>
            <a:off x="7950788" y="4314298"/>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VER PDF</a:t>
            </a:r>
            <a:endParaRPr sz="2200">
              <a:solidFill>
                <a:schemeClr val="lt1"/>
              </a:solidFill>
              <a:latin typeface="Arial"/>
              <a:ea typeface="Arial"/>
              <a:cs typeface="Arial"/>
              <a:sym typeface="Arial"/>
            </a:endParaRPr>
          </a:p>
        </p:txBody>
      </p:sp>
      <p:sp>
        <p:nvSpPr>
          <p:cNvPr id="92" name="Google Shape;92;p1"/>
          <p:cNvSpPr txBox="1"/>
          <p:nvPr/>
        </p:nvSpPr>
        <p:spPr>
          <a:xfrm>
            <a:off x="10040778" y="4175798"/>
            <a:ext cx="473400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Botón para ver los pdf con enlaces externos.</a:t>
            </a:r>
            <a:endParaRPr/>
          </a:p>
        </p:txBody>
      </p:sp>
      <p:sp>
        <p:nvSpPr>
          <p:cNvPr id="93" name="Google Shape;93;p1"/>
          <p:cNvSpPr txBox="1"/>
          <p:nvPr/>
        </p:nvSpPr>
        <p:spPr>
          <a:xfrm>
            <a:off x="7855947" y="5545183"/>
            <a:ext cx="323759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a:t>
            </a:r>
            <a:endParaRPr/>
          </a:p>
        </p:txBody>
      </p:sp>
      <p:sp>
        <p:nvSpPr>
          <p:cNvPr id="94" name="Google Shape;94;p1"/>
          <p:cNvSpPr txBox="1"/>
          <p:nvPr/>
        </p:nvSpPr>
        <p:spPr>
          <a:xfrm>
            <a:off x="10152993" y="6192162"/>
            <a:ext cx="520900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Miga de pan o menú de navegación. Se debe indicar el tema en el que se está ubicado.</a:t>
            </a:r>
            <a:endParaRPr/>
          </a:p>
        </p:txBody>
      </p:sp>
      <p:sp>
        <p:nvSpPr>
          <p:cNvPr id="95" name="Google Shape;95;p1"/>
          <p:cNvSpPr txBox="1"/>
          <p:nvPr/>
        </p:nvSpPr>
        <p:spPr>
          <a:xfrm>
            <a:off x="2297440" y="7441236"/>
            <a:ext cx="463274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dk1"/>
                </a:solidFill>
                <a:latin typeface="Calibri"/>
                <a:ea typeface="Calibri"/>
                <a:cs typeface="Calibri"/>
                <a:sym typeface="Calibri"/>
              </a:rPr>
              <a:t>Bibliografía. Estarán habilitados todos los referentes de manera permanente.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96" name="Google Shape;96;p1"/>
          <p:cNvSpPr/>
          <p:nvPr/>
        </p:nvSpPr>
        <p:spPr>
          <a:xfrm>
            <a:off x="7722848" y="2831836"/>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
          <p:cNvSpPr txBox="1"/>
          <p:nvPr/>
        </p:nvSpPr>
        <p:spPr>
          <a:xfrm>
            <a:off x="7946211" y="2927530"/>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INICIAR</a:t>
            </a:r>
            <a:endParaRPr sz="2200">
              <a:solidFill>
                <a:schemeClr val="lt1"/>
              </a:solidFill>
              <a:latin typeface="Arial"/>
              <a:ea typeface="Arial"/>
              <a:cs typeface="Arial"/>
              <a:sym typeface="Arial"/>
            </a:endParaRPr>
          </a:p>
        </p:txBody>
      </p:sp>
      <p:sp>
        <p:nvSpPr>
          <p:cNvPr id="98" name="Google Shape;98;p1"/>
          <p:cNvSpPr/>
          <p:nvPr/>
        </p:nvSpPr>
        <p:spPr>
          <a:xfrm>
            <a:off x="7700572" y="430282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
          <p:cNvSpPr txBox="1"/>
          <p:nvPr/>
        </p:nvSpPr>
        <p:spPr>
          <a:xfrm>
            <a:off x="7923935" y="439852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VER PDF</a:t>
            </a:r>
            <a:endParaRPr sz="2200">
              <a:solidFill>
                <a:schemeClr val="lt1"/>
              </a:solidFill>
              <a:latin typeface="Arial"/>
              <a:ea typeface="Arial"/>
              <a:cs typeface="Arial"/>
              <a:sym typeface="Arial"/>
            </a:endParaRPr>
          </a:p>
        </p:txBody>
      </p:sp>
      <p:pic>
        <p:nvPicPr>
          <p:cNvPr descr="C:\Users\Andrés Mejia\Desktop\METODOLOGÍA INVESTIGACIÓN\bibliografia.png" id="100" name="Google Shape;100;p1"/>
          <p:cNvPicPr preferRelativeResize="0"/>
          <p:nvPr/>
        </p:nvPicPr>
        <p:blipFill rotWithShape="1">
          <a:blip r:embed="rId5">
            <a:alphaModFix/>
          </a:blip>
          <a:srcRect b="0" l="0" r="0" t="0"/>
          <a:stretch/>
        </p:blipFill>
        <p:spPr>
          <a:xfrm>
            <a:off x="1670078" y="7441236"/>
            <a:ext cx="553051" cy="606765"/>
          </a:xfrm>
          <a:prstGeom prst="rect">
            <a:avLst/>
          </a:prstGeom>
          <a:noFill/>
          <a:ln>
            <a:noFill/>
          </a:ln>
        </p:spPr>
      </p:pic>
      <p:pic>
        <p:nvPicPr>
          <p:cNvPr descr="C:\Users\Andrés Mejia\Desktop\METODOLOGÍA INVESTIGACIÓN\Botonera-77.png" id="101" name="Google Shape;101;p1"/>
          <p:cNvPicPr preferRelativeResize="0"/>
          <p:nvPr/>
        </p:nvPicPr>
        <p:blipFill rotWithShape="1">
          <a:blip r:embed="rId6">
            <a:alphaModFix/>
          </a:blip>
          <a:srcRect b="0" l="0" r="0" t="0"/>
          <a:stretch/>
        </p:blipFill>
        <p:spPr>
          <a:xfrm>
            <a:off x="1545588" y="3595178"/>
            <a:ext cx="795337" cy="771525"/>
          </a:xfrm>
          <a:prstGeom prst="rect">
            <a:avLst/>
          </a:prstGeom>
          <a:noFill/>
          <a:ln>
            <a:noFill/>
          </a:ln>
        </p:spPr>
      </p:pic>
      <p:pic>
        <p:nvPicPr>
          <p:cNvPr descr="C:\Users\Andrés Mejia\Desktop\METODOLOGÍA INVESTIGACIÓN\Botonera-78.png" id="102" name="Google Shape;102;p1"/>
          <p:cNvPicPr preferRelativeResize="0"/>
          <p:nvPr/>
        </p:nvPicPr>
        <p:blipFill rotWithShape="1">
          <a:blip r:embed="rId7">
            <a:alphaModFix/>
          </a:blip>
          <a:srcRect b="0" l="0" r="0" t="0"/>
          <a:stretch/>
        </p:blipFill>
        <p:spPr>
          <a:xfrm>
            <a:off x="1595767" y="6536053"/>
            <a:ext cx="701675" cy="600075"/>
          </a:xfrm>
          <a:prstGeom prst="rect">
            <a:avLst/>
          </a:prstGeom>
          <a:noFill/>
          <a:ln>
            <a:noFill/>
          </a:ln>
        </p:spPr>
      </p:pic>
      <p:pic>
        <p:nvPicPr>
          <p:cNvPr descr="C:\Users\Andrés Mejia\Desktop\METODOLOGÍA INVESTIGACIÓN\Botonera-79.png" id="103" name="Google Shape;103;p1"/>
          <p:cNvPicPr preferRelativeResize="0"/>
          <p:nvPr/>
        </p:nvPicPr>
        <p:blipFill rotWithShape="1">
          <a:blip r:embed="rId8">
            <a:alphaModFix/>
          </a:blip>
          <a:srcRect b="0" l="0" r="0" t="0"/>
          <a:stretch/>
        </p:blipFill>
        <p:spPr>
          <a:xfrm>
            <a:off x="1495582" y="2537631"/>
            <a:ext cx="829472" cy="820786"/>
          </a:xfrm>
          <a:prstGeom prst="rect">
            <a:avLst/>
          </a:prstGeom>
          <a:noFill/>
          <a:ln>
            <a:noFill/>
          </a:ln>
        </p:spPr>
      </p:pic>
      <p:pic>
        <p:nvPicPr>
          <p:cNvPr descr="C:\Users\Andrés Mejia\Desktop\METODOLOGÍA INVESTIGACIÓN\Botonera-80.png" id="104" name="Google Shape;104;p1"/>
          <p:cNvPicPr preferRelativeResize="0"/>
          <p:nvPr/>
        </p:nvPicPr>
        <p:blipFill rotWithShape="1">
          <a:blip r:embed="rId9">
            <a:alphaModFix/>
          </a:blip>
          <a:srcRect b="0" l="0" r="0" t="0"/>
          <a:stretch/>
        </p:blipFill>
        <p:spPr>
          <a:xfrm>
            <a:off x="1495582" y="4314298"/>
            <a:ext cx="881063" cy="2103437"/>
          </a:xfrm>
          <a:prstGeom prst="rect">
            <a:avLst/>
          </a:prstGeom>
          <a:noFill/>
          <a:ln>
            <a:noFill/>
          </a:ln>
        </p:spPr>
      </p:pic>
      <p:pic>
        <p:nvPicPr>
          <p:cNvPr descr="C:\Users\Andrés Mejia\Desktop\METODOLOGÍA INVESTIGACIÓN\Botonera-81.png" id="105" name="Google Shape;105;p1"/>
          <p:cNvPicPr preferRelativeResize="0"/>
          <p:nvPr/>
        </p:nvPicPr>
        <p:blipFill rotWithShape="1">
          <a:blip r:embed="rId10">
            <a:alphaModFix/>
          </a:blip>
          <a:srcRect b="68021" l="0" r="0" t="0"/>
          <a:stretch/>
        </p:blipFill>
        <p:spPr>
          <a:xfrm rot="5400000">
            <a:off x="-2664272" y="3940524"/>
            <a:ext cx="7106314" cy="1777770"/>
          </a:xfrm>
          <a:prstGeom prst="rect">
            <a:avLst/>
          </a:prstGeom>
          <a:noFill/>
          <a:ln>
            <a:noFill/>
          </a:ln>
        </p:spPr>
      </p:pic>
      <p:pic>
        <p:nvPicPr>
          <p:cNvPr descr="C:\Users\Andrés Mejia\Desktop\METODOLOGÍA INVESTIGACIÓN\Metodología de la investigación-01.png" id="106" name="Google Shape;106;p1"/>
          <p:cNvPicPr preferRelativeResize="0"/>
          <p:nvPr/>
        </p:nvPicPr>
        <p:blipFill rotWithShape="1">
          <a:blip r:embed="rId11">
            <a:alphaModFix/>
          </a:blip>
          <a:srcRect b="0" l="0" r="0" t="0"/>
          <a:stretch/>
        </p:blipFill>
        <p:spPr>
          <a:xfrm>
            <a:off x="1367921" y="99472"/>
            <a:ext cx="3975100" cy="13985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9" name="Google Shape;349;p1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50" name="Google Shape;350;p1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52" name="Google Shape;352;p1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54" name="Google Shape;354;p10"/>
          <p:cNvSpPr txBox="1"/>
          <p:nvPr/>
        </p:nvSpPr>
        <p:spPr>
          <a:xfrm>
            <a:off x="3277144" y="859085"/>
            <a:ext cx="432681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a:t>
            </a:r>
            <a:endParaRPr/>
          </a:p>
        </p:txBody>
      </p:sp>
      <p:sp>
        <p:nvSpPr>
          <p:cNvPr id="355" name="Google Shape;355;p10"/>
          <p:cNvSpPr txBox="1"/>
          <p:nvPr/>
        </p:nvSpPr>
        <p:spPr>
          <a:xfrm>
            <a:off x="4997722" y="1956259"/>
            <a:ext cx="79596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(Utilice las flechas (&lt;) (&gt;) para visualizar las unidades de aprendizaje)</a:t>
            </a:r>
            <a:endParaRPr/>
          </a:p>
        </p:txBody>
      </p:sp>
      <p:pic>
        <p:nvPicPr>
          <p:cNvPr descr="Logotipo&#10;&#10;Descripción generada automáticamente" id="356" name="Google Shape;356;p10"/>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57" name="Google Shape;357;p10"/>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58" name="Google Shape;358;p1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59" name="Google Shape;359;p1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pic>
        <p:nvPicPr>
          <p:cNvPr descr="Icono&#10;&#10;Descripción generada automáticamente" id="360" name="Google Shape;360;p10"/>
          <p:cNvPicPr preferRelativeResize="0"/>
          <p:nvPr/>
        </p:nvPicPr>
        <p:blipFill rotWithShape="1">
          <a:blip r:embed="rId6">
            <a:alphaModFix/>
          </a:blip>
          <a:srcRect b="0" l="0" r="0" t="0"/>
          <a:stretch/>
        </p:blipFill>
        <p:spPr>
          <a:xfrm>
            <a:off x="11103491" y="3609938"/>
            <a:ext cx="3148590" cy="4023368"/>
          </a:xfrm>
          <a:prstGeom prst="rect">
            <a:avLst/>
          </a:prstGeom>
          <a:noFill/>
          <a:ln>
            <a:noFill/>
          </a:ln>
        </p:spPr>
      </p:pic>
      <p:pic>
        <p:nvPicPr>
          <p:cNvPr descr="Icono&#10;&#10;Descripción generada automáticamente" id="361" name="Google Shape;361;p10"/>
          <p:cNvPicPr preferRelativeResize="0"/>
          <p:nvPr/>
        </p:nvPicPr>
        <p:blipFill rotWithShape="1">
          <a:blip r:embed="rId7">
            <a:alphaModFix/>
          </a:blip>
          <a:srcRect b="0" l="0" r="0" t="0"/>
          <a:stretch/>
        </p:blipFill>
        <p:spPr>
          <a:xfrm>
            <a:off x="15497131" y="4235686"/>
            <a:ext cx="700959" cy="660126"/>
          </a:xfrm>
          <a:prstGeom prst="rect">
            <a:avLst/>
          </a:prstGeom>
          <a:noFill/>
          <a:ln>
            <a:noFill/>
          </a:ln>
        </p:spPr>
      </p:pic>
      <p:pic>
        <p:nvPicPr>
          <p:cNvPr descr="Icono&#10;&#10;Descripción generada automáticamente" id="362" name="Google Shape;362;p10"/>
          <p:cNvPicPr preferRelativeResize="0"/>
          <p:nvPr/>
        </p:nvPicPr>
        <p:blipFill rotWithShape="1">
          <a:blip r:embed="rId8">
            <a:alphaModFix/>
          </a:blip>
          <a:srcRect b="0" l="0" r="0" t="0"/>
          <a:stretch/>
        </p:blipFill>
        <p:spPr>
          <a:xfrm>
            <a:off x="2882620" y="4292981"/>
            <a:ext cx="936836" cy="660126"/>
          </a:xfrm>
          <a:prstGeom prst="rect">
            <a:avLst/>
          </a:prstGeom>
          <a:noFill/>
          <a:ln>
            <a:noFill/>
          </a:ln>
        </p:spPr>
      </p:pic>
      <p:sp>
        <p:nvSpPr>
          <p:cNvPr id="363" name="Google Shape;363;p10"/>
          <p:cNvSpPr txBox="1"/>
          <p:nvPr/>
        </p:nvSpPr>
        <p:spPr>
          <a:xfrm>
            <a:off x="6526284" y="1389868"/>
            <a:ext cx="51306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200">
                <a:solidFill>
                  <a:srgbClr val="482649"/>
                </a:solidFill>
                <a:latin typeface="Arial"/>
                <a:ea typeface="Arial"/>
                <a:cs typeface="Arial"/>
                <a:sym typeface="Arial"/>
              </a:rPr>
              <a:t>CONTENIDO TEMÁTICO</a:t>
            </a:r>
            <a:endParaRPr sz="3200">
              <a:solidFill>
                <a:srgbClr val="482649"/>
              </a:solidFill>
              <a:latin typeface="Arial"/>
              <a:ea typeface="Arial"/>
              <a:cs typeface="Arial"/>
              <a:sym typeface="Arial"/>
            </a:endParaRPr>
          </a:p>
        </p:txBody>
      </p:sp>
      <p:sp>
        <p:nvSpPr>
          <p:cNvPr id="364" name="Google Shape;364;p10"/>
          <p:cNvSpPr txBox="1"/>
          <p:nvPr/>
        </p:nvSpPr>
        <p:spPr>
          <a:xfrm>
            <a:off x="10539209" y="5761789"/>
            <a:ext cx="3969347"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1500">
                <a:solidFill>
                  <a:schemeClr val="lt1"/>
                </a:solidFill>
                <a:latin typeface="Arial"/>
                <a:ea typeface="Arial"/>
                <a:cs typeface="Arial"/>
                <a:sym typeface="Arial"/>
              </a:rPr>
              <a:t>APRENDIZAJE 2</a:t>
            </a:r>
            <a:endParaRPr/>
          </a:p>
          <a:p>
            <a:pPr indent="0" lvl="0" marL="0" marR="0" rtl="0" algn="ctr">
              <a:spcBef>
                <a:spcPts val="0"/>
              </a:spcBef>
              <a:spcAft>
                <a:spcPts val="0"/>
              </a:spcAft>
              <a:buNone/>
            </a:pPr>
            <a:r>
              <a:rPr lang="es-CO" sz="1500">
                <a:solidFill>
                  <a:schemeClr val="lt1"/>
                </a:solidFill>
                <a:latin typeface="Arial"/>
                <a:ea typeface="Arial"/>
                <a:cs typeface="Arial"/>
                <a:sym typeface="Arial"/>
              </a:rPr>
              <a:t>Fundamento Teórico</a:t>
            </a:r>
            <a:endParaRPr/>
          </a:p>
        </p:txBody>
      </p:sp>
      <p:pic>
        <p:nvPicPr>
          <p:cNvPr descr="C:\Users\Andrés Mejia\Desktop\personaje.png" id="365" name="Google Shape;365;p10"/>
          <p:cNvPicPr preferRelativeResize="0"/>
          <p:nvPr/>
        </p:nvPicPr>
        <p:blipFill rotWithShape="1">
          <a:blip r:embed="rId9">
            <a:alphaModFix/>
          </a:blip>
          <a:srcRect b="0" l="0" r="0" t="0"/>
          <a:stretch/>
        </p:blipFill>
        <p:spPr>
          <a:xfrm>
            <a:off x="660113" y="6374515"/>
            <a:ext cx="1741353" cy="2540139"/>
          </a:xfrm>
          <a:prstGeom prst="rect">
            <a:avLst/>
          </a:prstGeom>
          <a:noFill/>
          <a:ln>
            <a:noFill/>
          </a:ln>
        </p:spPr>
      </p:pic>
      <p:pic>
        <p:nvPicPr>
          <p:cNvPr descr="Logotipo&#10;&#10;Descripción generada automáticamente" id="366" name="Google Shape;366;p10"/>
          <p:cNvPicPr preferRelativeResize="0"/>
          <p:nvPr/>
        </p:nvPicPr>
        <p:blipFill rotWithShape="1">
          <a:blip r:embed="rId10">
            <a:alphaModFix/>
          </a:blip>
          <a:srcRect b="0" l="0" r="0" t="0"/>
          <a:stretch/>
        </p:blipFill>
        <p:spPr>
          <a:xfrm>
            <a:off x="1539350" y="1089609"/>
            <a:ext cx="525043" cy="525043"/>
          </a:xfrm>
          <a:prstGeom prst="rect">
            <a:avLst/>
          </a:prstGeom>
          <a:noFill/>
          <a:ln>
            <a:noFill/>
          </a:ln>
        </p:spPr>
      </p:pic>
      <p:sp>
        <p:nvSpPr>
          <p:cNvPr id="367" name="Google Shape;367;p10"/>
          <p:cNvSpPr/>
          <p:nvPr/>
        </p:nvSpPr>
        <p:spPr>
          <a:xfrm>
            <a:off x="11877650" y="6552460"/>
            <a:ext cx="1292464" cy="416578"/>
          </a:xfrm>
          <a:prstGeom prst="roundRect">
            <a:avLst>
              <a:gd fmla="val 16667" name="adj"/>
            </a:avLst>
          </a:prstGeom>
          <a:solidFill>
            <a:srgbClr val="59595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0"/>
          <p:cNvSpPr txBox="1"/>
          <p:nvPr/>
        </p:nvSpPr>
        <p:spPr>
          <a:xfrm>
            <a:off x="11815355" y="6622249"/>
            <a:ext cx="141705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200">
                <a:solidFill>
                  <a:schemeClr val="lt1"/>
                </a:solidFill>
                <a:latin typeface="Arial"/>
                <a:ea typeface="Arial"/>
                <a:cs typeface="Arial"/>
                <a:sym typeface="Arial"/>
              </a:rPr>
              <a:t>INICIAR</a:t>
            </a:r>
            <a:endParaRPr sz="1200">
              <a:solidFill>
                <a:schemeClr val="lt1"/>
              </a:solidFill>
              <a:latin typeface="Arial"/>
              <a:ea typeface="Arial"/>
              <a:cs typeface="Arial"/>
              <a:sym typeface="Arial"/>
            </a:endParaRPr>
          </a:p>
        </p:txBody>
      </p:sp>
      <p:pic>
        <p:nvPicPr>
          <p:cNvPr descr="C:\Users\Andrés Mejia\Desktop\METODOLOGÍA INVESTIGACIÓN\Botonera-76.png" id="369" name="Google Shape;369;p10"/>
          <p:cNvPicPr preferRelativeResize="0"/>
          <p:nvPr/>
        </p:nvPicPr>
        <p:blipFill rotWithShape="1">
          <a:blip r:embed="rId11">
            <a:alphaModFix/>
          </a:blip>
          <a:srcRect b="0" l="0" r="0" t="0"/>
          <a:stretch/>
        </p:blipFill>
        <p:spPr>
          <a:xfrm>
            <a:off x="6513964" y="2600301"/>
            <a:ext cx="5029200" cy="6235700"/>
          </a:xfrm>
          <a:prstGeom prst="rect">
            <a:avLst/>
          </a:prstGeom>
          <a:noFill/>
          <a:ln>
            <a:noFill/>
          </a:ln>
        </p:spPr>
      </p:pic>
      <p:sp>
        <p:nvSpPr>
          <p:cNvPr id="370" name="Google Shape;370;p10"/>
          <p:cNvSpPr txBox="1"/>
          <p:nvPr/>
        </p:nvSpPr>
        <p:spPr>
          <a:xfrm>
            <a:off x="6862298" y="5768105"/>
            <a:ext cx="3969347"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2200">
                <a:solidFill>
                  <a:schemeClr val="lt1"/>
                </a:solidFill>
                <a:latin typeface="Arial"/>
                <a:ea typeface="Arial"/>
                <a:cs typeface="Arial"/>
                <a:sym typeface="Arial"/>
              </a:rPr>
              <a:t>APRENDIZAJE 1 </a:t>
            </a:r>
            <a:endParaRPr/>
          </a:p>
          <a:p>
            <a:pPr indent="0" lvl="0" marL="0" marR="0" rtl="0" algn="ctr">
              <a:spcBef>
                <a:spcPts val="0"/>
              </a:spcBef>
              <a:spcAft>
                <a:spcPts val="0"/>
              </a:spcAft>
              <a:buNone/>
            </a:pPr>
            <a:r>
              <a:rPr lang="es-CO" sz="2200">
                <a:solidFill>
                  <a:schemeClr val="lt1"/>
                </a:solidFill>
                <a:latin typeface="Arial"/>
                <a:ea typeface="Arial"/>
                <a:cs typeface="Arial"/>
                <a:sym typeface="Arial"/>
              </a:rPr>
              <a:t>La pesquisa bibliográfica</a:t>
            </a:r>
            <a:endParaRPr/>
          </a:p>
        </p:txBody>
      </p:sp>
      <p:pic>
        <p:nvPicPr>
          <p:cNvPr descr="Logotipo&#10;&#10;Descripción generada automáticamente" id="371" name="Google Shape;371;p10"/>
          <p:cNvPicPr preferRelativeResize="0"/>
          <p:nvPr/>
        </p:nvPicPr>
        <p:blipFill rotWithShape="1">
          <a:blip r:embed="rId10">
            <a:alphaModFix/>
          </a:blip>
          <a:srcRect b="0" l="0" r="0" t="0"/>
          <a:stretch/>
        </p:blipFill>
        <p:spPr>
          <a:xfrm>
            <a:off x="9793090" y="7518185"/>
            <a:ext cx="525043" cy="525043"/>
          </a:xfrm>
          <a:prstGeom prst="rect">
            <a:avLst/>
          </a:prstGeom>
          <a:noFill/>
          <a:ln>
            <a:noFill/>
          </a:ln>
        </p:spPr>
      </p:pic>
      <p:sp>
        <p:nvSpPr>
          <p:cNvPr id="372" name="Google Shape;372;p10"/>
          <p:cNvSpPr/>
          <p:nvPr/>
        </p:nvSpPr>
        <p:spPr>
          <a:xfrm>
            <a:off x="7994081" y="7113082"/>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10"/>
          <p:cNvSpPr txBox="1"/>
          <p:nvPr/>
        </p:nvSpPr>
        <p:spPr>
          <a:xfrm>
            <a:off x="8217444" y="7208776"/>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INICIAR</a:t>
            </a:r>
            <a:endParaRPr sz="2200">
              <a:solidFill>
                <a:schemeClr val="lt1"/>
              </a:solidFill>
              <a:latin typeface="Arial"/>
              <a:ea typeface="Arial"/>
              <a:cs typeface="Arial"/>
              <a:sym typeface="Arial"/>
            </a:endParaRPr>
          </a:p>
        </p:txBody>
      </p:sp>
      <p:pic>
        <p:nvPicPr>
          <p:cNvPr id="374" name="Google Shape;374;p10"/>
          <p:cNvPicPr preferRelativeResize="0"/>
          <p:nvPr/>
        </p:nvPicPr>
        <p:blipFill rotWithShape="1">
          <a:blip r:embed="rId12">
            <a:alphaModFix/>
          </a:blip>
          <a:srcRect b="0" l="0" r="0" t="0"/>
          <a:stretch/>
        </p:blipFill>
        <p:spPr>
          <a:xfrm>
            <a:off x="7908466" y="3545570"/>
            <a:ext cx="1884624" cy="1884624"/>
          </a:xfrm>
          <a:prstGeom prst="rect">
            <a:avLst/>
          </a:prstGeom>
          <a:noFill/>
          <a:ln>
            <a:noFill/>
          </a:ln>
        </p:spPr>
      </p:pic>
      <p:pic>
        <p:nvPicPr>
          <p:cNvPr id="375" name="Google Shape;375;p10"/>
          <p:cNvPicPr preferRelativeResize="0"/>
          <p:nvPr/>
        </p:nvPicPr>
        <p:blipFill rotWithShape="1">
          <a:blip r:embed="rId13">
            <a:alphaModFix/>
          </a:blip>
          <a:srcRect b="0" l="0" r="0" t="0"/>
          <a:stretch/>
        </p:blipFill>
        <p:spPr>
          <a:xfrm>
            <a:off x="11820606" y="4234986"/>
            <a:ext cx="1222454" cy="122245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10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14" name="Google Shape;4514;p10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515" name="Google Shape;4515;p10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6" name="Google Shape;4516;p10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517" name="Google Shape;4517;p10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8" name="Google Shape;4518;p10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519" name="Google Shape;4519;p10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520" name="Google Shape;4520;p10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521" name="Google Shape;4521;p10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522" name="Google Shape;4522;p10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523" name="Google Shape;4523;p10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524" name="Google Shape;4524;p10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525" name="Google Shape;4525;p10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526" name="Google Shape;4526;p10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527" name="Google Shape;4527;p10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528" name="Google Shape;4528;p10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529" name="Google Shape;4529;p10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530" name="Google Shape;4530;p100"/>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531" name="Google Shape;4531;p10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532" name="Google Shape;4532;p10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533" name="Google Shape;4533;p10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534" name="Google Shape;4534;p10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4535" name="Google Shape;4535;p10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536" name="Google Shape;4536;p10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7" name="Google Shape;4537;p10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4538" name="Google Shape;4538;p100"/>
          <p:cNvPicPr preferRelativeResize="0"/>
          <p:nvPr/>
        </p:nvPicPr>
        <p:blipFill rotWithShape="1">
          <a:blip r:embed="rId7">
            <a:alphaModFix/>
          </a:blip>
          <a:srcRect b="0" l="0" r="0" t="0"/>
          <a:stretch/>
        </p:blipFill>
        <p:spPr>
          <a:xfrm>
            <a:off x="15585088" y="4517791"/>
            <a:ext cx="525043" cy="525043"/>
          </a:xfrm>
          <a:prstGeom prst="rect">
            <a:avLst/>
          </a:prstGeom>
          <a:noFill/>
          <a:ln>
            <a:noFill/>
          </a:ln>
        </p:spPr>
      </p:pic>
      <p:sp>
        <p:nvSpPr>
          <p:cNvPr id="4539" name="Google Shape;4539;p100"/>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4540" name="Google Shape;4540;p100"/>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4541" name="Google Shape;4541;p100"/>
          <p:cNvPicPr preferRelativeResize="0"/>
          <p:nvPr/>
        </p:nvPicPr>
        <p:blipFill rotWithShape="1">
          <a:blip r:embed="rId12">
            <a:alphaModFix/>
          </a:blip>
          <a:srcRect b="0" l="0" r="0" t="0"/>
          <a:stretch/>
        </p:blipFill>
        <p:spPr>
          <a:xfrm>
            <a:off x="3386322" y="1377015"/>
            <a:ext cx="1302253" cy="1302253"/>
          </a:xfrm>
          <a:prstGeom prst="rect">
            <a:avLst/>
          </a:prstGeom>
          <a:noFill/>
          <a:ln>
            <a:noFill/>
          </a:ln>
        </p:spPr>
      </p:pic>
      <p:sp>
        <p:nvSpPr>
          <p:cNvPr id="4542" name="Google Shape;4542;p100"/>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3" name="Google Shape;4543;p100"/>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Seleccione falso o verdadero según corresponda,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4544" name="Google Shape;4544;p100"/>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FALSO/VERDADERO</a:t>
            </a:r>
            <a:endParaRPr/>
          </a:p>
        </p:txBody>
      </p:sp>
      <p:sp>
        <p:nvSpPr>
          <p:cNvPr id="4545" name="Google Shape;4545;p100"/>
          <p:cNvSpPr/>
          <p:nvPr/>
        </p:nvSpPr>
        <p:spPr>
          <a:xfrm>
            <a:off x="3831629" y="3165146"/>
            <a:ext cx="11480657" cy="4533949"/>
          </a:xfrm>
          <a:prstGeom prst="round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6" name="Google Shape;4546;p100"/>
          <p:cNvSpPr/>
          <p:nvPr/>
        </p:nvSpPr>
        <p:spPr>
          <a:xfrm>
            <a:off x="4185357" y="3427667"/>
            <a:ext cx="10974311" cy="4049215"/>
          </a:xfrm>
          <a:prstGeom prst="roundRect">
            <a:avLst>
              <a:gd fmla="val 16667" name="adj"/>
            </a:avLst>
          </a:prstGeom>
          <a:noFill/>
          <a:ln cap="flat" cmpd="sng" w="381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4547" name="Google Shape;4547;p100"/>
          <p:cNvSpPr txBox="1"/>
          <p:nvPr/>
        </p:nvSpPr>
        <p:spPr>
          <a:xfrm>
            <a:off x="5255070" y="3742320"/>
            <a:ext cx="7490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Ítem</a:t>
            </a:r>
            <a:endParaRPr/>
          </a:p>
        </p:txBody>
      </p:sp>
      <p:sp>
        <p:nvSpPr>
          <p:cNvPr id="4548" name="Google Shape;4548;p100"/>
          <p:cNvSpPr txBox="1"/>
          <p:nvPr/>
        </p:nvSpPr>
        <p:spPr>
          <a:xfrm>
            <a:off x="10920641" y="3742320"/>
            <a:ext cx="15417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Verdadero</a:t>
            </a:r>
            <a:endParaRPr/>
          </a:p>
        </p:txBody>
      </p:sp>
      <p:sp>
        <p:nvSpPr>
          <p:cNvPr id="4549" name="Google Shape;4549;p100"/>
          <p:cNvSpPr txBox="1"/>
          <p:nvPr/>
        </p:nvSpPr>
        <p:spPr>
          <a:xfrm>
            <a:off x="13070970" y="3742320"/>
            <a:ext cx="9196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Falso</a:t>
            </a:r>
            <a:endParaRPr/>
          </a:p>
        </p:txBody>
      </p:sp>
      <p:cxnSp>
        <p:nvCxnSpPr>
          <p:cNvPr id="4550" name="Google Shape;4550;p100"/>
          <p:cNvCxnSpPr/>
          <p:nvPr/>
        </p:nvCxnSpPr>
        <p:spPr>
          <a:xfrm>
            <a:off x="4537410" y="4538979"/>
            <a:ext cx="9975872" cy="0"/>
          </a:xfrm>
          <a:prstGeom prst="straightConnector1">
            <a:avLst/>
          </a:prstGeom>
          <a:noFill/>
          <a:ln cap="flat" cmpd="sng" w="12700">
            <a:solidFill>
              <a:schemeClr val="lt1"/>
            </a:solidFill>
            <a:prstDash val="solid"/>
            <a:miter lim="800000"/>
            <a:headEnd len="sm" w="sm" type="none"/>
            <a:tailEnd len="sm" w="sm" type="none"/>
          </a:ln>
        </p:spPr>
      </p:cxnSp>
      <p:pic>
        <p:nvPicPr>
          <p:cNvPr descr="C:\Users\Andrés Mejia\Desktop\feliz.png" id="4551" name="Google Shape;4551;p100"/>
          <p:cNvPicPr preferRelativeResize="0"/>
          <p:nvPr/>
        </p:nvPicPr>
        <p:blipFill rotWithShape="1">
          <a:blip r:embed="rId13">
            <a:alphaModFix/>
          </a:blip>
          <a:srcRect b="0" l="0" r="0" t="0"/>
          <a:stretch/>
        </p:blipFill>
        <p:spPr>
          <a:xfrm>
            <a:off x="13327798" y="4602401"/>
            <a:ext cx="430924" cy="430924"/>
          </a:xfrm>
          <a:prstGeom prst="rect">
            <a:avLst/>
          </a:prstGeom>
          <a:noFill/>
          <a:ln>
            <a:noFill/>
          </a:ln>
        </p:spPr>
      </p:pic>
      <p:pic>
        <p:nvPicPr>
          <p:cNvPr descr="C:\Users\Andrés Mejia\Desktop\triste.png" id="4552" name="Google Shape;4552;p100"/>
          <p:cNvPicPr preferRelativeResize="0"/>
          <p:nvPr/>
        </p:nvPicPr>
        <p:blipFill rotWithShape="1">
          <a:blip r:embed="rId14">
            <a:alphaModFix/>
          </a:blip>
          <a:srcRect b="0" l="0" r="0" t="0"/>
          <a:stretch/>
        </p:blipFill>
        <p:spPr>
          <a:xfrm>
            <a:off x="11500063" y="4643200"/>
            <a:ext cx="425669" cy="425669"/>
          </a:xfrm>
          <a:prstGeom prst="rect">
            <a:avLst/>
          </a:prstGeom>
          <a:noFill/>
          <a:ln>
            <a:noFill/>
          </a:ln>
        </p:spPr>
      </p:pic>
      <p:cxnSp>
        <p:nvCxnSpPr>
          <p:cNvPr id="4553" name="Google Shape;4553;p100"/>
          <p:cNvCxnSpPr/>
          <p:nvPr/>
        </p:nvCxnSpPr>
        <p:spPr>
          <a:xfrm>
            <a:off x="4537410" y="5170596"/>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554" name="Google Shape;4554;p100"/>
          <p:cNvCxnSpPr/>
          <p:nvPr/>
        </p:nvCxnSpPr>
        <p:spPr>
          <a:xfrm>
            <a:off x="4584021" y="5748665"/>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555" name="Google Shape;4555;p100"/>
          <p:cNvCxnSpPr/>
          <p:nvPr/>
        </p:nvCxnSpPr>
        <p:spPr>
          <a:xfrm>
            <a:off x="4584021" y="6469595"/>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556" name="Google Shape;4556;p100"/>
          <p:cNvCxnSpPr/>
          <p:nvPr/>
        </p:nvCxnSpPr>
        <p:spPr>
          <a:xfrm>
            <a:off x="4584021" y="7125336"/>
            <a:ext cx="9975872" cy="0"/>
          </a:xfrm>
          <a:prstGeom prst="straightConnector1">
            <a:avLst/>
          </a:prstGeom>
          <a:noFill/>
          <a:ln cap="flat" cmpd="sng" w="12700">
            <a:solidFill>
              <a:schemeClr val="lt1"/>
            </a:solidFill>
            <a:prstDash val="solid"/>
            <a:miter lim="800000"/>
            <a:headEnd len="sm" w="sm" type="none"/>
            <a:tailEnd len="sm" w="sm" type="none"/>
          </a:ln>
        </p:spPr>
      </p:cxnSp>
      <p:pic>
        <p:nvPicPr>
          <p:cNvPr descr="C:\Users\Andrés Mejia\Desktop\feliz.png" id="4557" name="Google Shape;4557;p100"/>
          <p:cNvPicPr preferRelativeResize="0"/>
          <p:nvPr/>
        </p:nvPicPr>
        <p:blipFill rotWithShape="1">
          <a:blip r:embed="rId13">
            <a:alphaModFix/>
          </a:blip>
          <a:srcRect b="0" l="0" r="0" t="0"/>
          <a:stretch/>
        </p:blipFill>
        <p:spPr>
          <a:xfrm>
            <a:off x="13327798" y="5234018"/>
            <a:ext cx="430924" cy="430924"/>
          </a:xfrm>
          <a:prstGeom prst="rect">
            <a:avLst/>
          </a:prstGeom>
          <a:noFill/>
          <a:ln>
            <a:noFill/>
          </a:ln>
        </p:spPr>
      </p:pic>
      <p:pic>
        <p:nvPicPr>
          <p:cNvPr descr="C:\Users\Andrés Mejia\Desktop\triste.png" id="4558" name="Google Shape;4558;p100"/>
          <p:cNvPicPr preferRelativeResize="0"/>
          <p:nvPr/>
        </p:nvPicPr>
        <p:blipFill rotWithShape="1">
          <a:blip r:embed="rId14">
            <a:alphaModFix/>
          </a:blip>
          <a:srcRect b="0" l="0" r="0" t="0"/>
          <a:stretch/>
        </p:blipFill>
        <p:spPr>
          <a:xfrm>
            <a:off x="11500063" y="5254287"/>
            <a:ext cx="425669" cy="425669"/>
          </a:xfrm>
          <a:prstGeom prst="rect">
            <a:avLst/>
          </a:prstGeom>
          <a:noFill/>
          <a:ln>
            <a:noFill/>
          </a:ln>
        </p:spPr>
      </p:pic>
      <p:pic>
        <p:nvPicPr>
          <p:cNvPr descr="C:\Users\Andrés Mejia\Desktop\feliz.png" id="4559" name="Google Shape;4559;p100"/>
          <p:cNvPicPr preferRelativeResize="0"/>
          <p:nvPr/>
        </p:nvPicPr>
        <p:blipFill rotWithShape="1">
          <a:blip r:embed="rId13">
            <a:alphaModFix/>
          </a:blip>
          <a:srcRect b="0" l="0" r="0" t="0"/>
          <a:stretch/>
        </p:blipFill>
        <p:spPr>
          <a:xfrm>
            <a:off x="11497435" y="5891618"/>
            <a:ext cx="430924" cy="430924"/>
          </a:xfrm>
          <a:prstGeom prst="rect">
            <a:avLst/>
          </a:prstGeom>
          <a:noFill/>
          <a:ln>
            <a:noFill/>
          </a:ln>
        </p:spPr>
      </p:pic>
      <p:pic>
        <p:nvPicPr>
          <p:cNvPr descr="C:\Users\Andrés Mejia\Desktop\triste.png" id="4560" name="Google Shape;4560;p100"/>
          <p:cNvPicPr preferRelativeResize="0"/>
          <p:nvPr/>
        </p:nvPicPr>
        <p:blipFill rotWithShape="1">
          <a:blip r:embed="rId14">
            <a:alphaModFix/>
          </a:blip>
          <a:srcRect b="0" l="0" r="0" t="0"/>
          <a:stretch/>
        </p:blipFill>
        <p:spPr>
          <a:xfrm>
            <a:off x="13330427" y="5896873"/>
            <a:ext cx="425669" cy="425669"/>
          </a:xfrm>
          <a:prstGeom prst="rect">
            <a:avLst/>
          </a:prstGeom>
          <a:noFill/>
          <a:ln>
            <a:noFill/>
          </a:ln>
        </p:spPr>
      </p:pic>
      <p:pic>
        <p:nvPicPr>
          <p:cNvPr descr="C:\Users\Andrés Mejia\Desktop\feliz.png" id="4561" name="Google Shape;4561;p100"/>
          <p:cNvPicPr preferRelativeResize="0"/>
          <p:nvPr/>
        </p:nvPicPr>
        <p:blipFill rotWithShape="1">
          <a:blip r:embed="rId13">
            <a:alphaModFix/>
          </a:blip>
          <a:srcRect b="0" l="0" r="0" t="0"/>
          <a:stretch/>
        </p:blipFill>
        <p:spPr>
          <a:xfrm>
            <a:off x="11497435" y="6554736"/>
            <a:ext cx="430924" cy="430924"/>
          </a:xfrm>
          <a:prstGeom prst="rect">
            <a:avLst/>
          </a:prstGeom>
          <a:noFill/>
          <a:ln>
            <a:noFill/>
          </a:ln>
        </p:spPr>
      </p:pic>
      <p:pic>
        <p:nvPicPr>
          <p:cNvPr descr="C:\Users\Andrés Mejia\Desktop\triste.png" id="4562" name="Google Shape;4562;p100"/>
          <p:cNvPicPr preferRelativeResize="0"/>
          <p:nvPr/>
        </p:nvPicPr>
        <p:blipFill rotWithShape="1">
          <a:blip r:embed="rId14">
            <a:alphaModFix/>
          </a:blip>
          <a:srcRect b="0" l="0" r="0" t="0"/>
          <a:stretch/>
        </p:blipFill>
        <p:spPr>
          <a:xfrm>
            <a:off x="13330427" y="6559991"/>
            <a:ext cx="425669" cy="425669"/>
          </a:xfrm>
          <a:prstGeom prst="rect">
            <a:avLst/>
          </a:prstGeom>
          <a:noFill/>
          <a:ln>
            <a:noFill/>
          </a:ln>
        </p:spPr>
      </p:pic>
      <p:pic>
        <p:nvPicPr>
          <p:cNvPr descr="C:\Users\Andrés Mejia\Desktop\personaje.png" id="4563" name="Google Shape;4563;p100"/>
          <p:cNvPicPr preferRelativeResize="0"/>
          <p:nvPr/>
        </p:nvPicPr>
        <p:blipFill rotWithShape="1">
          <a:blip r:embed="rId15">
            <a:alphaModFix/>
          </a:blip>
          <a:srcRect b="0" l="0" r="0" t="0"/>
          <a:stretch/>
        </p:blipFill>
        <p:spPr>
          <a:xfrm>
            <a:off x="660113" y="6374515"/>
            <a:ext cx="1741353" cy="2540139"/>
          </a:xfrm>
          <a:prstGeom prst="rect">
            <a:avLst/>
          </a:prstGeom>
          <a:noFill/>
          <a:ln>
            <a:noFill/>
          </a:ln>
        </p:spPr>
      </p:pic>
      <p:sp>
        <p:nvSpPr>
          <p:cNvPr id="4564" name="Google Shape;4564;p100"/>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5" name="Google Shape;4565;p100"/>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4566" name="Google Shape;4566;p100"/>
          <p:cNvSpPr txBox="1"/>
          <p:nvPr/>
        </p:nvSpPr>
        <p:spPr>
          <a:xfrm>
            <a:off x="4584021" y="4631231"/>
            <a:ext cx="633019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Una referencia completa no requiere de información adicional del texto citado.</a:t>
            </a:r>
            <a:endParaRPr sz="1500">
              <a:solidFill>
                <a:schemeClr val="lt1"/>
              </a:solidFill>
              <a:latin typeface="Arial"/>
              <a:ea typeface="Arial"/>
              <a:cs typeface="Arial"/>
              <a:sym typeface="Arial"/>
            </a:endParaRPr>
          </a:p>
        </p:txBody>
      </p:sp>
      <p:sp>
        <p:nvSpPr>
          <p:cNvPr id="4567" name="Google Shape;4567;p100"/>
          <p:cNvSpPr txBox="1"/>
          <p:nvPr/>
        </p:nvSpPr>
        <p:spPr>
          <a:xfrm>
            <a:off x="4587279" y="5203965"/>
            <a:ext cx="6333362"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Para citar de manera correcta no es necesario seguir las normas APA, no se requiere créditos referenciales.</a:t>
            </a:r>
            <a:endParaRPr sz="1500">
              <a:solidFill>
                <a:schemeClr val="lt1"/>
              </a:solidFill>
              <a:latin typeface="Arial"/>
              <a:ea typeface="Arial"/>
              <a:cs typeface="Arial"/>
              <a:sym typeface="Arial"/>
            </a:endParaRPr>
          </a:p>
        </p:txBody>
      </p:sp>
      <p:sp>
        <p:nvSpPr>
          <p:cNvPr id="4568" name="Google Shape;4568;p100"/>
          <p:cNvSpPr txBox="1"/>
          <p:nvPr/>
        </p:nvSpPr>
        <p:spPr>
          <a:xfrm>
            <a:off x="4584021" y="5726291"/>
            <a:ext cx="6336620"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El principal objetivo al momento de realizar la revisión de la literatura, es analizar si la teoría que existe y por consiguiente las investigaciones anteriores dan o apuntan a una respuesta tentativa a la pregunta.</a:t>
            </a:r>
            <a:endParaRPr sz="1500">
              <a:solidFill>
                <a:schemeClr val="lt1"/>
              </a:solidFill>
              <a:latin typeface="Arial"/>
              <a:ea typeface="Arial"/>
              <a:cs typeface="Arial"/>
              <a:sym typeface="Arial"/>
            </a:endParaRPr>
          </a:p>
        </p:txBody>
      </p:sp>
      <p:sp>
        <p:nvSpPr>
          <p:cNvPr id="4569" name="Google Shape;4569;p100"/>
          <p:cNvSpPr txBox="1"/>
          <p:nvPr/>
        </p:nvSpPr>
        <p:spPr>
          <a:xfrm>
            <a:off x="4586225" y="6519925"/>
            <a:ext cx="6334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La revisión literaria nos da información si hay una o varias teorías en relación al tema.</a:t>
            </a:r>
            <a:endParaRPr sz="1500">
              <a:solidFill>
                <a:schemeClr val="lt1"/>
              </a:solidFill>
              <a:latin typeface="Arial"/>
              <a:ea typeface="Arial"/>
              <a:cs typeface="Arial"/>
              <a:sym typeface="Arial"/>
            </a:endParaRPr>
          </a:p>
        </p:txBody>
      </p:sp>
      <p:pic>
        <p:nvPicPr>
          <p:cNvPr descr="Logotipo&#10;&#10;Descripción generada automáticamente" id="4570" name="Google Shape;4570;p100"/>
          <p:cNvPicPr preferRelativeResize="0"/>
          <p:nvPr/>
        </p:nvPicPr>
        <p:blipFill rotWithShape="1">
          <a:blip r:embed="rId7">
            <a:alphaModFix/>
          </a:blip>
          <a:srcRect b="0" l="0" r="0" t="0"/>
          <a:stretch/>
        </p:blipFill>
        <p:spPr>
          <a:xfrm>
            <a:off x="9465604" y="8485305"/>
            <a:ext cx="525043" cy="525043"/>
          </a:xfrm>
          <a:prstGeom prst="rect">
            <a:avLst/>
          </a:prstGeom>
          <a:noFill/>
          <a:ln>
            <a:noFill/>
          </a:ln>
        </p:spPr>
      </p:pic>
      <p:sp>
        <p:nvSpPr>
          <p:cNvPr id="4571" name="Google Shape;4571;p100"/>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4572" name="Google Shape;4572;p100"/>
          <p:cNvPicPr preferRelativeResize="0"/>
          <p:nvPr/>
        </p:nvPicPr>
        <p:blipFill rotWithShape="1">
          <a:blip r:embed="rId16">
            <a:alphaModFix/>
          </a:blip>
          <a:srcRect b="0" l="0" r="0" t="0"/>
          <a:stretch/>
        </p:blipFill>
        <p:spPr>
          <a:xfrm>
            <a:off x="4448309" y="1034693"/>
            <a:ext cx="9436100" cy="7381875"/>
          </a:xfrm>
          <a:prstGeom prst="rect">
            <a:avLst/>
          </a:prstGeom>
          <a:noFill/>
          <a:ln>
            <a:noFill/>
          </a:ln>
        </p:spPr>
      </p:pic>
      <p:sp>
        <p:nvSpPr>
          <p:cNvPr id="4573" name="Google Shape;4573;p100"/>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4574" name="Google Shape;4574;p100"/>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El puntaje es </a:t>
            </a:r>
            <a:r>
              <a:rPr b="1" lang="es-CO" sz="2500">
                <a:solidFill>
                  <a:srgbClr val="420F05"/>
                </a:solidFill>
                <a:latin typeface="Arial"/>
                <a:ea typeface="Arial"/>
                <a:cs typeface="Arial"/>
                <a:sym typeface="Arial"/>
              </a:rPr>
              <a:t>25%.</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Inténtelo nuevamente.</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4575" name="Google Shape;4575;p100"/>
          <p:cNvSpPr/>
          <p:nvPr/>
        </p:nvSpPr>
        <p:spPr>
          <a:xfrm>
            <a:off x="7451832" y="6281720"/>
            <a:ext cx="2703418"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6" name="Google Shape;4576;p100"/>
          <p:cNvSpPr txBox="1"/>
          <p:nvPr/>
        </p:nvSpPr>
        <p:spPr>
          <a:xfrm>
            <a:off x="7473186" y="6424307"/>
            <a:ext cx="26265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Volver a intentar</a:t>
            </a:r>
            <a:endParaRPr sz="2200">
              <a:solidFill>
                <a:srgbClr val="420F05"/>
              </a:solidFill>
              <a:latin typeface="Arial"/>
              <a:ea typeface="Arial"/>
              <a:cs typeface="Arial"/>
              <a:sym typeface="Arial"/>
            </a:endParaRPr>
          </a:p>
        </p:txBody>
      </p:sp>
      <p:sp>
        <p:nvSpPr>
          <p:cNvPr id="4577" name="Google Shape;4577;p100"/>
          <p:cNvSpPr/>
          <p:nvPr/>
        </p:nvSpPr>
        <p:spPr>
          <a:xfrm>
            <a:off x="7797219" y="2480899"/>
            <a:ext cx="1882194" cy="188219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8" name="Google Shape;4578;p100"/>
          <p:cNvPicPr preferRelativeResize="0"/>
          <p:nvPr/>
        </p:nvPicPr>
        <p:blipFill rotWithShape="1">
          <a:blip r:embed="rId17">
            <a:alphaModFix/>
          </a:blip>
          <a:srcRect b="0" l="0" r="0" t="0"/>
          <a:stretch/>
        </p:blipFill>
        <p:spPr>
          <a:xfrm>
            <a:off x="7899821" y="2504172"/>
            <a:ext cx="1652032" cy="16520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2" name="Shape 4582"/>
        <p:cNvGrpSpPr/>
        <p:nvPr/>
      </p:nvGrpSpPr>
      <p:grpSpPr>
        <a:xfrm>
          <a:off x="0" y="0"/>
          <a:ext cx="0" cy="0"/>
          <a:chOff x="0" y="0"/>
          <a:chExt cx="0" cy="0"/>
        </a:xfrm>
      </p:grpSpPr>
      <p:sp>
        <p:nvSpPr>
          <p:cNvPr id="4583" name="Google Shape;4583;p10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84" name="Google Shape;4584;p10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585" name="Google Shape;4585;p10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6" name="Google Shape;4586;p10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587" name="Google Shape;4587;p10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8" name="Google Shape;4588;p10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4589" name="Google Shape;4589;p10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590" name="Google Shape;4590;p10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591" name="Google Shape;4591;p10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592" name="Google Shape;4592;p10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4593" name="Google Shape;4593;p10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594" name="Google Shape;4594;p10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595" name="Google Shape;4595;p10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596" name="Google Shape;4596;p10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597" name="Google Shape;4597;p10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4598" name="Google Shape;4598;p101"/>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599" name="Google Shape;4599;p101"/>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600" name="Google Shape;4600;p101"/>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601" name="Google Shape;4601;p101"/>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4602" name="Google Shape;4602;p101"/>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3" name="Google Shape;4603;p101"/>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5</a:t>
            </a:r>
            <a:endParaRPr sz="2000">
              <a:solidFill>
                <a:srgbClr val="9F4C97"/>
              </a:solidFill>
              <a:latin typeface="Arial"/>
              <a:ea typeface="Arial"/>
              <a:cs typeface="Arial"/>
              <a:sym typeface="Arial"/>
            </a:endParaRPr>
          </a:p>
        </p:txBody>
      </p:sp>
      <p:cxnSp>
        <p:nvCxnSpPr>
          <p:cNvPr id="4604" name="Google Shape;4604;p101"/>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4605" name="Google Shape;4605;p101"/>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4606" name="Google Shape;4606;p101"/>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7" name="Google Shape;4607;p101"/>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autónomos.</a:t>
            </a:r>
            <a:endParaRPr/>
          </a:p>
        </p:txBody>
      </p:sp>
      <p:pic>
        <p:nvPicPr>
          <p:cNvPr descr="C:\Users\Andrés Mejia\Desktop\reloj.png" id="4608" name="Google Shape;4608;p101"/>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4609" name="Google Shape;4609;p101"/>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id="4610" name="Google Shape;4610;p101"/>
          <p:cNvPicPr preferRelativeResize="0"/>
          <p:nvPr/>
        </p:nvPicPr>
        <p:blipFill rotWithShape="1">
          <a:blip r:embed="rId14">
            <a:alphaModFix/>
          </a:blip>
          <a:srcRect b="0" l="0" r="0" t="0"/>
          <a:stretch/>
        </p:blipFill>
        <p:spPr>
          <a:xfrm>
            <a:off x="8276683" y="4501316"/>
            <a:ext cx="2761268" cy="2761268"/>
          </a:xfrm>
          <a:prstGeom prst="rect">
            <a:avLst/>
          </a:prstGeom>
          <a:noFill/>
          <a:ln>
            <a:noFill/>
          </a:ln>
        </p:spPr>
      </p:pic>
      <p:sp>
        <p:nvSpPr>
          <p:cNvPr id="4611" name="Google Shape;4611;p101"/>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4612" name="Google Shape;4612;p101"/>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4613" name="Google Shape;4613;p10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
        <p:nvSpPr>
          <p:cNvPr id="4614" name="Google Shape;4614;p10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4615" name="Google Shape;4615;p101"/>
          <p:cNvPicPr preferRelativeResize="0"/>
          <p:nvPr/>
        </p:nvPicPr>
        <p:blipFill rotWithShape="1">
          <a:blip r:embed="rId15">
            <a:alphaModFix/>
          </a:blip>
          <a:srcRect b="0" l="0" r="0" t="0"/>
          <a:stretch/>
        </p:blipFill>
        <p:spPr>
          <a:xfrm>
            <a:off x="2198533" y="4663889"/>
            <a:ext cx="525043" cy="525043"/>
          </a:xfrm>
          <a:prstGeom prst="rect">
            <a:avLst/>
          </a:prstGeom>
          <a:noFill/>
          <a:ln>
            <a:noFill/>
          </a:ln>
        </p:spPr>
      </p:pic>
      <p:sp>
        <p:nvSpPr>
          <p:cNvPr id="4616" name="Google Shape;4616;p10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617" name="Google Shape;4617;p10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8" name="Google Shape;4618;p10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2" name="Shape 4622"/>
        <p:cNvGrpSpPr/>
        <p:nvPr/>
      </p:nvGrpSpPr>
      <p:grpSpPr>
        <a:xfrm>
          <a:off x="0" y="0"/>
          <a:ext cx="0" cy="0"/>
          <a:chOff x="0" y="0"/>
          <a:chExt cx="0" cy="0"/>
        </a:xfrm>
      </p:grpSpPr>
      <p:sp>
        <p:nvSpPr>
          <p:cNvPr id="4623" name="Google Shape;4623;p10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24" name="Google Shape;4624;p10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625" name="Google Shape;4625;p10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6" name="Google Shape;4626;p10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627" name="Google Shape;4627;p10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8" name="Google Shape;4628;p10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4629" name="Google Shape;4629;p10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630" name="Google Shape;4630;p10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631" name="Google Shape;4631;p10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632" name="Google Shape;4632;p10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4633" name="Google Shape;4633;p10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634" name="Google Shape;4634;p10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635" name="Google Shape;4635;p10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636" name="Google Shape;4636;p10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637" name="Google Shape;4637;p10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4638" name="Google Shape;4638;p102"/>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639" name="Google Shape;4639;p102"/>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640" name="Google Shape;4640;p102"/>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641" name="Google Shape;4641;p102"/>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4642" name="Google Shape;4642;p102"/>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5</a:t>
            </a:r>
            <a:endParaRPr sz="2000">
              <a:solidFill>
                <a:srgbClr val="9F4C97"/>
              </a:solidFill>
              <a:latin typeface="Arial"/>
              <a:ea typeface="Arial"/>
              <a:cs typeface="Arial"/>
              <a:sym typeface="Arial"/>
            </a:endParaRPr>
          </a:p>
        </p:txBody>
      </p:sp>
      <p:cxnSp>
        <p:nvCxnSpPr>
          <p:cNvPr id="4643" name="Google Shape;4643;p102"/>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4644" name="Google Shape;4644;p102"/>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4645" name="Google Shape;4645;p102"/>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reloj.png" id="4646" name="Google Shape;4646;p102"/>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4647" name="Google Shape;4647;p102"/>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sp>
        <p:nvSpPr>
          <p:cNvPr id="4648" name="Google Shape;4648;p102"/>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4649" name="Google Shape;4649;p102"/>
          <p:cNvPicPr preferRelativeResize="0"/>
          <p:nvPr/>
        </p:nvPicPr>
        <p:blipFill rotWithShape="1">
          <a:blip r:embed="rId14">
            <a:alphaModFix/>
          </a:blip>
          <a:srcRect b="0" l="0" r="0" t="0"/>
          <a:stretch/>
        </p:blipFill>
        <p:spPr>
          <a:xfrm>
            <a:off x="12441107" y="6355479"/>
            <a:ext cx="525043" cy="525043"/>
          </a:xfrm>
          <a:prstGeom prst="rect">
            <a:avLst/>
          </a:prstGeom>
          <a:noFill/>
          <a:ln>
            <a:noFill/>
          </a:ln>
        </p:spPr>
      </p:pic>
      <p:sp>
        <p:nvSpPr>
          <p:cNvPr id="4650" name="Google Shape;4650;p102"/>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1" name="Google Shape;4651;p102"/>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52" name="Google Shape;4652;p102"/>
          <p:cNvPicPr preferRelativeResize="0"/>
          <p:nvPr/>
        </p:nvPicPr>
        <p:blipFill rotWithShape="1">
          <a:blip r:embed="rId15">
            <a:alphaModFix/>
          </a:blip>
          <a:srcRect b="0" l="0" r="0" t="0"/>
          <a:stretch/>
        </p:blipFill>
        <p:spPr>
          <a:xfrm>
            <a:off x="6202957" y="4501316"/>
            <a:ext cx="2761268" cy="2761268"/>
          </a:xfrm>
          <a:prstGeom prst="rect">
            <a:avLst/>
          </a:prstGeom>
          <a:noFill/>
          <a:ln>
            <a:noFill/>
          </a:ln>
        </p:spPr>
      </p:pic>
      <p:pic>
        <p:nvPicPr>
          <p:cNvPr descr="Logotipo&#10;&#10;Descripción generada automáticamente" id="4653" name="Google Shape;4653;p102"/>
          <p:cNvPicPr preferRelativeResize="0"/>
          <p:nvPr/>
        </p:nvPicPr>
        <p:blipFill rotWithShape="1">
          <a:blip r:embed="rId14">
            <a:alphaModFix/>
          </a:blip>
          <a:srcRect b="0" l="0" r="0" t="0"/>
          <a:stretch/>
        </p:blipFill>
        <p:spPr>
          <a:xfrm>
            <a:off x="12938293" y="7262584"/>
            <a:ext cx="525043" cy="525043"/>
          </a:xfrm>
          <a:prstGeom prst="rect">
            <a:avLst/>
          </a:prstGeom>
          <a:noFill/>
          <a:ln>
            <a:noFill/>
          </a:ln>
        </p:spPr>
      </p:pic>
      <p:sp>
        <p:nvSpPr>
          <p:cNvPr id="4654" name="Google Shape;4654;p102"/>
          <p:cNvSpPr txBox="1"/>
          <p:nvPr/>
        </p:nvSpPr>
        <p:spPr>
          <a:xfrm>
            <a:off x="9463601" y="4828454"/>
            <a:ext cx="3660853"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visto, amplíe la idea de revisión de la literatura; no es necesario que se limite a un referente bibliográfico en particular, la elección es personal.</a:t>
            </a:r>
            <a:endParaRPr/>
          </a:p>
        </p:txBody>
      </p:sp>
      <p:pic>
        <p:nvPicPr>
          <p:cNvPr descr="Logotipo&#10;&#10;Descripción generada automáticamente" id="4655" name="Google Shape;4655;p102"/>
          <p:cNvPicPr preferRelativeResize="0"/>
          <p:nvPr/>
        </p:nvPicPr>
        <p:blipFill rotWithShape="1">
          <a:blip r:embed="rId14">
            <a:alphaModFix/>
          </a:blip>
          <a:srcRect b="0" l="0" r="0" t="0"/>
          <a:stretch/>
        </p:blipFill>
        <p:spPr>
          <a:xfrm>
            <a:off x="15521370" y="4565932"/>
            <a:ext cx="525043" cy="525043"/>
          </a:xfrm>
          <a:prstGeom prst="rect">
            <a:avLst/>
          </a:prstGeom>
          <a:noFill/>
          <a:ln>
            <a:noFill/>
          </a:ln>
        </p:spPr>
      </p:pic>
      <p:sp>
        <p:nvSpPr>
          <p:cNvPr id="4656" name="Google Shape;4656;p10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4657" name="Google Shape;4657;p102"/>
          <p:cNvPicPr preferRelativeResize="0"/>
          <p:nvPr/>
        </p:nvPicPr>
        <p:blipFill rotWithShape="1">
          <a:blip r:embed="rId14">
            <a:alphaModFix/>
          </a:blip>
          <a:srcRect b="0" l="0" r="0" t="0"/>
          <a:stretch/>
        </p:blipFill>
        <p:spPr>
          <a:xfrm>
            <a:off x="2198533" y="4663889"/>
            <a:ext cx="525043" cy="525043"/>
          </a:xfrm>
          <a:prstGeom prst="rect">
            <a:avLst/>
          </a:prstGeom>
          <a:noFill/>
          <a:ln>
            <a:noFill/>
          </a:ln>
        </p:spPr>
      </p:pic>
      <p:sp>
        <p:nvSpPr>
          <p:cNvPr id="4658" name="Google Shape;4658;p10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659" name="Google Shape;4659;p10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0" name="Google Shape;4660;p10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661" name="Google Shape;4661;p10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
        <p:nvSpPr>
          <p:cNvPr id="4662" name="Google Shape;4662;p102"/>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autónomos.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10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8" name="Google Shape;4668;p10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69" name="Google Shape;4669;p10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670" name="Google Shape;4670;p10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1" name="Google Shape;4671;p10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672" name="Google Shape;4672;p10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3" name="Google Shape;4673;p10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674" name="Google Shape;4674;p10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675" name="Google Shape;4675;p10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4676" name="Google Shape;4676;p10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4677" name="Google Shape;4677;p10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678" name="Google Shape;4678;p10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679" name="Google Shape;4679;p10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680" name="Google Shape;4680;p10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681" name="Google Shape;4681;p10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682" name="Google Shape;4682;p10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3" name="Google Shape;4683;p10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684" name="Google Shape;4684;p10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4685" name="Google Shape;4685;p10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4686" name="Google Shape;4686;p103"/>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687" name="Google Shape;4687;p10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688" name="Google Shape;4688;p10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689" name="Google Shape;4689;p10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690" name="Google Shape;4690;p10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691" name="Google Shape;4691;p103"/>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4692" name="Google Shape;4692;p10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693" name="Google Shape;4693;p10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694" name="Google Shape;4694;p10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5" name="Google Shape;4695;p10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4696" name="Google Shape;4696;p10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697" name="Google Shape;4697;p10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4698" name="Google Shape;4698;p10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9" name="Google Shape;4699;p10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4700" name="Google Shape;4700;p103"/>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1" name="Google Shape;4701;p103"/>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02" name="Google Shape;4702;p103"/>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4703" name="Google Shape;4703;p103"/>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4" name="Google Shape;4704;p103"/>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5" name="Google Shape;4705;p103"/>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6" name="Google Shape;4706;p103"/>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7" name="Google Shape;4707;p103"/>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8" name="Google Shape;4708;p103"/>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9" name="Google Shape;4709;p103"/>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710" name="Google Shape;4710;p103"/>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4711" name="Google Shape;4711;p103"/>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4712" name="Google Shape;4712;p103"/>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4713" name="Google Shape;4713;p103"/>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4714" name="Google Shape;4714;p103"/>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4715" name="Google Shape;4715;p103"/>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4716" name="Google Shape;4716;p103"/>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4717" name="Google Shape;4717;p103"/>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4718" name="Google Shape;4718;p103"/>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4719" name="Google Shape;4719;p103"/>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0" name="Google Shape;4720;p103"/>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1" name="Google Shape;4721;p103"/>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4722" name="Google Shape;4722;p103"/>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4723" name="Google Shape;4723;p103"/>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4724" name="Google Shape;4724;p103"/>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4725" name="Google Shape;4725;p103"/>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4726" name="Google Shape;4726;p103"/>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4727" name="Google Shape;4727;p103"/>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4728" name="Google Shape;4728;p103"/>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9" name="Google Shape;4729;p103"/>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30" name="Google Shape;4730;p103"/>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4731" name="Google Shape;4731;p103"/>
          <p:cNvPicPr preferRelativeResize="0"/>
          <p:nvPr/>
        </p:nvPicPr>
        <p:blipFill rotWithShape="1">
          <a:blip r:embed="rId8">
            <a:alphaModFix/>
          </a:blip>
          <a:srcRect b="0" l="0" r="0" t="0"/>
          <a:stretch/>
        </p:blipFill>
        <p:spPr>
          <a:xfrm>
            <a:off x="4119563" y="332647"/>
            <a:ext cx="525043" cy="525043"/>
          </a:xfrm>
          <a:prstGeom prst="rect">
            <a:avLst/>
          </a:prstGeom>
          <a:noFill/>
          <a:ln>
            <a:noFill/>
          </a:ln>
        </p:spPr>
      </p:pic>
      <p:sp>
        <p:nvSpPr>
          <p:cNvPr id="4732" name="Google Shape;4732;p103"/>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4733" name="Google Shape;4733;p103"/>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4734" name="Google Shape;4734;p103"/>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4735" name="Google Shape;4735;p103"/>
          <p:cNvPicPr preferRelativeResize="0"/>
          <p:nvPr/>
        </p:nvPicPr>
        <p:blipFill rotWithShape="1">
          <a:blip r:embed="rId8">
            <a:alphaModFix/>
          </a:blip>
          <a:srcRect b="0" l="0" r="0" t="0"/>
          <a:stretch/>
        </p:blipFill>
        <p:spPr>
          <a:xfrm>
            <a:off x="14531767" y="4192507"/>
            <a:ext cx="525043" cy="525043"/>
          </a:xfrm>
          <a:prstGeom prst="rect">
            <a:avLst/>
          </a:prstGeom>
          <a:noFill/>
          <a:ln>
            <a:noFill/>
          </a:ln>
        </p:spPr>
      </p:pic>
      <p:pic>
        <p:nvPicPr>
          <p:cNvPr descr="Logotipo&#10;&#10;Descripción generada automáticamente" id="4736" name="Google Shape;4736;p103"/>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4737" name="Google Shape;4737;p103"/>
          <p:cNvSpPr/>
          <p:nvPr/>
        </p:nvSpPr>
        <p:spPr>
          <a:xfrm>
            <a:off x="0" y="-12682"/>
            <a:ext cx="16256001" cy="9156682"/>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3.png" id="4738" name="Google Shape;4738;p103"/>
          <p:cNvPicPr preferRelativeResize="0"/>
          <p:nvPr/>
        </p:nvPicPr>
        <p:blipFill rotWithShape="1">
          <a:blip r:embed="rId23">
            <a:alphaModFix/>
          </a:blip>
          <a:srcRect b="0" l="0" r="0" t="0"/>
          <a:stretch/>
        </p:blipFill>
        <p:spPr>
          <a:xfrm>
            <a:off x="3462698" y="1892018"/>
            <a:ext cx="10718567" cy="5035263"/>
          </a:xfrm>
          <a:prstGeom prst="rect">
            <a:avLst/>
          </a:prstGeom>
          <a:noFill/>
          <a:ln>
            <a:noFill/>
          </a:ln>
        </p:spPr>
      </p:pic>
      <p:sp>
        <p:nvSpPr>
          <p:cNvPr id="4739" name="Google Shape;4739;p103"/>
          <p:cNvSpPr/>
          <p:nvPr/>
        </p:nvSpPr>
        <p:spPr>
          <a:xfrm>
            <a:off x="13360648" y="2242452"/>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pic>
        <p:nvPicPr>
          <p:cNvPr descr="C:\Users\Andrés Mejia\Desktop\METODOLOGÍA INVESTIGACIÓN\Botonera-79.png" id="4740" name="Google Shape;4740;p103"/>
          <p:cNvPicPr preferRelativeResize="0"/>
          <p:nvPr/>
        </p:nvPicPr>
        <p:blipFill rotWithShape="1">
          <a:blip r:embed="rId12">
            <a:alphaModFix/>
          </a:blip>
          <a:srcRect b="0" l="0" r="0" t="0"/>
          <a:stretch/>
        </p:blipFill>
        <p:spPr>
          <a:xfrm>
            <a:off x="8496941" y="2783851"/>
            <a:ext cx="850257" cy="841353"/>
          </a:xfrm>
          <a:prstGeom prst="rect">
            <a:avLst/>
          </a:prstGeom>
          <a:noFill/>
          <a:ln>
            <a:noFill/>
          </a:ln>
        </p:spPr>
      </p:pic>
      <p:pic>
        <p:nvPicPr>
          <p:cNvPr descr="Icono&#10;&#10;Descripción generada automáticamente" id="4741" name="Google Shape;4741;p103"/>
          <p:cNvPicPr preferRelativeResize="0"/>
          <p:nvPr/>
        </p:nvPicPr>
        <p:blipFill rotWithShape="1">
          <a:blip r:embed="rId24">
            <a:alphaModFix/>
          </a:blip>
          <a:srcRect b="0" l="0" r="0" t="0"/>
          <a:stretch/>
        </p:blipFill>
        <p:spPr>
          <a:xfrm>
            <a:off x="5665964" y="4606110"/>
            <a:ext cx="701041" cy="693995"/>
          </a:xfrm>
          <a:prstGeom prst="rect">
            <a:avLst/>
          </a:prstGeom>
          <a:noFill/>
          <a:ln>
            <a:noFill/>
          </a:ln>
        </p:spPr>
      </p:pic>
      <p:sp>
        <p:nvSpPr>
          <p:cNvPr id="4742" name="Google Shape;4742;p103"/>
          <p:cNvSpPr txBox="1"/>
          <p:nvPr/>
        </p:nvSpPr>
        <p:spPr>
          <a:xfrm>
            <a:off x="6464135" y="4768441"/>
            <a:ext cx="5063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Recopilación de literatura.</a:t>
            </a:r>
            <a:endParaRPr b="1" sz="1800">
              <a:solidFill>
                <a:schemeClr val="lt1"/>
              </a:solidFill>
              <a:latin typeface="Arial"/>
              <a:ea typeface="Arial"/>
              <a:cs typeface="Arial"/>
              <a:sym typeface="Arial"/>
            </a:endParaRPr>
          </a:p>
        </p:txBody>
      </p:sp>
      <p:sp>
        <p:nvSpPr>
          <p:cNvPr id="4743" name="Google Shape;4743;p103"/>
          <p:cNvSpPr txBox="1"/>
          <p:nvPr/>
        </p:nvSpPr>
        <p:spPr>
          <a:xfrm>
            <a:off x="10512067" y="4768441"/>
            <a:ext cx="61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800">
                <a:solidFill>
                  <a:schemeClr val="lt1"/>
                </a:solidFill>
                <a:latin typeface="Arial"/>
                <a:ea typeface="Arial"/>
                <a:cs typeface="Arial"/>
                <a:sym typeface="Arial"/>
              </a:rPr>
              <a:t>Ver.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7" name="Shape 4747"/>
        <p:cNvGrpSpPr/>
        <p:nvPr/>
      </p:nvGrpSpPr>
      <p:grpSpPr>
        <a:xfrm>
          <a:off x="0" y="0"/>
          <a:ext cx="0" cy="0"/>
          <a:chOff x="0" y="0"/>
          <a:chExt cx="0" cy="0"/>
        </a:xfrm>
      </p:grpSpPr>
      <p:sp>
        <p:nvSpPr>
          <p:cNvPr id="4748" name="Google Shape;4748;p10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9" name="Google Shape;4749;p10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0" name="Google Shape;4750;p10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751" name="Google Shape;4751;p10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2" name="Google Shape;4752;p10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753" name="Google Shape;4753;p10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4" name="Google Shape;4754;p10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755" name="Google Shape;4755;p104"/>
          <p:cNvSpPr txBox="1"/>
          <p:nvPr/>
        </p:nvSpPr>
        <p:spPr>
          <a:xfrm>
            <a:off x="3277144" y="859085"/>
            <a:ext cx="432681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a:t>
            </a:r>
            <a:endParaRPr/>
          </a:p>
        </p:txBody>
      </p:sp>
      <p:sp>
        <p:nvSpPr>
          <p:cNvPr id="4756" name="Google Shape;4756;p104"/>
          <p:cNvSpPr txBox="1"/>
          <p:nvPr/>
        </p:nvSpPr>
        <p:spPr>
          <a:xfrm>
            <a:off x="4997722" y="1956259"/>
            <a:ext cx="79596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(Utilice las flechas (&lt;) (&gt;) para visualizar las unidades de aprendizaje)</a:t>
            </a:r>
            <a:endParaRPr/>
          </a:p>
        </p:txBody>
      </p:sp>
      <p:pic>
        <p:nvPicPr>
          <p:cNvPr descr="Logotipo&#10;&#10;Descripción generada automáticamente" id="4757" name="Google Shape;4757;p104"/>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4758" name="Google Shape;4758;p104"/>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4759" name="Google Shape;4759;p10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760" name="Google Shape;4760;p10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pic>
        <p:nvPicPr>
          <p:cNvPr descr="Icono&#10;&#10;Descripción generada automáticamente" id="4761" name="Google Shape;4761;p104"/>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4762" name="Google Shape;4762;p104"/>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sp>
        <p:nvSpPr>
          <p:cNvPr id="4763" name="Google Shape;4763;p104"/>
          <p:cNvSpPr txBox="1"/>
          <p:nvPr/>
        </p:nvSpPr>
        <p:spPr>
          <a:xfrm>
            <a:off x="6526284" y="1389868"/>
            <a:ext cx="51306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200">
                <a:solidFill>
                  <a:srgbClr val="482649"/>
                </a:solidFill>
                <a:latin typeface="Arial"/>
                <a:ea typeface="Arial"/>
                <a:cs typeface="Arial"/>
                <a:sym typeface="Arial"/>
              </a:rPr>
              <a:t>CONTENIDO TEMÁTICO</a:t>
            </a:r>
            <a:endParaRPr sz="3200">
              <a:solidFill>
                <a:srgbClr val="482649"/>
              </a:solidFill>
              <a:latin typeface="Arial"/>
              <a:ea typeface="Arial"/>
              <a:cs typeface="Arial"/>
              <a:sym typeface="Arial"/>
            </a:endParaRPr>
          </a:p>
        </p:txBody>
      </p:sp>
      <p:pic>
        <p:nvPicPr>
          <p:cNvPr descr="C:\Users\Andrés Mejia\Desktop\personaje.png" id="4764" name="Google Shape;4764;p104"/>
          <p:cNvPicPr preferRelativeResize="0"/>
          <p:nvPr/>
        </p:nvPicPr>
        <p:blipFill rotWithShape="1">
          <a:blip r:embed="rId8">
            <a:alphaModFix/>
          </a:blip>
          <a:srcRect b="0" l="0" r="0" t="0"/>
          <a:stretch/>
        </p:blipFill>
        <p:spPr>
          <a:xfrm>
            <a:off x="660113" y="6374515"/>
            <a:ext cx="1741353" cy="2540139"/>
          </a:xfrm>
          <a:prstGeom prst="rect">
            <a:avLst/>
          </a:prstGeom>
          <a:noFill/>
          <a:ln>
            <a:noFill/>
          </a:ln>
        </p:spPr>
      </p:pic>
      <p:pic>
        <p:nvPicPr>
          <p:cNvPr descr="Logotipo&#10;&#10;Descripción generada automáticamente" id="4765" name="Google Shape;4765;p104"/>
          <p:cNvPicPr preferRelativeResize="0"/>
          <p:nvPr/>
        </p:nvPicPr>
        <p:blipFill rotWithShape="1">
          <a:blip r:embed="rId9">
            <a:alphaModFix/>
          </a:blip>
          <a:srcRect b="0" l="0" r="0" t="0"/>
          <a:stretch/>
        </p:blipFill>
        <p:spPr>
          <a:xfrm>
            <a:off x="1539350" y="1089609"/>
            <a:ext cx="525043" cy="525043"/>
          </a:xfrm>
          <a:prstGeom prst="rect">
            <a:avLst/>
          </a:prstGeom>
          <a:noFill/>
          <a:ln>
            <a:noFill/>
          </a:ln>
        </p:spPr>
      </p:pic>
      <p:pic>
        <p:nvPicPr>
          <p:cNvPr descr="C:\Users\Andrés Mejia\Desktop\METODOLOGÍA INVESTIGACIÓN\Botonera-76.png" id="4766" name="Google Shape;4766;p104"/>
          <p:cNvPicPr preferRelativeResize="0"/>
          <p:nvPr/>
        </p:nvPicPr>
        <p:blipFill rotWithShape="1">
          <a:blip r:embed="rId10">
            <a:alphaModFix/>
          </a:blip>
          <a:srcRect b="0" l="0" r="0" t="0"/>
          <a:stretch/>
        </p:blipFill>
        <p:spPr>
          <a:xfrm>
            <a:off x="6513964" y="2600301"/>
            <a:ext cx="5029200" cy="6235700"/>
          </a:xfrm>
          <a:prstGeom prst="rect">
            <a:avLst/>
          </a:prstGeom>
          <a:noFill/>
          <a:ln>
            <a:noFill/>
          </a:ln>
        </p:spPr>
      </p:pic>
      <p:sp>
        <p:nvSpPr>
          <p:cNvPr id="4767" name="Google Shape;4767;p104"/>
          <p:cNvSpPr txBox="1"/>
          <p:nvPr/>
        </p:nvSpPr>
        <p:spPr>
          <a:xfrm>
            <a:off x="6862298" y="5686460"/>
            <a:ext cx="3969347"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2200">
                <a:solidFill>
                  <a:schemeClr val="lt1"/>
                </a:solidFill>
                <a:latin typeface="Arial"/>
                <a:ea typeface="Arial"/>
                <a:cs typeface="Arial"/>
                <a:sym typeface="Arial"/>
              </a:rPr>
              <a:t>APRENDIZAJE 3</a:t>
            </a:r>
            <a:endParaRPr/>
          </a:p>
          <a:p>
            <a:pPr indent="0" lvl="0" marL="0" marR="0" rtl="0" algn="ctr">
              <a:spcBef>
                <a:spcPts val="0"/>
              </a:spcBef>
              <a:spcAft>
                <a:spcPts val="0"/>
              </a:spcAft>
              <a:buNone/>
            </a:pPr>
            <a:r>
              <a:rPr lang="es-CO" sz="2200">
                <a:solidFill>
                  <a:schemeClr val="lt1"/>
                </a:solidFill>
                <a:latin typeface="Arial"/>
                <a:ea typeface="Arial"/>
                <a:cs typeface="Arial"/>
                <a:sym typeface="Arial"/>
              </a:rPr>
              <a:t>Marco conceptual, estado del arte, marco legal y contextual</a:t>
            </a:r>
            <a:endParaRPr/>
          </a:p>
        </p:txBody>
      </p:sp>
      <p:pic>
        <p:nvPicPr>
          <p:cNvPr descr="Logotipo&#10;&#10;Descripción generada automáticamente" id="4768" name="Google Shape;4768;p104"/>
          <p:cNvPicPr preferRelativeResize="0"/>
          <p:nvPr/>
        </p:nvPicPr>
        <p:blipFill rotWithShape="1">
          <a:blip r:embed="rId9">
            <a:alphaModFix/>
          </a:blip>
          <a:srcRect b="0" l="0" r="0" t="0"/>
          <a:stretch/>
        </p:blipFill>
        <p:spPr>
          <a:xfrm>
            <a:off x="9793090" y="7518185"/>
            <a:ext cx="525043" cy="525043"/>
          </a:xfrm>
          <a:prstGeom prst="rect">
            <a:avLst/>
          </a:prstGeom>
          <a:noFill/>
          <a:ln>
            <a:noFill/>
          </a:ln>
        </p:spPr>
      </p:pic>
      <p:sp>
        <p:nvSpPr>
          <p:cNvPr id="4769" name="Google Shape;4769;p104"/>
          <p:cNvSpPr/>
          <p:nvPr/>
        </p:nvSpPr>
        <p:spPr>
          <a:xfrm>
            <a:off x="7994081" y="7113082"/>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0" name="Google Shape;4770;p104"/>
          <p:cNvSpPr txBox="1"/>
          <p:nvPr/>
        </p:nvSpPr>
        <p:spPr>
          <a:xfrm>
            <a:off x="8217444" y="7208776"/>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INICIAR</a:t>
            </a:r>
            <a:endParaRPr sz="2200">
              <a:solidFill>
                <a:schemeClr val="lt1"/>
              </a:solidFill>
              <a:latin typeface="Arial"/>
              <a:ea typeface="Arial"/>
              <a:cs typeface="Arial"/>
              <a:sym typeface="Arial"/>
            </a:endParaRPr>
          </a:p>
        </p:txBody>
      </p:sp>
      <p:pic>
        <p:nvPicPr>
          <p:cNvPr descr="C:\Users\Andrés Mejia\Desktop\METODOLOGÍA INVESTIGACIÓN\Botonera-76.png" id="4771" name="Google Shape;4771;p104"/>
          <p:cNvPicPr preferRelativeResize="0"/>
          <p:nvPr/>
        </p:nvPicPr>
        <p:blipFill rotWithShape="1">
          <a:blip r:embed="rId11">
            <a:alphaModFix/>
          </a:blip>
          <a:srcRect b="0" l="0" r="0" t="0"/>
          <a:stretch/>
        </p:blipFill>
        <p:spPr>
          <a:xfrm>
            <a:off x="3640367" y="3740488"/>
            <a:ext cx="3221931" cy="3994870"/>
          </a:xfrm>
          <a:prstGeom prst="rect">
            <a:avLst/>
          </a:prstGeom>
          <a:noFill/>
          <a:ln>
            <a:noFill/>
          </a:ln>
        </p:spPr>
      </p:pic>
      <p:sp>
        <p:nvSpPr>
          <p:cNvPr id="4772" name="Google Shape;4772;p104"/>
          <p:cNvSpPr txBox="1"/>
          <p:nvPr/>
        </p:nvSpPr>
        <p:spPr>
          <a:xfrm>
            <a:off x="3229846" y="5868951"/>
            <a:ext cx="3969347"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1500">
                <a:solidFill>
                  <a:schemeClr val="lt1"/>
                </a:solidFill>
                <a:latin typeface="Arial"/>
                <a:ea typeface="Arial"/>
                <a:cs typeface="Arial"/>
                <a:sym typeface="Arial"/>
              </a:rPr>
              <a:t>APRENDIZAJE 2 </a:t>
            </a:r>
            <a:endParaRPr/>
          </a:p>
          <a:p>
            <a:pPr indent="0" lvl="0" marL="0" marR="0" rtl="0" algn="ctr">
              <a:spcBef>
                <a:spcPts val="0"/>
              </a:spcBef>
              <a:spcAft>
                <a:spcPts val="0"/>
              </a:spcAft>
              <a:buNone/>
            </a:pPr>
            <a:r>
              <a:rPr lang="es-CO" sz="1500">
                <a:solidFill>
                  <a:schemeClr val="lt1"/>
                </a:solidFill>
                <a:latin typeface="Arial"/>
                <a:ea typeface="Arial"/>
                <a:cs typeface="Arial"/>
                <a:sym typeface="Arial"/>
              </a:rPr>
              <a:t>Fundamento Teórico</a:t>
            </a:r>
            <a:endParaRPr/>
          </a:p>
        </p:txBody>
      </p:sp>
      <p:sp>
        <p:nvSpPr>
          <p:cNvPr id="4773" name="Google Shape;4773;p104"/>
          <p:cNvSpPr/>
          <p:nvPr/>
        </p:nvSpPr>
        <p:spPr>
          <a:xfrm>
            <a:off x="4568287" y="6659622"/>
            <a:ext cx="1292464" cy="416578"/>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4" name="Google Shape;4774;p104"/>
          <p:cNvSpPr txBox="1"/>
          <p:nvPr/>
        </p:nvSpPr>
        <p:spPr>
          <a:xfrm>
            <a:off x="4505992" y="6729411"/>
            <a:ext cx="141705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200">
                <a:solidFill>
                  <a:schemeClr val="lt1"/>
                </a:solidFill>
                <a:latin typeface="Arial"/>
                <a:ea typeface="Arial"/>
                <a:cs typeface="Arial"/>
                <a:sym typeface="Arial"/>
              </a:rPr>
              <a:t>INICIAR</a:t>
            </a:r>
            <a:endParaRPr sz="1200">
              <a:solidFill>
                <a:schemeClr val="lt1"/>
              </a:solidFill>
              <a:latin typeface="Arial"/>
              <a:ea typeface="Arial"/>
              <a:cs typeface="Arial"/>
              <a:sym typeface="Arial"/>
            </a:endParaRPr>
          </a:p>
        </p:txBody>
      </p:sp>
      <p:pic>
        <p:nvPicPr>
          <p:cNvPr id="4775" name="Google Shape;4775;p104"/>
          <p:cNvPicPr preferRelativeResize="0"/>
          <p:nvPr/>
        </p:nvPicPr>
        <p:blipFill rotWithShape="1">
          <a:blip r:embed="rId12">
            <a:alphaModFix/>
          </a:blip>
          <a:srcRect b="0" l="0" r="0" t="0"/>
          <a:stretch/>
        </p:blipFill>
        <p:spPr>
          <a:xfrm>
            <a:off x="7801710" y="3401265"/>
            <a:ext cx="2101781" cy="2101781"/>
          </a:xfrm>
          <a:prstGeom prst="rect">
            <a:avLst/>
          </a:prstGeom>
          <a:noFill/>
          <a:ln>
            <a:noFill/>
          </a:ln>
        </p:spPr>
      </p:pic>
      <p:pic>
        <p:nvPicPr>
          <p:cNvPr id="4776" name="Google Shape;4776;p104"/>
          <p:cNvPicPr preferRelativeResize="0"/>
          <p:nvPr/>
        </p:nvPicPr>
        <p:blipFill rotWithShape="1">
          <a:blip r:embed="rId13">
            <a:alphaModFix/>
          </a:blip>
          <a:srcRect b="0" l="0" r="0" t="0"/>
          <a:stretch/>
        </p:blipFill>
        <p:spPr>
          <a:xfrm>
            <a:off x="4517131" y="4369238"/>
            <a:ext cx="1222454" cy="122245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0" name="Shape 4780"/>
        <p:cNvGrpSpPr/>
        <p:nvPr/>
      </p:nvGrpSpPr>
      <p:grpSpPr>
        <a:xfrm>
          <a:off x="0" y="0"/>
          <a:ext cx="0" cy="0"/>
          <a:chOff x="0" y="0"/>
          <a:chExt cx="0" cy="0"/>
        </a:xfrm>
      </p:grpSpPr>
      <p:sp>
        <p:nvSpPr>
          <p:cNvPr id="4781" name="Google Shape;4781;p10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2" name="Google Shape;4782;p10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83" name="Google Shape;4783;p10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784" name="Google Shape;4784;p10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5" name="Google Shape;4785;p10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786" name="Google Shape;4786;p10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7" name="Google Shape;4787;p10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788" name="Google Shape;4788;p10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789" name="Google Shape;4789;p10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4790" name="Google Shape;4790;p10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4791" name="Google Shape;4791;p10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792" name="Google Shape;4792;p10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793" name="Google Shape;4793;p10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794" name="Google Shape;4794;p10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795" name="Google Shape;4795;p10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796" name="Google Shape;4796;p10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7" name="Google Shape;4797;p10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798" name="Google Shape;4798;p10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4799" name="Google Shape;4799;p10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4800" name="Google Shape;4800;p105"/>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801" name="Google Shape;4801;p10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802" name="Google Shape;4802;p10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803" name="Google Shape;4803;p10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804" name="Google Shape;4804;p10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805" name="Google Shape;4805;p105"/>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4806" name="Google Shape;4806;p10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807" name="Google Shape;4807;p10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808" name="Google Shape;4808;p10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9" name="Google Shape;4809;p10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4810" name="Google Shape;4810;p10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811" name="Google Shape;4811;p10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4812" name="Google Shape;4812;p10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3" name="Google Shape;4813;p10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id="4814" name="Google Shape;4814;p105"/>
          <p:cNvPicPr preferRelativeResize="0"/>
          <p:nvPr/>
        </p:nvPicPr>
        <p:blipFill rotWithShape="1">
          <a:blip r:embed="rId14">
            <a:alphaModFix/>
          </a:blip>
          <a:srcRect b="0" l="0" r="0" t="0"/>
          <a:stretch/>
        </p:blipFill>
        <p:spPr>
          <a:xfrm>
            <a:off x="3622253" y="4144173"/>
            <a:ext cx="4331558" cy="3953532"/>
          </a:xfrm>
          <a:prstGeom prst="rect">
            <a:avLst/>
          </a:prstGeom>
          <a:noFill/>
          <a:ln>
            <a:noFill/>
          </a:ln>
        </p:spPr>
      </p:pic>
      <p:sp>
        <p:nvSpPr>
          <p:cNvPr id="4815" name="Google Shape;4815;p105"/>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6" name="Google Shape;4816;p105"/>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pic>
        <p:nvPicPr>
          <p:cNvPr id="4817" name="Google Shape;4817;p105"/>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pic>
        <p:nvPicPr>
          <p:cNvPr descr="Logotipo&#10;&#10;Descripción generada automáticamente" id="4818" name="Google Shape;4818;p105"/>
          <p:cNvPicPr preferRelativeResize="0"/>
          <p:nvPr/>
        </p:nvPicPr>
        <p:blipFill rotWithShape="1">
          <a:blip r:embed="rId8">
            <a:alphaModFix/>
          </a:blip>
          <a:srcRect b="0" l="0" r="0" t="0"/>
          <a:stretch/>
        </p:blipFill>
        <p:spPr>
          <a:xfrm>
            <a:off x="6293752" y="7347013"/>
            <a:ext cx="525043" cy="525043"/>
          </a:xfrm>
          <a:prstGeom prst="rect">
            <a:avLst/>
          </a:prstGeom>
          <a:noFill/>
          <a:ln>
            <a:noFill/>
          </a:ln>
        </p:spPr>
      </p:pic>
      <p:sp>
        <p:nvSpPr>
          <p:cNvPr id="4819" name="Google Shape;4819;p105"/>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10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5" name="Google Shape;4825;p10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26" name="Google Shape;4826;p10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827" name="Google Shape;4827;p10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8" name="Google Shape;4828;p10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829" name="Google Shape;4829;p10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0" name="Google Shape;4830;p10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831" name="Google Shape;4831;p10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832" name="Google Shape;4832;p10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833" name="Google Shape;4833;p10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834" name="Google Shape;4834;p10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835" name="Google Shape;4835;p10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836" name="Google Shape;4836;p10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837" name="Google Shape;4837;p10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838" name="Google Shape;4838;p10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839" name="Google Shape;4839;p10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0" name="Google Shape;4840;p10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841" name="Google Shape;4841;p10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842" name="Google Shape;4842;p10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843" name="Google Shape;4843;p10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844" name="Google Shape;4844;p10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845" name="Google Shape;4845;p10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846" name="Google Shape;4846;p10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847" name="Google Shape;4847;p10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848" name="Google Shape;4848;p10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4849" name="Google Shape;4849;p10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850" name="Google Shape;4850;p10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851" name="Google Shape;4851;p10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2" name="Google Shape;4852;p10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4853" name="Google Shape;4853;p10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854" name="Google Shape;4854;p10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4855" name="Google Shape;4855;p10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6" name="Google Shape;4856;p10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4857" name="Google Shape;4857;p106"/>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58" name="Google Shape;4858;p106"/>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4859" name="Google Shape;4859;p106"/>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4860" name="Google Shape;4860;p106"/>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4861" name="Google Shape;4861;p106"/>
          <p:cNvSpPr txBox="1"/>
          <p:nvPr/>
        </p:nvSpPr>
        <p:spPr>
          <a:xfrm>
            <a:off x="8846384" y="4869412"/>
            <a:ext cx="6041571"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Lo primordial a la hora de sentarnos a escribir nuestro marco teórico, es centrarnos en nuestro problema de investigación, dicho de otra forma, no irnos por las ramas o buscar información que no sea la concerniente y específica sobre nuestro tema, por lo que buscaremos única y exclusivamente sobre ello, esto ya que es probable que en la búsqueda de la literatura, se vayan encontrando temas que llamen nuestra atención, por lo que ahí en ese preciso momento, es donde usted debe centrarse en el tema que lo ocupa.</a:t>
            </a:r>
            <a:endParaRPr sz="1500">
              <a:solidFill>
                <a:schemeClr val="dk1"/>
              </a:solidFill>
              <a:latin typeface="Arial"/>
              <a:ea typeface="Arial"/>
              <a:cs typeface="Arial"/>
              <a:sym typeface="Arial"/>
            </a:endParaRPr>
          </a:p>
        </p:txBody>
      </p:sp>
      <p:pic>
        <p:nvPicPr>
          <p:cNvPr descr="Logotipo&#10;&#10;Descripción generada automáticamente" id="4862" name="Google Shape;4862;p106"/>
          <p:cNvPicPr preferRelativeResize="0"/>
          <p:nvPr/>
        </p:nvPicPr>
        <p:blipFill rotWithShape="1">
          <a:blip r:embed="rId7">
            <a:alphaModFix/>
          </a:blip>
          <a:srcRect b="0" l="0" r="0" t="0"/>
          <a:stretch/>
        </p:blipFill>
        <p:spPr>
          <a:xfrm>
            <a:off x="6293752" y="7347013"/>
            <a:ext cx="525043" cy="525043"/>
          </a:xfrm>
          <a:prstGeom prst="rect">
            <a:avLst/>
          </a:prstGeom>
          <a:noFill/>
          <a:ln>
            <a:noFill/>
          </a:ln>
        </p:spPr>
      </p:pic>
      <p:sp>
        <p:nvSpPr>
          <p:cNvPr id="4863" name="Google Shape;4863;p106"/>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4864" name="Google Shape;4864;p106"/>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8" name="Shape 4868"/>
        <p:cNvGrpSpPr/>
        <p:nvPr/>
      </p:nvGrpSpPr>
      <p:grpSpPr>
        <a:xfrm>
          <a:off x="0" y="0"/>
          <a:ext cx="0" cy="0"/>
          <a:chOff x="0" y="0"/>
          <a:chExt cx="0" cy="0"/>
        </a:xfrm>
      </p:grpSpPr>
      <p:sp>
        <p:nvSpPr>
          <p:cNvPr id="4869" name="Google Shape;4869;p10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0" name="Google Shape;4870;p10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71" name="Google Shape;4871;p10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872" name="Google Shape;4872;p10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3" name="Google Shape;4873;p10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874" name="Google Shape;4874;p10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5" name="Google Shape;4875;p10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876" name="Google Shape;4876;p10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877" name="Google Shape;4877;p10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878" name="Google Shape;4878;p10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879" name="Google Shape;4879;p10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880" name="Google Shape;4880;p10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881" name="Google Shape;4881;p10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882" name="Google Shape;4882;p10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883" name="Google Shape;4883;p10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884" name="Google Shape;4884;p10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5" name="Google Shape;4885;p107"/>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886" name="Google Shape;4886;p10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887" name="Google Shape;4887;p10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888" name="Google Shape;4888;p107"/>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889" name="Google Shape;4889;p10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890" name="Google Shape;4890;p10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891" name="Google Shape;4891;p10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892" name="Google Shape;4892;p10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893" name="Google Shape;4893;p107"/>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4894" name="Google Shape;4894;p107"/>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895" name="Google Shape;4895;p10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896" name="Google Shape;4896;p10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7" name="Google Shape;4897;p10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4898" name="Google Shape;4898;p10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899" name="Google Shape;4899;p10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4900" name="Google Shape;4900;p10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1" name="Google Shape;4901;p10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4902" name="Google Shape;4902;p107"/>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03" name="Google Shape;4903;p107"/>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4904" name="Google Shape;4904;p107"/>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4905" name="Google Shape;4905;p107"/>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4906" name="Google Shape;4906;p107"/>
          <p:cNvSpPr txBox="1"/>
          <p:nvPr/>
        </p:nvSpPr>
        <p:spPr>
          <a:xfrm>
            <a:off x="8787812" y="4389256"/>
            <a:ext cx="6041571" cy="30931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De igual forma, debe tener en cuenta que la cantidad no hace referencia a la calidad; es frecuente pensar que mientras más se escriba, mejor será nuestro marco teórico, aquí lo que importa es que lo que se relacione desglose y trabaje con profundidad nuestro tema de estudio, relacionando la literatura y teorías encontradas de manera lógica, coherente y clara con la problemática que nos ocupa.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y no menos importante es la forma en que se debe escribir y redactar el marco teórico, ya que no se trata de hacer un resumen o un informe de lectura, es redactar de manera coherente, clara y verosímil la información encontrada, desglosando y uniendo las teorías y conceptos de manera tal, que al leerse se entienda con claridad lo que se desea compartir.</a:t>
            </a:r>
            <a:endParaRPr/>
          </a:p>
        </p:txBody>
      </p:sp>
      <p:pic>
        <p:nvPicPr>
          <p:cNvPr descr="Logotipo&#10;&#10;Descripción generada automáticamente" id="4907" name="Google Shape;4907;p107"/>
          <p:cNvPicPr preferRelativeResize="0"/>
          <p:nvPr/>
        </p:nvPicPr>
        <p:blipFill rotWithShape="1">
          <a:blip r:embed="rId7">
            <a:alphaModFix/>
          </a:blip>
          <a:srcRect b="0" l="0" r="0" t="0"/>
          <a:stretch/>
        </p:blipFill>
        <p:spPr>
          <a:xfrm>
            <a:off x="6247603" y="6606526"/>
            <a:ext cx="525043" cy="525043"/>
          </a:xfrm>
          <a:prstGeom prst="rect">
            <a:avLst/>
          </a:prstGeom>
          <a:noFill/>
          <a:ln>
            <a:noFill/>
          </a:ln>
        </p:spPr>
      </p:pic>
      <p:sp>
        <p:nvSpPr>
          <p:cNvPr id="4908" name="Google Shape;4908;p107"/>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4909" name="Google Shape;4909;p107"/>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10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5" name="Google Shape;4915;p10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916" name="Google Shape;4916;p10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917" name="Google Shape;4917;p10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8" name="Google Shape;4918;p10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919" name="Google Shape;4919;p10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0" name="Google Shape;4920;p10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921" name="Google Shape;4921;p10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922" name="Google Shape;4922;p10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923" name="Google Shape;4923;p10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924" name="Google Shape;4924;p10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925" name="Google Shape;4925;p10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926" name="Google Shape;4926;p10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927" name="Google Shape;4927;p10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928" name="Google Shape;4928;p10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929" name="Google Shape;4929;p10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0" name="Google Shape;4930;p108"/>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931" name="Google Shape;4931;p10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932" name="Google Shape;4932;p10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933" name="Google Shape;4933;p108"/>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934" name="Google Shape;4934;p10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935" name="Google Shape;4935;p10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936" name="Google Shape;4936;p10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937" name="Google Shape;4937;p10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938" name="Google Shape;4938;p108"/>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4939" name="Google Shape;4939;p108"/>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940" name="Google Shape;4940;p10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941" name="Google Shape;4941;p10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2" name="Google Shape;4942;p10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4943" name="Google Shape;4943;p10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944" name="Google Shape;4944;p10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4945" name="Google Shape;4945;p10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6" name="Google Shape;4946;p10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4947" name="Google Shape;4947;p108"/>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48" name="Google Shape;4948;p108"/>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4949" name="Google Shape;4949;p108"/>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4950" name="Google Shape;4950;p108"/>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4951" name="Google Shape;4951;p108"/>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4952" name="Google Shape;4952;p108"/>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4953" name="Google Shape;4953;p108"/>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4954" name="Google Shape;4954;p108"/>
          <p:cNvSpPr/>
          <p:nvPr/>
        </p:nvSpPr>
        <p:spPr>
          <a:xfrm>
            <a:off x="8958308" y="4769785"/>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4955" name="Google Shape;4955;p108"/>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4956" name="Google Shape;4956;p108"/>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4957" name="Google Shape;4957;p108"/>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4958" name="Google Shape;4958;p108"/>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4959" name="Google Shape;4959;p108"/>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4960" name="Google Shape;4960;p108"/>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4961" name="Google Shape;4961;p108"/>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4962" name="Google Shape;4962;p108"/>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4963" name="Google Shape;4963;p108"/>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4964" name="Google Shape;4964;p108"/>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4965" name="Google Shape;4965;p108"/>
          <p:cNvPicPr preferRelativeResize="0"/>
          <p:nvPr/>
        </p:nvPicPr>
        <p:blipFill rotWithShape="1">
          <a:blip r:embed="rId7">
            <a:alphaModFix/>
          </a:blip>
          <a:srcRect b="0" l="0" r="0" t="0"/>
          <a:stretch/>
        </p:blipFill>
        <p:spPr>
          <a:xfrm>
            <a:off x="9167156" y="4930204"/>
            <a:ext cx="525043" cy="525043"/>
          </a:xfrm>
          <a:prstGeom prst="rect">
            <a:avLst/>
          </a:prstGeom>
          <a:noFill/>
          <a:ln>
            <a:noFill/>
          </a:ln>
        </p:spPr>
      </p:pic>
      <p:sp>
        <p:nvSpPr>
          <p:cNvPr id="4966" name="Google Shape;4966;p108"/>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4967" name="Google Shape;4967;p108"/>
          <p:cNvSpPr txBox="1"/>
          <p:nvPr/>
        </p:nvSpPr>
        <p:spPr>
          <a:xfrm>
            <a:off x="11077669" y="6069740"/>
            <a:ext cx="344532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¿A qué clase de información acudí, fue esta segura?</a:t>
            </a:r>
            <a:endParaRPr sz="1500">
              <a:solidFill>
                <a:schemeClr val="lt1"/>
              </a:solidFill>
              <a:latin typeface="Arial"/>
              <a:ea typeface="Arial"/>
              <a:cs typeface="Arial"/>
              <a:sym typeface="Arial"/>
            </a:endParaRPr>
          </a:p>
        </p:txBody>
      </p:sp>
      <p:sp>
        <p:nvSpPr>
          <p:cNvPr id="4968" name="Google Shape;4968;p108"/>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2" name="Shape 4972"/>
        <p:cNvGrpSpPr/>
        <p:nvPr/>
      </p:nvGrpSpPr>
      <p:grpSpPr>
        <a:xfrm>
          <a:off x="0" y="0"/>
          <a:ext cx="0" cy="0"/>
          <a:chOff x="0" y="0"/>
          <a:chExt cx="0" cy="0"/>
        </a:xfrm>
      </p:grpSpPr>
      <p:sp>
        <p:nvSpPr>
          <p:cNvPr id="4973" name="Google Shape;4973;p10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4" name="Google Shape;4974;p10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975" name="Google Shape;4975;p10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976" name="Google Shape;4976;p10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7" name="Google Shape;4977;p10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978" name="Google Shape;4978;p10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9" name="Google Shape;4979;p10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980" name="Google Shape;4980;p10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4981" name="Google Shape;4981;p10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982" name="Google Shape;4982;p10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983" name="Google Shape;4983;p10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984" name="Google Shape;4984;p10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985" name="Google Shape;4985;p10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986" name="Google Shape;4986;p10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987" name="Google Shape;4987;p10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988" name="Google Shape;4988;p10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9" name="Google Shape;4989;p10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4990" name="Google Shape;4990;p10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991" name="Google Shape;4991;p10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992" name="Google Shape;4992;p109"/>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4993" name="Google Shape;4993;p10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994" name="Google Shape;4994;p10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995" name="Google Shape;4995;p10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996" name="Google Shape;4996;p10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997" name="Google Shape;4997;p109"/>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4998" name="Google Shape;4998;p10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999" name="Google Shape;4999;p10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000" name="Google Shape;5000;p10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1" name="Google Shape;5001;p10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002" name="Google Shape;5002;p10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003" name="Google Shape;5003;p10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004" name="Google Shape;5004;p10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5" name="Google Shape;5005;p10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006" name="Google Shape;5006;p109"/>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07" name="Google Shape;5007;p109"/>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008" name="Google Shape;5008;p109"/>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009" name="Google Shape;5009;p109"/>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010" name="Google Shape;5010;p109"/>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011" name="Google Shape;5011;p109"/>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012" name="Google Shape;5012;p109"/>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013" name="Google Shape;5013;p109"/>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014" name="Google Shape;5014;p109"/>
          <p:cNvSpPr/>
          <p:nvPr/>
        </p:nvSpPr>
        <p:spPr>
          <a:xfrm>
            <a:off x="9715957" y="4769785"/>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015" name="Google Shape;5015;p109"/>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016" name="Google Shape;5016;p109"/>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017" name="Google Shape;5017;p109"/>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018" name="Google Shape;5018;p109"/>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019" name="Google Shape;5019;p109"/>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020" name="Google Shape;5020;p109"/>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021" name="Google Shape;5021;p109"/>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022" name="Google Shape;5022;p109"/>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023" name="Google Shape;5023;p109"/>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024" name="Google Shape;5024;p109"/>
          <p:cNvPicPr preferRelativeResize="0"/>
          <p:nvPr/>
        </p:nvPicPr>
        <p:blipFill rotWithShape="1">
          <a:blip r:embed="rId7">
            <a:alphaModFix/>
          </a:blip>
          <a:srcRect b="0" l="0" r="0" t="0"/>
          <a:stretch/>
        </p:blipFill>
        <p:spPr>
          <a:xfrm>
            <a:off x="9991676" y="5008275"/>
            <a:ext cx="525043" cy="525043"/>
          </a:xfrm>
          <a:prstGeom prst="rect">
            <a:avLst/>
          </a:prstGeom>
          <a:noFill/>
          <a:ln>
            <a:noFill/>
          </a:ln>
        </p:spPr>
      </p:pic>
      <p:sp>
        <p:nvSpPr>
          <p:cNvPr id="5025" name="Google Shape;5025;p109"/>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026" name="Google Shape;5026;p109"/>
          <p:cNvSpPr txBox="1"/>
          <p:nvPr/>
        </p:nvSpPr>
        <p:spPr>
          <a:xfrm>
            <a:off x="11077669" y="6069740"/>
            <a:ext cx="344532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¿Qué tan antigua era, sobrepasó los cinco años?</a:t>
            </a:r>
            <a:endParaRPr sz="1500">
              <a:solidFill>
                <a:schemeClr val="lt1"/>
              </a:solidFill>
              <a:latin typeface="Arial"/>
              <a:ea typeface="Arial"/>
              <a:cs typeface="Arial"/>
              <a:sym typeface="Arial"/>
            </a:endParaRPr>
          </a:p>
        </p:txBody>
      </p:sp>
      <p:sp>
        <p:nvSpPr>
          <p:cNvPr id="5027" name="Google Shape;5027;p109"/>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1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2" name="Google Shape;382;p1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83" name="Google Shape;383;p1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1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85" name="Google Shape;385;p1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1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87" name="Google Shape;387;p1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388" name="Google Shape;388;p1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89" name="Google Shape;389;p1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90" name="Google Shape;390;p1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91" name="Google Shape;391;p1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92" name="Google Shape;392;p1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393" name="Google Shape;393;p1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94" name="Google Shape;394;p1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95" name="Google Shape;395;p1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11"/>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397" name="Google Shape;397;p11"/>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398" name="Google Shape;398;p1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99" name="Google Shape;399;p1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00" name="Google Shape;400;p11"/>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401" name="Google Shape;401;p11"/>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402" name="Google Shape;402;p1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403" name="Google Shape;403;p11"/>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04" name="Google Shape;404;p11"/>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05" name="Google Shape;405;p11"/>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06" name="Google Shape;406;p11"/>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407" name="Google Shape;407;p11"/>
          <p:cNvSpPr/>
          <p:nvPr/>
        </p:nvSpPr>
        <p:spPr>
          <a:xfrm>
            <a:off x="6973243"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408" name="Google Shape;408;p11"/>
          <p:cNvSpPr/>
          <p:nvPr/>
        </p:nvSpPr>
        <p:spPr>
          <a:xfrm>
            <a:off x="1020432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409" name="Google Shape;409;p11"/>
          <p:cNvSpPr/>
          <p:nvPr/>
        </p:nvSpPr>
        <p:spPr>
          <a:xfrm>
            <a:off x="805236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410" name="Google Shape;410;p11"/>
          <p:cNvSpPr/>
          <p:nvPr/>
        </p:nvSpPr>
        <p:spPr>
          <a:xfrm>
            <a:off x="912834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411" name="Google Shape;411;p11"/>
          <p:cNvSpPr/>
          <p:nvPr/>
        </p:nvSpPr>
        <p:spPr>
          <a:xfrm>
            <a:off x="1128030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412" name="Google Shape;412;p11"/>
          <p:cNvSpPr/>
          <p:nvPr/>
        </p:nvSpPr>
        <p:spPr>
          <a:xfrm>
            <a:off x="6533346" y="5991754"/>
            <a:ext cx="6170283" cy="1541750"/>
          </a:xfrm>
          <a:prstGeom prst="roundRect">
            <a:avLst>
              <a:gd fmla="val 16667" name="adj"/>
            </a:avLst>
          </a:prstGeom>
          <a:solidFill>
            <a:schemeClr val="lt1"/>
          </a:solidFill>
          <a:ln cap="flat" cmpd="sng" w="57150">
            <a:solidFill>
              <a:srgbClr val="C769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11"/>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pic>
        <p:nvPicPr>
          <p:cNvPr descr="Logotipo&#10;&#10;Descripción generada automáticamente" id="414" name="Google Shape;414;p11"/>
          <p:cNvPicPr preferRelativeResize="0"/>
          <p:nvPr/>
        </p:nvPicPr>
        <p:blipFill rotWithShape="1">
          <a:blip r:embed="rId7">
            <a:alphaModFix/>
          </a:blip>
          <a:srcRect b="0" l="0" r="0" t="0"/>
          <a:stretch/>
        </p:blipFill>
        <p:spPr>
          <a:xfrm>
            <a:off x="7414929" y="5649200"/>
            <a:ext cx="525043" cy="525043"/>
          </a:xfrm>
          <a:prstGeom prst="rect">
            <a:avLst/>
          </a:prstGeom>
          <a:noFill/>
          <a:ln>
            <a:noFill/>
          </a:ln>
        </p:spPr>
      </p:pic>
      <p:sp>
        <p:nvSpPr>
          <p:cNvPr id="415" name="Google Shape;415;p11"/>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pic>
        <p:nvPicPr>
          <p:cNvPr id="416" name="Google Shape;416;p11"/>
          <p:cNvPicPr preferRelativeResize="0"/>
          <p:nvPr/>
        </p:nvPicPr>
        <p:blipFill rotWithShape="1">
          <a:blip r:embed="rId13">
            <a:alphaModFix/>
          </a:blip>
          <a:srcRect b="0" l="0" r="0" t="0"/>
          <a:stretch/>
        </p:blipFill>
        <p:spPr>
          <a:xfrm>
            <a:off x="8935316" y="6237527"/>
            <a:ext cx="1137213" cy="113721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1" name="Shape 5031"/>
        <p:cNvGrpSpPr/>
        <p:nvPr/>
      </p:nvGrpSpPr>
      <p:grpSpPr>
        <a:xfrm>
          <a:off x="0" y="0"/>
          <a:ext cx="0" cy="0"/>
          <a:chOff x="0" y="0"/>
          <a:chExt cx="0" cy="0"/>
        </a:xfrm>
      </p:grpSpPr>
      <p:sp>
        <p:nvSpPr>
          <p:cNvPr id="5032" name="Google Shape;5032;p11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3" name="Google Shape;5033;p11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34" name="Google Shape;5034;p11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035" name="Google Shape;5035;p11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6" name="Google Shape;5036;p11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037" name="Google Shape;5037;p11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8" name="Google Shape;5038;p11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039" name="Google Shape;5039;p11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040" name="Google Shape;5040;p11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041" name="Google Shape;5041;p11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042" name="Google Shape;5042;p11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043" name="Google Shape;5043;p11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044" name="Google Shape;5044;p11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045" name="Google Shape;5045;p11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046" name="Google Shape;5046;p11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047" name="Google Shape;5047;p11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8" name="Google Shape;5048;p110"/>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049" name="Google Shape;5049;p11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050" name="Google Shape;5050;p11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051" name="Google Shape;5051;p110"/>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052" name="Google Shape;5052;p11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053" name="Google Shape;5053;p11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054" name="Google Shape;5054;p11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055" name="Google Shape;5055;p11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056" name="Google Shape;5056;p110"/>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057" name="Google Shape;5057;p110"/>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058" name="Google Shape;5058;p11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059" name="Google Shape;5059;p11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0" name="Google Shape;5060;p11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061" name="Google Shape;5061;p11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062" name="Google Shape;5062;p11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063" name="Google Shape;5063;p11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4" name="Google Shape;5064;p11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065" name="Google Shape;5065;p110"/>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66" name="Google Shape;5066;p110"/>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067" name="Google Shape;5067;p110"/>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068" name="Google Shape;5068;p110"/>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069" name="Google Shape;5069;p110"/>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070" name="Google Shape;5070;p110"/>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071" name="Google Shape;5071;p110"/>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072" name="Google Shape;5072;p110"/>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073" name="Google Shape;5073;p110"/>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074" name="Google Shape;5074;p110"/>
          <p:cNvSpPr/>
          <p:nvPr/>
        </p:nvSpPr>
        <p:spPr>
          <a:xfrm>
            <a:off x="8958308" y="5421369"/>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075" name="Google Shape;5075;p110"/>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076" name="Google Shape;5076;p110"/>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077" name="Google Shape;5077;p110"/>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078" name="Google Shape;5078;p110"/>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079" name="Google Shape;5079;p110"/>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080" name="Google Shape;5080;p110"/>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081" name="Google Shape;5081;p110"/>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082" name="Google Shape;5082;p110"/>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083" name="Google Shape;5083;p110"/>
          <p:cNvPicPr preferRelativeResize="0"/>
          <p:nvPr/>
        </p:nvPicPr>
        <p:blipFill rotWithShape="1">
          <a:blip r:embed="rId7">
            <a:alphaModFix/>
          </a:blip>
          <a:srcRect b="0" l="0" r="0" t="0"/>
          <a:stretch/>
        </p:blipFill>
        <p:spPr>
          <a:xfrm>
            <a:off x="9189180" y="5514779"/>
            <a:ext cx="525043" cy="525043"/>
          </a:xfrm>
          <a:prstGeom prst="rect">
            <a:avLst/>
          </a:prstGeom>
          <a:noFill/>
          <a:ln>
            <a:noFill/>
          </a:ln>
        </p:spPr>
      </p:pic>
      <p:sp>
        <p:nvSpPr>
          <p:cNvPr id="5084" name="Google Shape;5084;p110"/>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085" name="Google Shape;5085;p110"/>
          <p:cNvSpPr txBox="1"/>
          <p:nvPr/>
        </p:nvSpPr>
        <p:spPr>
          <a:xfrm>
            <a:off x="11077669" y="5954324"/>
            <a:ext cx="3445328"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¿Sí busca en internet, realicé las citas y referencias concernientes y de acuerdo a las normas APA?</a:t>
            </a:r>
            <a:endParaRPr sz="1500">
              <a:solidFill>
                <a:schemeClr val="lt1"/>
              </a:solidFill>
              <a:latin typeface="Arial"/>
              <a:ea typeface="Arial"/>
              <a:cs typeface="Arial"/>
              <a:sym typeface="Arial"/>
            </a:endParaRPr>
          </a:p>
        </p:txBody>
      </p:sp>
      <p:sp>
        <p:nvSpPr>
          <p:cNvPr id="5086" name="Google Shape;5086;p110"/>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sp>
        <p:nvSpPr>
          <p:cNvPr id="5091" name="Google Shape;5091;p11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2" name="Google Shape;5092;p11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93" name="Google Shape;5093;p11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094" name="Google Shape;5094;p11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5" name="Google Shape;5095;p11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096" name="Google Shape;5096;p11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7" name="Google Shape;5097;p11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098" name="Google Shape;5098;p11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099" name="Google Shape;5099;p11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100" name="Google Shape;5100;p11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101" name="Google Shape;5101;p11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102" name="Google Shape;5102;p11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103" name="Google Shape;5103;p11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104" name="Google Shape;5104;p11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105" name="Google Shape;5105;p11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106" name="Google Shape;5106;p11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7" name="Google Shape;5107;p111"/>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108" name="Google Shape;5108;p11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109" name="Google Shape;5109;p11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110" name="Google Shape;5110;p111"/>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111" name="Google Shape;5111;p11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112" name="Google Shape;5112;p11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113" name="Google Shape;5113;p11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114" name="Google Shape;5114;p11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115" name="Google Shape;5115;p111"/>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116" name="Google Shape;5116;p111"/>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117" name="Google Shape;5117;p11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118" name="Google Shape;5118;p11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9" name="Google Shape;5119;p11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120" name="Google Shape;5120;p11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121" name="Google Shape;5121;p11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122" name="Google Shape;5122;p11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3" name="Google Shape;5123;p11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124" name="Google Shape;5124;p111"/>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25" name="Google Shape;5125;p111"/>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126" name="Google Shape;5126;p111"/>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127" name="Google Shape;5127;p111"/>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128" name="Google Shape;5128;p111"/>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129" name="Google Shape;5129;p111"/>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130" name="Google Shape;5130;p111"/>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131" name="Google Shape;5131;p111"/>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132" name="Google Shape;5132;p111"/>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133" name="Google Shape;5133;p111"/>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134" name="Google Shape;5134;p111"/>
          <p:cNvSpPr/>
          <p:nvPr/>
        </p:nvSpPr>
        <p:spPr>
          <a:xfrm>
            <a:off x="9715957" y="5428664"/>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135" name="Google Shape;5135;p111"/>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136" name="Google Shape;5136;p111"/>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137" name="Google Shape;5137;p111"/>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138" name="Google Shape;5138;p111"/>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139" name="Google Shape;5139;p111"/>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140" name="Google Shape;5140;p111"/>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141" name="Google Shape;5141;p111"/>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142" name="Google Shape;5142;p111"/>
          <p:cNvPicPr preferRelativeResize="0"/>
          <p:nvPr/>
        </p:nvPicPr>
        <p:blipFill rotWithShape="1">
          <a:blip r:embed="rId7">
            <a:alphaModFix/>
          </a:blip>
          <a:srcRect b="0" l="0" r="0" t="0"/>
          <a:stretch/>
        </p:blipFill>
        <p:spPr>
          <a:xfrm>
            <a:off x="9974225" y="5580518"/>
            <a:ext cx="525043" cy="525043"/>
          </a:xfrm>
          <a:prstGeom prst="rect">
            <a:avLst/>
          </a:prstGeom>
          <a:noFill/>
          <a:ln>
            <a:noFill/>
          </a:ln>
        </p:spPr>
      </p:pic>
      <p:sp>
        <p:nvSpPr>
          <p:cNvPr id="5143" name="Google Shape;5143;p111"/>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144" name="Google Shape;5144;p111"/>
          <p:cNvSpPr txBox="1"/>
          <p:nvPr/>
        </p:nvSpPr>
        <p:spPr>
          <a:xfrm>
            <a:off x="11077669" y="6035969"/>
            <a:ext cx="344532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¿Realmente di los créditos de todos los autores citados?</a:t>
            </a:r>
            <a:endParaRPr sz="1500">
              <a:solidFill>
                <a:schemeClr val="lt1"/>
              </a:solidFill>
              <a:latin typeface="Arial"/>
              <a:ea typeface="Arial"/>
              <a:cs typeface="Arial"/>
              <a:sym typeface="Arial"/>
            </a:endParaRPr>
          </a:p>
        </p:txBody>
      </p:sp>
      <p:sp>
        <p:nvSpPr>
          <p:cNvPr id="5145" name="Google Shape;5145;p111"/>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9" name="Shape 5149"/>
        <p:cNvGrpSpPr/>
        <p:nvPr/>
      </p:nvGrpSpPr>
      <p:grpSpPr>
        <a:xfrm>
          <a:off x="0" y="0"/>
          <a:ext cx="0" cy="0"/>
          <a:chOff x="0" y="0"/>
          <a:chExt cx="0" cy="0"/>
        </a:xfrm>
      </p:grpSpPr>
      <p:sp>
        <p:nvSpPr>
          <p:cNvPr id="5150" name="Google Shape;5150;p11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1" name="Google Shape;5151;p11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52" name="Google Shape;5152;p11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153" name="Google Shape;5153;p11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4" name="Google Shape;5154;p11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155" name="Google Shape;5155;p11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6" name="Google Shape;5156;p11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157" name="Google Shape;5157;p11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158" name="Google Shape;5158;p11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159" name="Google Shape;5159;p11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160" name="Google Shape;5160;p11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161" name="Google Shape;5161;p11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162" name="Google Shape;5162;p11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163" name="Google Shape;5163;p11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164" name="Google Shape;5164;p11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165" name="Google Shape;5165;p11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6" name="Google Shape;5166;p112"/>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167" name="Google Shape;5167;p11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168" name="Google Shape;5168;p11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169" name="Google Shape;5169;p112"/>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170" name="Google Shape;5170;p11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171" name="Google Shape;5171;p11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172" name="Google Shape;5172;p11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173" name="Google Shape;5173;p11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174" name="Google Shape;5174;p112"/>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175" name="Google Shape;5175;p112"/>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176" name="Google Shape;5176;p11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177" name="Google Shape;5177;p11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8" name="Google Shape;5178;p11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179" name="Google Shape;5179;p11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180" name="Google Shape;5180;p11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181" name="Google Shape;5181;p11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2" name="Google Shape;5182;p11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183" name="Google Shape;5183;p112"/>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84" name="Google Shape;5184;p112"/>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185" name="Google Shape;5185;p112"/>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186" name="Google Shape;5186;p112"/>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187" name="Google Shape;5187;p112"/>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188" name="Google Shape;5188;p112"/>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189" name="Google Shape;5189;p112"/>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190" name="Google Shape;5190;p112"/>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191" name="Google Shape;5191;p112"/>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192" name="Google Shape;5192;p112"/>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193" name="Google Shape;5193;p112"/>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194" name="Google Shape;5194;p112"/>
          <p:cNvSpPr/>
          <p:nvPr/>
        </p:nvSpPr>
        <p:spPr>
          <a:xfrm>
            <a:off x="8958308" y="607295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195" name="Google Shape;5195;p112"/>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196" name="Google Shape;5196;p112"/>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197" name="Google Shape;5197;p112"/>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198" name="Google Shape;5198;p112"/>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199" name="Google Shape;5199;p112"/>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200" name="Google Shape;5200;p112"/>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201" name="Google Shape;5201;p112"/>
          <p:cNvPicPr preferRelativeResize="0"/>
          <p:nvPr/>
        </p:nvPicPr>
        <p:blipFill rotWithShape="1">
          <a:blip r:embed="rId7">
            <a:alphaModFix/>
          </a:blip>
          <a:srcRect b="0" l="0" r="0" t="0"/>
          <a:stretch/>
        </p:blipFill>
        <p:spPr>
          <a:xfrm>
            <a:off x="9243778" y="6242058"/>
            <a:ext cx="525043" cy="525043"/>
          </a:xfrm>
          <a:prstGeom prst="rect">
            <a:avLst/>
          </a:prstGeom>
          <a:noFill/>
          <a:ln>
            <a:noFill/>
          </a:ln>
        </p:spPr>
      </p:pic>
      <p:sp>
        <p:nvSpPr>
          <p:cNvPr id="5202" name="Google Shape;5202;p112"/>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203" name="Google Shape;5203;p112"/>
          <p:cNvSpPr txBox="1"/>
          <p:nvPr/>
        </p:nvSpPr>
        <p:spPr>
          <a:xfrm>
            <a:off x="11077669" y="5838908"/>
            <a:ext cx="344532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¿Consulte fuentes prestigiosas en relación al campo de la investigación, como lo son revistas científicas o especializadas?</a:t>
            </a:r>
            <a:endParaRPr sz="1500">
              <a:solidFill>
                <a:schemeClr val="lt1"/>
              </a:solidFill>
              <a:latin typeface="Arial"/>
              <a:ea typeface="Arial"/>
              <a:cs typeface="Arial"/>
              <a:sym typeface="Arial"/>
            </a:endParaRPr>
          </a:p>
        </p:txBody>
      </p:sp>
      <p:sp>
        <p:nvSpPr>
          <p:cNvPr id="5204" name="Google Shape;5204;p112"/>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8" name="Shape 5208"/>
        <p:cNvGrpSpPr/>
        <p:nvPr/>
      </p:nvGrpSpPr>
      <p:grpSpPr>
        <a:xfrm>
          <a:off x="0" y="0"/>
          <a:ext cx="0" cy="0"/>
          <a:chOff x="0" y="0"/>
          <a:chExt cx="0" cy="0"/>
        </a:xfrm>
      </p:grpSpPr>
      <p:sp>
        <p:nvSpPr>
          <p:cNvPr id="5209" name="Google Shape;5209;p11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0" name="Google Shape;5210;p11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211" name="Google Shape;5211;p11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212" name="Google Shape;5212;p11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3" name="Google Shape;5213;p11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214" name="Google Shape;5214;p11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5" name="Google Shape;5215;p11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216" name="Google Shape;5216;p11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217" name="Google Shape;5217;p11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218" name="Google Shape;5218;p11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219" name="Google Shape;5219;p11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220" name="Google Shape;5220;p11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221" name="Google Shape;5221;p11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222" name="Google Shape;5222;p11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223" name="Google Shape;5223;p11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224" name="Google Shape;5224;p11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5" name="Google Shape;5225;p11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226" name="Google Shape;5226;p11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227" name="Google Shape;5227;p11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228" name="Google Shape;5228;p113"/>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229" name="Google Shape;5229;p11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230" name="Google Shape;5230;p11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231" name="Google Shape;5231;p11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232" name="Google Shape;5232;p11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233" name="Google Shape;5233;p113"/>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234" name="Google Shape;5234;p11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235" name="Google Shape;5235;p11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236" name="Google Shape;5236;p11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7" name="Google Shape;5237;p11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238" name="Google Shape;5238;p11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239" name="Google Shape;5239;p11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240" name="Google Shape;5240;p11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1" name="Google Shape;5241;p11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242" name="Google Shape;5242;p113"/>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43" name="Google Shape;5243;p113"/>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244" name="Google Shape;5244;p113"/>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245" name="Google Shape;5245;p113"/>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246" name="Google Shape;5246;p113"/>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247" name="Google Shape;5247;p113"/>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248" name="Google Shape;5248;p113"/>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249" name="Google Shape;5249;p113"/>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250" name="Google Shape;5250;p113"/>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251" name="Google Shape;5251;p113"/>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252" name="Google Shape;5252;p113"/>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253" name="Google Shape;5253;p113"/>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254" name="Google Shape;5254;p113"/>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255" name="Google Shape;5255;p113"/>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256" name="Google Shape;5256;p113"/>
          <p:cNvSpPr/>
          <p:nvPr/>
        </p:nvSpPr>
        <p:spPr>
          <a:xfrm>
            <a:off x="9715957" y="607295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257" name="Google Shape;5257;p113"/>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258" name="Google Shape;5258;p113"/>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259" name="Google Shape;5259;p113"/>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260" name="Google Shape;5260;p113"/>
          <p:cNvPicPr preferRelativeResize="0"/>
          <p:nvPr/>
        </p:nvPicPr>
        <p:blipFill rotWithShape="1">
          <a:blip r:embed="rId7">
            <a:alphaModFix/>
          </a:blip>
          <a:srcRect b="0" l="0" r="0" t="0"/>
          <a:stretch/>
        </p:blipFill>
        <p:spPr>
          <a:xfrm>
            <a:off x="9995092" y="6242058"/>
            <a:ext cx="525043" cy="525043"/>
          </a:xfrm>
          <a:prstGeom prst="rect">
            <a:avLst/>
          </a:prstGeom>
          <a:noFill/>
          <a:ln>
            <a:noFill/>
          </a:ln>
        </p:spPr>
      </p:pic>
      <p:sp>
        <p:nvSpPr>
          <p:cNvPr id="5261" name="Google Shape;5261;p113"/>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262" name="Google Shape;5262;p113"/>
          <p:cNvSpPr txBox="1"/>
          <p:nvPr/>
        </p:nvSpPr>
        <p:spPr>
          <a:xfrm>
            <a:off x="11077669" y="5954324"/>
            <a:ext cx="3445328"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¿Me dirigí a algún sitio donde pudiese encontrar información de primera mano?</a:t>
            </a:r>
            <a:endParaRPr sz="1500">
              <a:solidFill>
                <a:schemeClr val="lt1"/>
              </a:solidFill>
              <a:latin typeface="Arial"/>
              <a:ea typeface="Arial"/>
              <a:cs typeface="Arial"/>
              <a:sym typeface="Arial"/>
            </a:endParaRPr>
          </a:p>
        </p:txBody>
      </p:sp>
      <p:sp>
        <p:nvSpPr>
          <p:cNvPr id="5263" name="Google Shape;5263;p113"/>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7" name="Shape 5267"/>
        <p:cNvGrpSpPr/>
        <p:nvPr/>
      </p:nvGrpSpPr>
      <p:grpSpPr>
        <a:xfrm>
          <a:off x="0" y="0"/>
          <a:ext cx="0" cy="0"/>
          <a:chOff x="0" y="0"/>
          <a:chExt cx="0" cy="0"/>
        </a:xfrm>
      </p:grpSpPr>
      <p:sp>
        <p:nvSpPr>
          <p:cNvPr id="5268" name="Google Shape;5268;p11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9" name="Google Shape;5269;p11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270" name="Google Shape;5270;p11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271" name="Google Shape;5271;p11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2" name="Google Shape;5272;p11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273" name="Google Shape;5273;p11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4" name="Google Shape;5274;p11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275" name="Google Shape;5275;p11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276" name="Google Shape;5276;p11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277" name="Google Shape;5277;p11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278" name="Google Shape;5278;p11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279" name="Google Shape;5279;p11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280" name="Google Shape;5280;p11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281" name="Google Shape;5281;p11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282" name="Google Shape;5282;p11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283" name="Google Shape;5283;p11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4" name="Google Shape;5284;p11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285" name="Google Shape;5285;p11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286" name="Google Shape;5286;p11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287" name="Google Shape;5287;p114"/>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288" name="Google Shape;5288;p11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289" name="Google Shape;5289;p11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290" name="Google Shape;5290;p11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291" name="Google Shape;5291;p11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292" name="Google Shape;5292;p114"/>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293" name="Google Shape;5293;p11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294" name="Google Shape;5294;p11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295" name="Google Shape;5295;p11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6" name="Google Shape;5296;p11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297" name="Google Shape;5297;p11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298" name="Google Shape;5298;p11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299" name="Google Shape;5299;p11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0" name="Google Shape;5300;p11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301" name="Google Shape;5301;p114"/>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02" name="Google Shape;5302;p114"/>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303" name="Google Shape;5303;p114"/>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304" name="Google Shape;5304;p114"/>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305" name="Google Shape;5305;p114"/>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306" name="Google Shape;5306;p114"/>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307" name="Google Shape;5307;p114"/>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308" name="Google Shape;5308;p114"/>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309" name="Google Shape;5309;p114"/>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310" name="Google Shape;5310;p114"/>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311" name="Google Shape;5311;p114"/>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312" name="Google Shape;5312;p114"/>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313" name="Google Shape;5313;p114"/>
          <p:cNvSpPr/>
          <p:nvPr/>
        </p:nvSpPr>
        <p:spPr>
          <a:xfrm>
            <a:off x="8958308" y="673449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314" name="Google Shape;5314;p114"/>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315" name="Google Shape;5315;p114"/>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316" name="Google Shape;5316;p114"/>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317" name="Google Shape;5317;p114"/>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318" name="Google Shape;5318;p114"/>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319" name="Google Shape;5319;p114"/>
          <p:cNvPicPr preferRelativeResize="0"/>
          <p:nvPr/>
        </p:nvPicPr>
        <p:blipFill rotWithShape="1">
          <a:blip r:embed="rId7">
            <a:alphaModFix/>
          </a:blip>
          <a:srcRect b="0" l="0" r="0" t="0"/>
          <a:stretch/>
        </p:blipFill>
        <p:spPr>
          <a:xfrm>
            <a:off x="9228305" y="6864744"/>
            <a:ext cx="525043" cy="525043"/>
          </a:xfrm>
          <a:prstGeom prst="rect">
            <a:avLst/>
          </a:prstGeom>
          <a:noFill/>
          <a:ln>
            <a:noFill/>
          </a:ln>
        </p:spPr>
      </p:pic>
      <p:sp>
        <p:nvSpPr>
          <p:cNvPr id="5320" name="Google Shape;5320;p114"/>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321" name="Google Shape;5321;p114"/>
          <p:cNvSpPr txBox="1"/>
          <p:nvPr/>
        </p:nvSpPr>
        <p:spPr>
          <a:xfrm>
            <a:off x="11077669" y="5954324"/>
            <a:ext cx="3445328"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¿Encontré tesis relacionadas con mi tema de investigación, cuántas, cuáles?</a:t>
            </a:r>
            <a:endParaRPr sz="1500">
              <a:solidFill>
                <a:schemeClr val="lt1"/>
              </a:solidFill>
              <a:latin typeface="Arial"/>
              <a:ea typeface="Arial"/>
              <a:cs typeface="Arial"/>
              <a:sym typeface="Arial"/>
            </a:endParaRPr>
          </a:p>
        </p:txBody>
      </p:sp>
      <p:sp>
        <p:nvSpPr>
          <p:cNvPr id="5322" name="Google Shape;5322;p114"/>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6" name="Shape 5326"/>
        <p:cNvGrpSpPr/>
        <p:nvPr/>
      </p:nvGrpSpPr>
      <p:grpSpPr>
        <a:xfrm>
          <a:off x="0" y="0"/>
          <a:ext cx="0" cy="0"/>
          <a:chOff x="0" y="0"/>
          <a:chExt cx="0" cy="0"/>
        </a:xfrm>
      </p:grpSpPr>
      <p:sp>
        <p:nvSpPr>
          <p:cNvPr id="5327" name="Google Shape;5327;p11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8" name="Google Shape;5328;p11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329" name="Google Shape;5329;p11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330" name="Google Shape;5330;p11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1" name="Google Shape;5331;p11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332" name="Google Shape;5332;p11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3" name="Google Shape;5333;p11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334" name="Google Shape;5334;p11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335" name="Google Shape;5335;p11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336" name="Google Shape;5336;p11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337" name="Google Shape;5337;p11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338" name="Google Shape;5338;p11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339" name="Google Shape;5339;p11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340" name="Google Shape;5340;p11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341" name="Google Shape;5341;p11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342" name="Google Shape;5342;p11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3" name="Google Shape;5343;p11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344" name="Google Shape;5344;p11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345" name="Google Shape;5345;p11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346" name="Google Shape;5346;p115"/>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347" name="Google Shape;5347;p11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348" name="Google Shape;5348;p11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349" name="Google Shape;5349;p11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350" name="Google Shape;5350;p11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351" name="Google Shape;5351;p115"/>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352" name="Google Shape;5352;p11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353" name="Google Shape;5353;p11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354" name="Google Shape;5354;p11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5" name="Google Shape;5355;p11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356" name="Google Shape;5356;p11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357" name="Google Shape;5357;p11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358" name="Google Shape;5358;p11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9" name="Google Shape;5359;p11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360" name="Google Shape;5360;p115"/>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61" name="Google Shape;5361;p115"/>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362" name="Google Shape;5362;p115"/>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363" name="Google Shape;5363;p115"/>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364" name="Google Shape;5364;p115"/>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365" name="Google Shape;5365;p115"/>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366" name="Google Shape;5366;p115"/>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367" name="Google Shape;5367;p115"/>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368" name="Google Shape;5368;p115"/>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369" name="Google Shape;5369;p115"/>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370" name="Google Shape;5370;p115"/>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371" name="Google Shape;5371;p115"/>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372" name="Google Shape;5372;p115"/>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373" name="Google Shape;5373;p115"/>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374" name="Google Shape;5374;p115"/>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375" name="Google Shape;5375;p115"/>
          <p:cNvSpPr/>
          <p:nvPr/>
        </p:nvSpPr>
        <p:spPr>
          <a:xfrm>
            <a:off x="9715957" y="673449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376" name="Google Shape;5376;p115"/>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377" name="Google Shape;5377;p115"/>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378" name="Google Shape;5378;p115"/>
          <p:cNvPicPr preferRelativeResize="0"/>
          <p:nvPr/>
        </p:nvPicPr>
        <p:blipFill rotWithShape="1">
          <a:blip r:embed="rId7">
            <a:alphaModFix/>
          </a:blip>
          <a:srcRect b="0" l="0" r="0" t="0"/>
          <a:stretch/>
        </p:blipFill>
        <p:spPr>
          <a:xfrm>
            <a:off x="9991676" y="6907079"/>
            <a:ext cx="525043" cy="525043"/>
          </a:xfrm>
          <a:prstGeom prst="rect">
            <a:avLst/>
          </a:prstGeom>
          <a:noFill/>
          <a:ln>
            <a:noFill/>
          </a:ln>
        </p:spPr>
      </p:pic>
      <p:sp>
        <p:nvSpPr>
          <p:cNvPr id="5379" name="Google Shape;5379;p115"/>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380" name="Google Shape;5380;p115"/>
          <p:cNvSpPr txBox="1"/>
          <p:nvPr/>
        </p:nvSpPr>
        <p:spPr>
          <a:xfrm>
            <a:off x="11077669" y="6069740"/>
            <a:ext cx="344532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¿Visité bibliotecas o por lo menos bibliotecas virtuales?</a:t>
            </a:r>
            <a:endParaRPr sz="1500">
              <a:solidFill>
                <a:schemeClr val="lt1"/>
              </a:solidFill>
              <a:latin typeface="Arial"/>
              <a:ea typeface="Arial"/>
              <a:cs typeface="Arial"/>
              <a:sym typeface="Arial"/>
            </a:endParaRPr>
          </a:p>
        </p:txBody>
      </p:sp>
      <p:sp>
        <p:nvSpPr>
          <p:cNvPr id="5381" name="Google Shape;5381;p115"/>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sp>
        <p:nvSpPr>
          <p:cNvPr id="5386" name="Google Shape;5386;p11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7" name="Google Shape;5387;p11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388" name="Google Shape;5388;p11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389" name="Google Shape;5389;p11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0" name="Google Shape;5390;p11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391" name="Google Shape;5391;p11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2" name="Google Shape;5392;p11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393" name="Google Shape;5393;p11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394" name="Google Shape;5394;p11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395" name="Google Shape;5395;p11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396" name="Google Shape;5396;p11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397" name="Google Shape;5397;p11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398" name="Google Shape;5398;p11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399" name="Google Shape;5399;p11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400" name="Google Shape;5400;p11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401" name="Google Shape;5401;p11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2" name="Google Shape;5402;p11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403" name="Google Shape;5403;p11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404" name="Google Shape;5404;p11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405" name="Google Shape;5405;p11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406" name="Google Shape;5406;p11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407" name="Google Shape;5407;p11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408" name="Google Shape;5408;p11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409" name="Google Shape;5409;p11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410" name="Google Shape;5410;p11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411" name="Google Shape;5411;p11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412" name="Google Shape;5412;p11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413" name="Google Shape;5413;p11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4" name="Google Shape;5414;p11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415" name="Google Shape;5415;p11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416" name="Google Shape;5416;p11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417" name="Google Shape;5417;p11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8" name="Google Shape;5418;p11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419" name="Google Shape;5419;p116"/>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20" name="Google Shape;5420;p116"/>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421" name="Google Shape;5421;p116"/>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422" name="Google Shape;5422;p116"/>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423" name="Google Shape;5423;p116"/>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424" name="Google Shape;5424;p116"/>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425" name="Google Shape;5425;p116"/>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426" name="Google Shape;5426;p116"/>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427" name="Google Shape;5427;p116"/>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428" name="Google Shape;5428;p116"/>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429" name="Google Shape;5429;p116"/>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430" name="Google Shape;5430;p116"/>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431" name="Google Shape;5431;p116"/>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432" name="Google Shape;5432;p116"/>
          <p:cNvSpPr/>
          <p:nvPr/>
        </p:nvSpPr>
        <p:spPr>
          <a:xfrm>
            <a:off x="8958308" y="739603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433" name="Google Shape;5433;p116"/>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434" name="Google Shape;5434;p116"/>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435" name="Google Shape;5435;p116"/>
          <p:cNvSpPr/>
          <p:nvPr/>
        </p:nvSpPr>
        <p:spPr>
          <a:xfrm>
            <a:off x="9715957"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436" name="Google Shape;5436;p116"/>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437" name="Google Shape;5437;p116"/>
          <p:cNvPicPr preferRelativeResize="0"/>
          <p:nvPr/>
        </p:nvPicPr>
        <p:blipFill rotWithShape="1">
          <a:blip r:embed="rId7">
            <a:alphaModFix/>
          </a:blip>
          <a:srcRect b="0" l="0" r="0" t="0"/>
          <a:stretch/>
        </p:blipFill>
        <p:spPr>
          <a:xfrm>
            <a:off x="9183938" y="7450893"/>
            <a:ext cx="525043" cy="525043"/>
          </a:xfrm>
          <a:prstGeom prst="rect">
            <a:avLst/>
          </a:prstGeom>
          <a:noFill/>
          <a:ln>
            <a:noFill/>
          </a:ln>
        </p:spPr>
      </p:pic>
      <p:sp>
        <p:nvSpPr>
          <p:cNvPr id="5438" name="Google Shape;5438;p116"/>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439" name="Google Shape;5439;p116"/>
          <p:cNvSpPr txBox="1"/>
          <p:nvPr/>
        </p:nvSpPr>
        <p:spPr>
          <a:xfrm>
            <a:off x="11077669" y="5723492"/>
            <a:ext cx="34453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¿Durante la búsqueda encontré autores que se destacaron en relación a mi tema de investigación, puedo nombrarlos, los cité en mi marco teórico?</a:t>
            </a:r>
            <a:endParaRPr sz="1500">
              <a:solidFill>
                <a:schemeClr val="lt1"/>
              </a:solidFill>
              <a:latin typeface="Arial"/>
              <a:ea typeface="Arial"/>
              <a:cs typeface="Arial"/>
              <a:sym typeface="Arial"/>
            </a:endParaRPr>
          </a:p>
        </p:txBody>
      </p:sp>
      <p:sp>
        <p:nvSpPr>
          <p:cNvPr id="5440" name="Google Shape;5440;p116"/>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4" name="Shape 5444"/>
        <p:cNvGrpSpPr/>
        <p:nvPr/>
      </p:nvGrpSpPr>
      <p:grpSpPr>
        <a:xfrm>
          <a:off x="0" y="0"/>
          <a:ext cx="0" cy="0"/>
          <a:chOff x="0" y="0"/>
          <a:chExt cx="0" cy="0"/>
        </a:xfrm>
      </p:grpSpPr>
      <p:sp>
        <p:nvSpPr>
          <p:cNvPr id="5445" name="Google Shape;5445;p11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6" name="Google Shape;5446;p11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47" name="Google Shape;5447;p11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448" name="Google Shape;5448;p11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9" name="Google Shape;5449;p11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450" name="Google Shape;5450;p11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1" name="Google Shape;5451;p11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452" name="Google Shape;5452;p11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453" name="Google Shape;5453;p11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454" name="Google Shape;5454;p11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455" name="Google Shape;5455;p11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456" name="Google Shape;5456;p11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457" name="Google Shape;5457;p11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458" name="Google Shape;5458;p11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459" name="Google Shape;5459;p11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460" name="Google Shape;5460;p11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1" name="Google Shape;5461;p117"/>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462" name="Google Shape;5462;p11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463" name="Google Shape;5463;p11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464" name="Google Shape;5464;p117"/>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465" name="Google Shape;5465;p11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466" name="Google Shape;5466;p11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467" name="Google Shape;5467;p11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468" name="Google Shape;5468;p11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469" name="Google Shape;5469;p117"/>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470" name="Google Shape;5470;p117"/>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471" name="Google Shape;5471;p11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472" name="Google Shape;5472;p11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3" name="Google Shape;5473;p11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474" name="Google Shape;5474;p11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475" name="Google Shape;5475;p11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476" name="Google Shape;5476;p11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7" name="Google Shape;5477;p11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478" name="Google Shape;5478;p117"/>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79" name="Google Shape;5479;p117"/>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480" name="Google Shape;5480;p117"/>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481" name="Google Shape;5481;p117"/>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482" name="Google Shape;5482;p117"/>
          <p:cNvSpPr txBox="1"/>
          <p:nvPr/>
        </p:nvSpPr>
        <p:spPr>
          <a:xfrm>
            <a:off x="8811087" y="3570576"/>
            <a:ext cx="604157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si no está seguro de lo que escribió en su marco teórico, hágase las siguientes preguntas:</a:t>
            </a:r>
            <a:endParaRPr/>
          </a:p>
        </p:txBody>
      </p:sp>
      <p:pic>
        <p:nvPicPr>
          <p:cNvPr descr="Logotipo&#10;&#10;Descripción generada automáticamente" id="5483" name="Google Shape;5483;p117"/>
          <p:cNvPicPr preferRelativeResize="0"/>
          <p:nvPr/>
        </p:nvPicPr>
        <p:blipFill rotWithShape="1">
          <a:blip r:embed="rId7">
            <a:alphaModFix/>
          </a:blip>
          <a:srcRect b="0" l="0" r="0" t="0"/>
          <a:stretch/>
        </p:blipFill>
        <p:spPr>
          <a:xfrm>
            <a:off x="6010715" y="5887395"/>
            <a:ext cx="525043" cy="525043"/>
          </a:xfrm>
          <a:prstGeom prst="rect">
            <a:avLst/>
          </a:prstGeom>
          <a:noFill/>
          <a:ln>
            <a:noFill/>
          </a:ln>
        </p:spPr>
      </p:pic>
      <p:sp>
        <p:nvSpPr>
          <p:cNvPr id="5484" name="Google Shape;5484;p117"/>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485" name="Google Shape;5485;p117"/>
          <p:cNvSpPr/>
          <p:nvPr/>
        </p:nvSpPr>
        <p:spPr>
          <a:xfrm>
            <a:off x="8958308"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5486" name="Google Shape;5486;p117"/>
          <p:cNvSpPr/>
          <p:nvPr/>
        </p:nvSpPr>
        <p:spPr>
          <a:xfrm>
            <a:off x="9715957" y="4769785"/>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5487" name="Google Shape;5487;p117"/>
          <p:cNvSpPr/>
          <p:nvPr/>
        </p:nvSpPr>
        <p:spPr>
          <a:xfrm>
            <a:off x="8958308" y="5421369"/>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5488" name="Google Shape;5488;p117"/>
          <p:cNvSpPr/>
          <p:nvPr/>
        </p:nvSpPr>
        <p:spPr>
          <a:xfrm>
            <a:off x="9715957" y="5428664"/>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5489" name="Google Shape;5489;p117"/>
          <p:cNvSpPr/>
          <p:nvPr/>
        </p:nvSpPr>
        <p:spPr>
          <a:xfrm>
            <a:off x="8958308"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5490" name="Google Shape;5490;p117"/>
          <p:cNvSpPr/>
          <p:nvPr/>
        </p:nvSpPr>
        <p:spPr>
          <a:xfrm>
            <a:off x="8958308"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5491" name="Google Shape;5491;p117"/>
          <p:cNvSpPr/>
          <p:nvPr/>
        </p:nvSpPr>
        <p:spPr>
          <a:xfrm>
            <a:off x="8958308" y="739603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5492" name="Google Shape;5492;p117"/>
          <p:cNvSpPr/>
          <p:nvPr/>
        </p:nvSpPr>
        <p:spPr>
          <a:xfrm>
            <a:off x="9715957" y="607295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5493" name="Google Shape;5493;p117"/>
          <p:cNvSpPr/>
          <p:nvPr/>
        </p:nvSpPr>
        <p:spPr>
          <a:xfrm>
            <a:off x="9715957" y="6734493"/>
            <a:ext cx="631492" cy="55399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5494" name="Google Shape;5494;p117"/>
          <p:cNvSpPr/>
          <p:nvPr/>
        </p:nvSpPr>
        <p:spPr>
          <a:xfrm>
            <a:off x="9715957" y="7396033"/>
            <a:ext cx="631492" cy="553998"/>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5495" name="Google Shape;5495;p117"/>
          <p:cNvSpPr/>
          <p:nvPr/>
        </p:nvSpPr>
        <p:spPr>
          <a:xfrm>
            <a:off x="10764665" y="5192726"/>
            <a:ext cx="4071336" cy="23080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496" name="Google Shape;5496;p117"/>
          <p:cNvPicPr preferRelativeResize="0"/>
          <p:nvPr/>
        </p:nvPicPr>
        <p:blipFill rotWithShape="1">
          <a:blip r:embed="rId7">
            <a:alphaModFix/>
          </a:blip>
          <a:srcRect b="0" l="0" r="0" t="0"/>
          <a:stretch/>
        </p:blipFill>
        <p:spPr>
          <a:xfrm>
            <a:off x="10007016" y="7532530"/>
            <a:ext cx="525043" cy="525043"/>
          </a:xfrm>
          <a:prstGeom prst="rect">
            <a:avLst/>
          </a:prstGeom>
          <a:noFill/>
          <a:ln>
            <a:noFill/>
          </a:ln>
        </p:spPr>
      </p:pic>
      <p:sp>
        <p:nvSpPr>
          <p:cNvPr id="5497" name="Google Shape;5497;p117"/>
          <p:cNvSpPr txBox="1"/>
          <p:nvPr/>
        </p:nvSpPr>
        <p:spPr>
          <a:xfrm>
            <a:off x="8920439" y="4366410"/>
            <a:ext cx="45943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sobre cada número para conocer las preguntas</a:t>
            </a:r>
            <a:endParaRPr i="1" sz="1500">
              <a:solidFill>
                <a:srgbClr val="9F4C97"/>
              </a:solidFill>
              <a:latin typeface="Arial"/>
              <a:ea typeface="Arial"/>
              <a:cs typeface="Arial"/>
              <a:sym typeface="Arial"/>
            </a:endParaRPr>
          </a:p>
        </p:txBody>
      </p:sp>
      <p:sp>
        <p:nvSpPr>
          <p:cNvPr id="5498" name="Google Shape;5498;p117"/>
          <p:cNvSpPr txBox="1"/>
          <p:nvPr/>
        </p:nvSpPr>
        <p:spPr>
          <a:xfrm>
            <a:off x="11077669" y="5838908"/>
            <a:ext cx="344532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¿En qué otro medio busqué información concerniente con mi tema, ya que en ninguno de los anteriores encontré?</a:t>
            </a:r>
            <a:endParaRPr sz="1500">
              <a:solidFill>
                <a:schemeClr val="lt1"/>
              </a:solidFill>
              <a:latin typeface="Arial"/>
              <a:ea typeface="Arial"/>
              <a:cs typeface="Arial"/>
              <a:sym typeface="Arial"/>
            </a:endParaRPr>
          </a:p>
        </p:txBody>
      </p:sp>
      <p:sp>
        <p:nvSpPr>
          <p:cNvPr id="5499" name="Google Shape;5499;p117"/>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3" name="Shape 5503"/>
        <p:cNvGrpSpPr/>
        <p:nvPr/>
      </p:nvGrpSpPr>
      <p:grpSpPr>
        <a:xfrm>
          <a:off x="0" y="0"/>
          <a:ext cx="0" cy="0"/>
          <a:chOff x="0" y="0"/>
          <a:chExt cx="0" cy="0"/>
        </a:xfrm>
      </p:grpSpPr>
      <p:sp>
        <p:nvSpPr>
          <p:cNvPr id="5504" name="Google Shape;5504;p11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5" name="Google Shape;5505;p11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506" name="Google Shape;5506;p11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507" name="Google Shape;5507;p11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8" name="Google Shape;5508;p11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509" name="Google Shape;5509;p11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0" name="Google Shape;5510;p11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511" name="Google Shape;5511;p11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512" name="Google Shape;5512;p11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513" name="Google Shape;5513;p11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514" name="Google Shape;5514;p11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515" name="Google Shape;5515;p11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516" name="Google Shape;5516;p11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517" name="Google Shape;5517;p11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518" name="Google Shape;5518;p11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519" name="Google Shape;5519;p11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0" name="Google Shape;5520;p118"/>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521" name="Google Shape;5521;p11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522" name="Google Shape;5522;p11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523" name="Google Shape;5523;p118"/>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524" name="Google Shape;5524;p11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525" name="Google Shape;5525;p11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526" name="Google Shape;5526;p11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527" name="Google Shape;5527;p11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528" name="Google Shape;5528;p118"/>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529" name="Google Shape;5529;p118"/>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530" name="Google Shape;5530;p11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531" name="Google Shape;5531;p11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2" name="Google Shape;5532;p11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533" name="Google Shape;5533;p11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534" name="Google Shape;5534;p11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535" name="Google Shape;5535;p11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6" name="Google Shape;5536;p11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537" name="Google Shape;5537;p118"/>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38" name="Google Shape;5538;p118"/>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539" name="Google Shape;5539;p118"/>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540" name="Google Shape;5540;p118"/>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541" name="Google Shape;5541;p118"/>
          <p:cNvSpPr txBox="1"/>
          <p:nvPr/>
        </p:nvSpPr>
        <p:spPr>
          <a:xfrm>
            <a:off x="8787812" y="4638579"/>
            <a:ext cx="6041571" cy="240065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A manera de conclusión:</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El marco teórico está integrado por los estudios que con anterioridad se han realizado, igualmente por las teorías o enfoques o antecedentes que se encuentren en relación con nuestro tema o problema de investigación.</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Para el desarrollo del marco teórico es fundamental consultar toda la literatura concerniente a nuestro tema de investigación.</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p:txBody>
      </p:sp>
      <p:pic>
        <p:nvPicPr>
          <p:cNvPr descr="Logotipo&#10;&#10;Descripción generada automáticamente" id="5542" name="Google Shape;5542;p118"/>
          <p:cNvPicPr preferRelativeResize="0"/>
          <p:nvPr/>
        </p:nvPicPr>
        <p:blipFill rotWithShape="1">
          <a:blip r:embed="rId7">
            <a:alphaModFix/>
          </a:blip>
          <a:srcRect b="0" l="0" r="0" t="0"/>
          <a:stretch/>
        </p:blipFill>
        <p:spPr>
          <a:xfrm>
            <a:off x="6177033" y="4888737"/>
            <a:ext cx="525043" cy="525043"/>
          </a:xfrm>
          <a:prstGeom prst="rect">
            <a:avLst/>
          </a:prstGeom>
          <a:noFill/>
          <a:ln>
            <a:noFill/>
          </a:ln>
        </p:spPr>
      </p:pic>
      <p:sp>
        <p:nvSpPr>
          <p:cNvPr id="5543" name="Google Shape;5543;p118"/>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sp>
        <p:nvSpPr>
          <p:cNvPr id="5544" name="Google Shape;5544;p118"/>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8" name="Shape 5548"/>
        <p:cNvGrpSpPr/>
        <p:nvPr/>
      </p:nvGrpSpPr>
      <p:grpSpPr>
        <a:xfrm>
          <a:off x="0" y="0"/>
          <a:ext cx="0" cy="0"/>
          <a:chOff x="0" y="0"/>
          <a:chExt cx="0" cy="0"/>
        </a:xfrm>
      </p:grpSpPr>
      <p:sp>
        <p:nvSpPr>
          <p:cNvPr id="5549" name="Google Shape;5549;p11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0" name="Google Shape;5550;p11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551" name="Google Shape;5551;p11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552" name="Google Shape;5552;p11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3" name="Google Shape;5553;p11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554" name="Google Shape;5554;p11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5" name="Google Shape;5555;p11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556" name="Google Shape;5556;p11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557" name="Google Shape;5557;p11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558" name="Google Shape;5558;p11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559" name="Google Shape;5559;p11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560" name="Google Shape;5560;p11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561" name="Google Shape;5561;p11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562" name="Google Shape;5562;p11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563" name="Google Shape;5563;p11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564" name="Google Shape;5564;p11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5" name="Google Shape;5565;p11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566" name="Google Shape;5566;p11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567" name="Google Shape;5567;p11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568" name="Google Shape;5568;p119"/>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569" name="Google Shape;5569;p11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570" name="Google Shape;5570;p11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571" name="Google Shape;5571;p11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572" name="Google Shape;5572;p11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573" name="Google Shape;5573;p119"/>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574" name="Google Shape;5574;p11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575" name="Google Shape;5575;p11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576" name="Google Shape;5576;p11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7" name="Google Shape;5577;p11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578" name="Google Shape;5578;p11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579" name="Google Shape;5579;p11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580" name="Google Shape;5580;p11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1" name="Google Shape;5581;p11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582" name="Google Shape;5582;p119"/>
          <p:cNvSpPr/>
          <p:nvPr/>
        </p:nvSpPr>
        <p:spPr>
          <a:xfrm>
            <a:off x="8249177" y="3195991"/>
            <a:ext cx="7118843" cy="54581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83" name="Google Shape;5583;p119"/>
          <p:cNvPicPr preferRelativeResize="0"/>
          <p:nvPr/>
        </p:nvPicPr>
        <p:blipFill rotWithShape="1">
          <a:blip r:embed="rId13">
            <a:alphaModFix/>
          </a:blip>
          <a:srcRect b="0" l="0" r="0" t="0"/>
          <a:stretch/>
        </p:blipFill>
        <p:spPr>
          <a:xfrm>
            <a:off x="3622253" y="4144173"/>
            <a:ext cx="4331558" cy="3953532"/>
          </a:xfrm>
          <a:prstGeom prst="rect">
            <a:avLst/>
          </a:prstGeom>
          <a:noFill/>
          <a:ln>
            <a:noFill/>
          </a:ln>
        </p:spPr>
      </p:pic>
      <p:pic>
        <p:nvPicPr>
          <p:cNvPr id="5584" name="Google Shape;5584;p119"/>
          <p:cNvPicPr preferRelativeResize="0"/>
          <p:nvPr/>
        </p:nvPicPr>
        <p:blipFill rotWithShape="1">
          <a:blip r:embed="rId14">
            <a:alphaModFix/>
          </a:blip>
          <a:srcRect b="0" l="0" r="0" t="0"/>
          <a:stretch/>
        </p:blipFill>
        <p:spPr>
          <a:xfrm>
            <a:off x="3635503" y="4139334"/>
            <a:ext cx="4331558" cy="3953532"/>
          </a:xfrm>
          <a:prstGeom prst="rect">
            <a:avLst/>
          </a:prstGeom>
          <a:noFill/>
          <a:ln>
            <a:noFill/>
          </a:ln>
        </p:spPr>
      </p:pic>
      <p:pic>
        <p:nvPicPr>
          <p:cNvPr id="5585" name="Google Shape;5585;p119"/>
          <p:cNvPicPr preferRelativeResize="0"/>
          <p:nvPr/>
        </p:nvPicPr>
        <p:blipFill rotWithShape="1">
          <a:blip r:embed="rId15">
            <a:alphaModFix/>
          </a:blip>
          <a:srcRect b="0" l="0" r="0" t="0"/>
          <a:stretch/>
        </p:blipFill>
        <p:spPr>
          <a:xfrm rot="-5400000">
            <a:off x="7584779" y="7569425"/>
            <a:ext cx="813022" cy="813022"/>
          </a:xfrm>
          <a:prstGeom prst="rect">
            <a:avLst/>
          </a:prstGeom>
          <a:noFill/>
          <a:ln>
            <a:noFill/>
          </a:ln>
        </p:spPr>
      </p:pic>
      <p:sp>
        <p:nvSpPr>
          <p:cNvPr id="5586" name="Google Shape;5586;p119"/>
          <p:cNvSpPr txBox="1"/>
          <p:nvPr/>
        </p:nvSpPr>
        <p:spPr>
          <a:xfrm>
            <a:off x="8787812" y="4486181"/>
            <a:ext cx="6041571" cy="309315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Cuando se encuentre información que se considere contribuye o hace referencia a nuestro problema o tema de investigación, se deben extraer las ideas, opiniones, referencias que consideremos principales, igual que los datos y teorías.</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El desarrollo de nuestro marco teórico parte de la revisión de la literatura, de lo que se encuentre, de si existen o no teorías que la preceden, de que hayan estudio que mencionen el tema a profundidad o someramente, o que en su defecto existan solamente estudios no comprobados o empezados y no terminados; todo esto se debe poner en consideración a la hora de sentarnos a escribir nuestro marco teórico.</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p:txBody>
      </p:sp>
      <p:pic>
        <p:nvPicPr>
          <p:cNvPr descr="Logotipo&#10;&#10;Descripción generada automáticamente" id="5587" name="Google Shape;5587;p119"/>
          <p:cNvPicPr preferRelativeResize="0"/>
          <p:nvPr/>
        </p:nvPicPr>
        <p:blipFill rotWithShape="1">
          <a:blip r:embed="rId7">
            <a:alphaModFix/>
          </a:blip>
          <a:srcRect b="0" l="0" r="0" t="0"/>
          <a:stretch/>
        </p:blipFill>
        <p:spPr>
          <a:xfrm>
            <a:off x="6338236" y="4303227"/>
            <a:ext cx="525043" cy="525043"/>
          </a:xfrm>
          <a:prstGeom prst="rect">
            <a:avLst/>
          </a:prstGeom>
          <a:noFill/>
          <a:ln>
            <a:noFill/>
          </a:ln>
        </p:spPr>
      </p:pic>
      <p:sp>
        <p:nvSpPr>
          <p:cNvPr id="5588" name="Google Shape;5588;p119"/>
          <p:cNvSpPr txBox="1"/>
          <p:nvPr/>
        </p:nvSpPr>
        <p:spPr>
          <a:xfrm rot="-1510624">
            <a:off x="3661893" y="4516984"/>
            <a:ext cx="32318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rgbClr val="FF0000"/>
                </a:solidFill>
                <a:highlight>
                  <a:srgbClr val="FFFF00"/>
                </a:highlight>
                <a:latin typeface="Calibri"/>
                <a:ea typeface="Calibri"/>
                <a:cs typeface="Calibri"/>
                <a:sym typeface="Calibri"/>
              </a:rPr>
              <a:t>IMAGEN EN CONSTRUCCIÓN</a:t>
            </a:r>
            <a:endParaRPr sz="1800">
              <a:solidFill>
                <a:srgbClr val="FF0000"/>
              </a:solidFill>
              <a:highlight>
                <a:srgbClr val="FFFF00"/>
              </a:highlight>
              <a:latin typeface="Calibri"/>
              <a:ea typeface="Calibri"/>
              <a:cs typeface="Calibri"/>
              <a:sym typeface="Calibri"/>
            </a:endParaRPr>
          </a:p>
        </p:txBody>
      </p:sp>
      <p:pic>
        <p:nvPicPr>
          <p:cNvPr descr="Logotipo&#10;&#10;Descripción generada automáticamente" id="5589" name="Google Shape;5589;p119"/>
          <p:cNvPicPr preferRelativeResize="0"/>
          <p:nvPr/>
        </p:nvPicPr>
        <p:blipFill rotWithShape="1">
          <a:blip r:embed="rId7">
            <a:alphaModFix/>
          </a:blip>
          <a:srcRect b="0" l="0" r="0" t="0"/>
          <a:stretch/>
        </p:blipFill>
        <p:spPr>
          <a:xfrm>
            <a:off x="15438463" y="4455422"/>
            <a:ext cx="525043" cy="525043"/>
          </a:xfrm>
          <a:prstGeom prst="rect">
            <a:avLst/>
          </a:prstGeom>
          <a:noFill/>
          <a:ln>
            <a:noFill/>
          </a:ln>
        </p:spPr>
      </p:pic>
      <p:sp>
        <p:nvSpPr>
          <p:cNvPr id="5590" name="Google Shape;5590;p119"/>
          <p:cNvSpPr txBox="1"/>
          <p:nvPr/>
        </p:nvSpPr>
        <p:spPr>
          <a:xfrm>
            <a:off x="3740777" y="3171594"/>
            <a:ext cx="4385306"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9F4C97"/>
                </a:solidFill>
                <a:latin typeface="Arial"/>
                <a:ea typeface="Arial"/>
                <a:cs typeface="Arial"/>
                <a:sym typeface="Arial"/>
              </a:rPr>
              <a:t>Clic sobre cada libro para conocer las recomendaciones al momento de construir un marco teórico:</a:t>
            </a:r>
            <a:endParaRPr b="1" i="1" sz="1500">
              <a:solidFill>
                <a:srgbClr val="9F4C97"/>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3" name="Google Shape;423;p1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24" name="Google Shape;424;p1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1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26" name="Google Shape;426;p1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1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28" name="Google Shape;428;p1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429" name="Google Shape;429;p1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30" name="Google Shape;430;p1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31" name="Google Shape;431;p1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32" name="Google Shape;432;p1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33" name="Google Shape;433;p1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434" name="Google Shape;434;p1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35" name="Google Shape;435;p1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36" name="Google Shape;436;p1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12"/>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438" name="Google Shape;438;p12"/>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439" name="Google Shape;439;p1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40" name="Google Shape;440;p1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41" name="Google Shape;441;p12"/>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442" name="Google Shape;442;p12"/>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443" name="Google Shape;443;p1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444" name="Google Shape;444;p12"/>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45" name="Google Shape;445;p12"/>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46" name="Google Shape;446;p12"/>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47" name="Google Shape;447;p12"/>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448" name="Google Shape;448;p12"/>
          <p:cNvSpPr/>
          <p:nvPr/>
        </p:nvSpPr>
        <p:spPr>
          <a:xfrm>
            <a:off x="6973243" y="5319137"/>
            <a:ext cx="829958" cy="660126"/>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449" name="Google Shape;449;p12"/>
          <p:cNvSpPr/>
          <p:nvPr/>
        </p:nvSpPr>
        <p:spPr>
          <a:xfrm>
            <a:off x="1020432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450" name="Google Shape;450;p12"/>
          <p:cNvSpPr/>
          <p:nvPr/>
        </p:nvSpPr>
        <p:spPr>
          <a:xfrm>
            <a:off x="805236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451" name="Google Shape;451;p12"/>
          <p:cNvSpPr/>
          <p:nvPr/>
        </p:nvSpPr>
        <p:spPr>
          <a:xfrm>
            <a:off x="912834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452" name="Google Shape;452;p12"/>
          <p:cNvSpPr/>
          <p:nvPr/>
        </p:nvSpPr>
        <p:spPr>
          <a:xfrm>
            <a:off x="1128030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453" name="Google Shape;453;p12"/>
          <p:cNvSpPr/>
          <p:nvPr/>
        </p:nvSpPr>
        <p:spPr>
          <a:xfrm>
            <a:off x="6533346" y="5991754"/>
            <a:ext cx="6170283" cy="154175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12"/>
          <p:cNvSpPr txBox="1"/>
          <p:nvPr/>
        </p:nvSpPr>
        <p:spPr>
          <a:xfrm>
            <a:off x="7403341" y="6601046"/>
            <a:ext cx="4430292"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Teorías</a:t>
            </a:r>
            <a:endParaRPr i="1" sz="1500">
              <a:solidFill>
                <a:schemeClr val="dk1"/>
              </a:solidFill>
              <a:latin typeface="Arial"/>
              <a:ea typeface="Arial"/>
              <a:cs typeface="Arial"/>
              <a:sym typeface="Arial"/>
            </a:endParaRPr>
          </a:p>
        </p:txBody>
      </p:sp>
      <p:pic>
        <p:nvPicPr>
          <p:cNvPr descr="Logotipo&#10;&#10;Descripción generada automáticamente" id="455" name="Google Shape;455;p12"/>
          <p:cNvPicPr preferRelativeResize="0"/>
          <p:nvPr/>
        </p:nvPicPr>
        <p:blipFill rotWithShape="1">
          <a:blip r:embed="rId7">
            <a:alphaModFix/>
          </a:blip>
          <a:srcRect b="0" l="0" r="0" t="0"/>
          <a:stretch/>
        </p:blipFill>
        <p:spPr>
          <a:xfrm>
            <a:off x="7414929" y="5649200"/>
            <a:ext cx="525043" cy="525043"/>
          </a:xfrm>
          <a:prstGeom prst="rect">
            <a:avLst/>
          </a:prstGeom>
          <a:noFill/>
          <a:ln>
            <a:noFill/>
          </a:ln>
        </p:spPr>
      </p:pic>
      <p:sp>
        <p:nvSpPr>
          <p:cNvPr id="456" name="Google Shape;456;p12"/>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sp>
        <p:nvSpPr>
          <p:cNvPr id="457" name="Google Shape;457;p12"/>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4" name="Shape 5594"/>
        <p:cNvGrpSpPr/>
        <p:nvPr/>
      </p:nvGrpSpPr>
      <p:grpSpPr>
        <a:xfrm>
          <a:off x="0" y="0"/>
          <a:ext cx="0" cy="0"/>
          <a:chOff x="0" y="0"/>
          <a:chExt cx="0" cy="0"/>
        </a:xfrm>
      </p:grpSpPr>
      <p:sp>
        <p:nvSpPr>
          <p:cNvPr id="5595" name="Google Shape;5595;p12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596" name="Google Shape;5596;p12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597" name="Google Shape;5597;p12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8" name="Google Shape;5598;p12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599" name="Google Shape;5599;p12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0" name="Google Shape;5600;p12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601" name="Google Shape;5601;p12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602" name="Google Shape;5602;p120"/>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5603" name="Google Shape;5603;p120"/>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5604" name="Google Shape;5604;p12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605" name="Google Shape;5605;p12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606" name="Google Shape;5606;p12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607" name="Google Shape;5607;p12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608" name="Google Shape;5608;p12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609" name="Google Shape;5609;p12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610" name="Google Shape;5610;p120"/>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5611" name="Google Shape;5611;p120"/>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5612" name="Google Shape;5612;p120"/>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613" name="Google Shape;5613;p120"/>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614" name="Google Shape;5614;p120"/>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615" name="Google Shape;5615;p120"/>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616" name="Google Shape;5616;p120"/>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5617" name="Google Shape;5617;p12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618" name="Google Shape;5618;p12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9" name="Google Shape;5619;p12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620" name="Google Shape;5620;p12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621" name="Google Shape;5621;p12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622" name="Google Shape;5622;p12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3" name="Google Shape;5623;p12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5624" name="Google Shape;5624;p120"/>
          <p:cNvPicPr preferRelativeResize="0"/>
          <p:nvPr/>
        </p:nvPicPr>
        <p:blipFill rotWithShape="1">
          <a:blip r:embed="rId8">
            <a:alphaModFix/>
          </a:blip>
          <a:srcRect b="0" l="0" r="0" t="0"/>
          <a:stretch/>
        </p:blipFill>
        <p:spPr>
          <a:xfrm>
            <a:off x="15438463" y="4455422"/>
            <a:ext cx="525043" cy="525043"/>
          </a:xfrm>
          <a:prstGeom prst="rect">
            <a:avLst/>
          </a:prstGeom>
          <a:noFill/>
          <a:ln>
            <a:noFill/>
          </a:ln>
        </p:spPr>
      </p:pic>
      <p:sp>
        <p:nvSpPr>
          <p:cNvPr id="5625" name="Google Shape;5625;p120"/>
          <p:cNvSpPr txBox="1"/>
          <p:nvPr/>
        </p:nvSpPr>
        <p:spPr>
          <a:xfrm>
            <a:off x="4720107" y="1698172"/>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5626" name="Google Shape;5626;p120"/>
          <p:cNvCxnSpPr/>
          <p:nvPr/>
        </p:nvCxnSpPr>
        <p:spPr>
          <a:xfrm flipH="1" rot="10800000">
            <a:off x="3819456" y="2409638"/>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5627" name="Google Shape;5627;p120"/>
          <p:cNvPicPr preferRelativeResize="0"/>
          <p:nvPr/>
        </p:nvPicPr>
        <p:blipFill rotWithShape="1">
          <a:blip r:embed="rId13">
            <a:alphaModFix/>
          </a:blip>
          <a:srcRect b="0" l="0" r="0" t="0"/>
          <a:stretch/>
        </p:blipFill>
        <p:spPr>
          <a:xfrm>
            <a:off x="3386322" y="1491318"/>
            <a:ext cx="1302253" cy="1302253"/>
          </a:xfrm>
          <a:prstGeom prst="rect">
            <a:avLst/>
          </a:prstGeom>
          <a:noFill/>
          <a:ln>
            <a:noFill/>
          </a:ln>
        </p:spPr>
      </p:pic>
      <p:sp>
        <p:nvSpPr>
          <p:cNvPr id="5628" name="Google Shape;5628;p120"/>
          <p:cNvSpPr/>
          <p:nvPr/>
        </p:nvSpPr>
        <p:spPr>
          <a:xfrm>
            <a:off x="6968307" y="1575774"/>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9" name="Google Shape;5629;p120"/>
          <p:cNvSpPr txBox="1"/>
          <p:nvPr/>
        </p:nvSpPr>
        <p:spPr>
          <a:xfrm>
            <a:off x="7236866" y="1990560"/>
            <a:ext cx="7744798"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Arrastre las letras hacia sus posiciones correctas para ordenar la palabra y la frase.</a:t>
            </a:r>
            <a:endParaRPr/>
          </a:p>
        </p:txBody>
      </p:sp>
      <p:sp>
        <p:nvSpPr>
          <p:cNvPr id="5630" name="Google Shape;5630;p120"/>
          <p:cNvSpPr txBox="1"/>
          <p:nvPr/>
        </p:nvSpPr>
        <p:spPr>
          <a:xfrm>
            <a:off x="4381303" y="2502948"/>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ORDENAR LETRAS</a:t>
            </a:r>
            <a:endParaRPr/>
          </a:p>
        </p:txBody>
      </p:sp>
      <p:pic>
        <p:nvPicPr>
          <p:cNvPr id="5631" name="Google Shape;5631;p120"/>
          <p:cNvPicPr preferRelativeResize="0"/>
          <p:nvPr/>
        </p:nvPicPr>
        <p:blipFill rotWithShape="1">
          <a:blip r:embed="rId14">
            <a:alphaModFix/>
          </a:blip>
          <a:srcRect b="0" l="0" r="0" t="0"/>
          <a:stretch/>
        </p:blipFill>
        <p:spPr>
          <a:xfrm>
            <a:off x="4777512" y="3308003"/>
            <a:ext cx="9754282" cy="3845438"/>
          </a:xfrm>
          <a:prstGeom prst="rect">
            <a:avLst/>
          </a:prstGeom>
          <a:noFill/>
          <a:ln>
            <a:noFill/>
          </a:ln>
        </p:spPr>
      </p:pic>
      <p:sp>
        <p:nvSpPr>
          <p:cNvPr id="5632" name="Google Shape;5632;p120"/>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3" name="Google Shape;5633;p120"/>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5634" name="Google Shape;5634;p120"/>
          <p:cNvSpPr txBox="1"/>
          <p:nvPr/>
        </p:nvSpPr>
        <p:spPr>
          <a:xfrm>
            <a:off x="6141046" y="7647344"/>
            <a:ext cx="61816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rgbClr val="FF0000"/>
                </a:solidFill>
                <a:latin typeface="Arial"/>
                <a:ea typeface="Arial"/>
                <a:cs typeface="Arial"/>
                <a:sym typeface="Arial"/>
              </a:rPr>
              <a:t>redactar de manera coherente, clara y verosímil la información</a:t>
            </a:r>
            <a:endParaRPr sz="1500">
              <a:solidFill>
                <a:srgbClr val="FF0000"/>
              </a:solidFill>
              <a:latin typeface="Arial"/>
              <a:ea typeface="Arial"/>
              <a:cs typeface="Arial"/>
              <a:sym typeface="Arial"/>
            </a:endParaRPr>
          </a:p>
        </p:txBody>
      </p:sp>
      <p:pic>
        <p:nvPicPr>
          <p:cNvPr descr="Logotipo&#10;&#10;Descripción generada automáticamente" id="5635" name="Google Shape;5635;p120"/>
          <p:cNvPicPr preferRelativeResize="0"/>
          <p:nvPr/>
        </p:nvPicPr>
        <p:blipFill rotWithShape="1">
          <a:blip r:embed="rId8">
            <a:alphaModFix/>
          </a:blip>
          <a:srcRect b="0" l="0" r="0" t="0"/>
          <a:stretch/>
        </p:blipFill>
        <p:spPr>
          <a:xfrm>
            <a:off x="9440972" y="8482546"/>
            <a:ext cx="525043" cy="52504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9" name="Shape 5639"/>
        <p:cNvGrpSpPr/>
        <p:nvPr/>
      </p:nvGrpSpPr>
      <p:grpSpPr>
        <a:xfrm>
          <a:off x="0" y="0"/>
          <a:ext cx="0" cy="0"/>
          <a:chOff x="0" y="0"/>
          <a:chExt cx="0" cy="0"/>
        </a:xfrm>
      </p:grpSpPr>
      <p:sp>
        <p:nvSpPr>
          <p:cNvPr id="5640" name="Google Shape;5640;p12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41" name="Google Shape;5641;p12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642" name="Google Shape;5642;p12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3" name="Google Shape;5643;p12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644" name="Google Shape;5644;p12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5" name="Google Shape;5645;p12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646" name="Google Shape;5646;p12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647" name="Google Shape;5647;p12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648" name="Google Shape;5648;p12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649" name="Google Shape;5649;p12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650" name="Google Shape;5650;p12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651" name="Google Shape;5651;p12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652" name="Google Shape;5652;p12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653" name="Google Shape;5653;p12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654" name="Google Shape;5654;p12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655" name="Google Shape;5655;p12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656" name="Google Shape;5656;p12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657" name="Google Shape;5657;p121"/>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658" name="Google Shape;5658;p12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659" name="Google Shape;5659;p12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660" name="Google Shape;5660;p12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661" name="Google Shape;5661;p12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5662" name="Google Shape;5662;p12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663" name="Google Shape;5663;p12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4" name="Google Shape;5664;p12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665" name="Google Shape;5665;p12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666" name="Google Shape;5666;p12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667" name="Google Shape;5667;p12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8" name="Google Shape;5668;p12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5669" name="Google Shape;5669;p121"/>
          <p:cNvPicPr preferRelativeResize="0"/>
          <p:nvPr/>
        </p:nvPicPr>
        <p:blipFill rotWithShape="1">
          <a:blip r:embed="rId7">
            <a:alphaModFix/>
          </a:blip>
          <a:srcRect b="0" l="0" r="0" t="0"/>
          <a:stretch/>
        </p:blipFill>
        <p:spPr>
          <a:xfrm>
            <a:off x="15438463" y="4455422"/>
            <a:ext cx="525043" cy="525043"/>
          </a:xfrm>
          <a:prstGeom prst="rect">
            <a:avLst/>
          </a:prstGeom>
          <a:noFill/>
          <a:ln>
            <a:noFill/>
          </a:ln>
        </p:spPr>
      </p:pic>
      <p:sp>
        <p:nvSpPr>
          <p:cNvPr id="5670" name="Google Shape;5670;p121"/>
          <p:cNvSpPr txBox="1"/>
          <p:nvPr/>
        </p:nvSpPr>
        <p:spPr>
          <a:xfrm>
            <a:off x="4720107" y="1698172"/>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5671" name="Google Shape;5671;p121"/>
          <p:cNvCxnSpPr/>
          <p:nvPr/>
        </p:nvCxnSpPr>
        <p:spPr>
          <a:xfrm flipH="1" rot="10800000">
            <a:off x="3819456" y="2409638"/>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5672" name="Google Shape;5672;p121"/>
          <p:cNvPicPr preferRelativeResize="0"/>
          <p:nvPr/>
        </p:nvPicPr>
        <p:blipFill rotWithShape="1">
          <a:blip r:embed="rId12">
            <a:alphaModFix/>
          </a:blip>
          <a:srcRect b="0" l="0" r="0" t="0"/>
          <a:stretch/>
        </p:blipFill>
        <p:spPr>
          <a:xfrm>
            <a:off x="3386322" y="1491318"/>
            <a:ext cx="1302253" cy="1302253"/>
          </a:xfrm>
          <a:prstGeom prst="rect">
            <a:avLst/>
          </a:prstGeom>
          <a:noFill/>
          <a:ln>
            <a:noFill/>
          </a:ln>
        </p:spPr>
      </p:pic>
      <p:sp>
        <p:nvSpPr>
          <p:cNvPr id="5673" name="Google Shape;5673;p121"/>
          <p:cNvSpPr/>
          <p:nvPr/>
        </p:nvSpPr>
        <p:spPr>
          <a:xfrm>
            <a:off x="6968307" y="1575774"/>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4" name="Google Shape;5674;p121"/>
          <p:cNvSpPr txBox="1"/>
          <p:nvPr/>
        </p:nvSpPr>
        <p:spPr>
          <a:xfrm>
            <a:off x="7236866" y="1990560"/>
            <a:ext cx="7744798"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Arrastre las letras hacia sus posiciones correctas para ordenar la palabra y la frase.</a:t>
            </a:r>
            <a:endParaRPr/>
          </a:p>
        </p:txBody>
      </p:sp>
      <p:sp>
        <p:nvSpPr>
          <p:cNvPr id="5675" name="Google Shape;5675;p121"/>
          <p:cNvSpPr txBox="1"/>
          <p:nvPr/>
        </p:nvSpPr>
        <p:spPr>
          <a:xfrm>
            <a:off x="4381303" y="2502948"/>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ORDENAR LETRAS</a:t>
            </a:r>
            <a:endParaRPr/>
          </a:p>
        </p:txBody>
      </p:sp>
      <p:pic>
        <p:nvPicPr>
          <p:cNvPr id="5676" name="Google Shape;5676;p121"/>
          <p:cNvPicPr preferRelativeResize="0"/>
          <p:nvPr/>
        </p:nvPicPr>
        <p:blipFill rotWithShape="1">
          <a:blip r:embed="rId13">
            <a:alphaModFix/>
          </a:blip>
          <a:srcRect b="0" l="0" r="0" t="0"/>
          <a:stretch/>
        </p:blipFill>
        <p:spPr>
          <a:xfrm>
            <a:off x="4777512" y="3308003"/>
            <a:ext cx="9754282" cy="3845438"/>
          </a:xfrm>
          <a:prstGeom prst="rect">
            <a:avLst/>
          </a:prstGeom>
          <a:noFill/>
          <a:ln>
            <a:noFill/>
          </a:ln>
        </p:spPr>
      </p:pic>
      <p:sp>
        <p:nvSpPr>
          <p:cNvPr id="5677" name="Google Shape;5677;p121"/>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8" name="Google Shape;5678;p121"/>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5679" name="Google Shape;5679;p121"/>
          <p:cNvSpPr txBox="1"/>
          <p:nvPr/>
        </p:nvSpPr>
        <p:spPr>
          <a:xfrm>
            <a:off x="6141046" y="7647344"/>
            <a:ext cx="61816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rgbClr val="FF0000"/>
                </a:solidFill>
                <a:latin typeface="Arial"/>
                <a:ea typeface="Arial"/>
                <a:cs typeface="Arial"/>
                <a:sym typeface="Arial"/>
              </a:rPr>
              <a:t>redactar de manera coherente, clara y verosímil la información</a:t>
            </a:r>
            <a:endParaRPr sz="1500">
              <a:solidFill>
                <a:srgbClr val="FF0000"/>
              </a:solidFill>
              <a:latin typeface="Arial"/>
              <a:ea typeface="Arial"/>
              <a:cs typeface="Arial"/>
              <a:sym typeface="Arial"/>
            </a:endParaRPr>
          </a:p>
        </p:txBody>
      </p:sp>
      <p:pic>
        <p:nvPicPr>
          <p:cNvPr descr="Logotipo&#10;&#10;Descripción generada automáticamente" id="5680" name="Google Shape;5680;p121"/>
          <p:cNvPicPr preferRelativeResize="0"/>
          <p:nvPr/>
        </p:nvPicPr>
        <p:blipFill rotWithShape="1">
          <a:blip r:embed="rId7">
            <a:alphaModFix/>
          </a:blip>
          <a:srcRect b="0" l="0" r="0" t="0"/>
          <a:stretch/>
        </p:blipFill>
        <p:spPr>
          <a:xfrm>
            <a:off x="9440972" y="8482546"/>
            <a:ext cx="525043" cy="525043"/>
          </a:xfrm>
          <a:prstGeom prst="rect">
            <a:avLst/>
          </a:prstGeom>
          <a:noFill/>
          <a:ln>
            <a:noFill/>
          </a:ln>
        </p:spPr>
      </p:pic>
      <p:sp>
        <p:nvSpPr>
          <p:cNvPr id="5681" name="Google Shape;5681;p121"/>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5682" name="Google Shape;5682;p121"/>
          <p:cNvPicPr preferRelativeResize="0"/>
          <p:nvPr/>
        </p:nvPicPr>
        <p:blipFill rotWithShape="1">
          <a:blip r:embed="rId14">
            <a:alphaModFix/>
          </a:blip>
          <a:srcRect b="0" l="0" r="0" t="0"/>
          <a:stretch/>
        </p:blipFill>
        <p:spPr>
          <a:xfrm>
            <a:off x="4448309" y="1034693"/>
            <a:ext cx="9436100" cy="7381875"/>
          </a:xfrm>
          <a:prstGeom prst="rect">
            <a:avLst/>
          </a:prstGeom>
          <a:noFill/>
          <a:ln>
            <a:noFill/>
          </a:ln>
        </p:spPr>
      </p:pic>
      <p:sp>
        <p:nvSpPr>
          <p:cNvPr id="5683" name="Google Shape;5683;p121"/>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5684" name="Google Shape;5684;p121"/>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El puntaje es </a:t>
            </a:r>
            <a:r>
              <a:rPr b="1" lang="es-CO" sz="2500">
                <a:solidFill>
                  <a:srgbClr val="420F05"/>
                </a:solidFill>
                <a:latin typeface="Arial"/>
                <a:ea typeface="Arial"/>
                <a:cs typeface="Arial"/>
                <a:sym typeface="Arial"/>
              </a:rPr>
              <a:t>100%.</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¡Felicitaciones!</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5685" name="Google Shape;5685;p121"/>
          <p:cNvSpPr/>
          <p:nvPr/>
        </p:nvSpPr>
        <p:spPr>
          <a:xfrm>
            <a:off x="7949549" y="6281720"/>
            <a:ext cx="1719900"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6" name="Google Shape;5686;p121"/>
          <p:cNvSpPr txBox="1"/>
          <p:nvPr/>
        </p:nvSpPr>
        <p:spPr>
          <a:xfrm>
            <a:off x="8142927" y="6392223"/>
            <a:ext cx="126364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Cerrar</a:t>
            </a:r>
            <a:endParaRPr sz="2200">
              <a:solidFill>
                <a:srgbClr val="420F05"/>
              </a:solidFill>
              <a:latin typeface="Arial"/>
              <a:ea typeface="Arial"/>
              <a:cs typeface="Arial"/>
              <a:sym typeface="Arial"/>
            </a:endParaRPr>
          </a:p>
        </p:txBody>
      </p:sp>
      <p:pic>
        <p:nvPicPr>
          <p:cNvPr descr="Icono&#10;&#10;Descripción generada automáticamente" id="5687" name="Google Shape;5687;p121"/>
          <p:cNvPicPr preferRelativeResize="0"/>
          <p:nvPr/>
        </p:nvPicPr>
        <p:blipFill rotWithShape="1">
          <a:blip r:embed="rId15">
            <a:alphaModFix/>
          </a:blip>
          <a:srcRect b="0" l="0" r="0" t="0"/>
          <a:stretch/>
        </p:blipFill>
        <p:spPr>
          <a:xfrm>
            <a:off x="7840470" y="2469127"/>
            <a:ext cx="1860314" cy="186031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1" name="Shape 5691"/>
        <p:cNvGrpSpPr/>
        <p:nvPr/>
      </p:nvGrpSpPr>
      <p:grpSpPr>
        <a:xfrm>
          <a:off x="0" y="0"/>
          <a:ext cx="0" cy="0"/>
          <a:chOff x="0" y="0"/>
          <a:chExt cx="0" cy="0"/>
        </a:xfrm>
      </p:grpSpPr>
      <p:sp>
        <p:nvSpPr>
          <p:cNvPr id="5692" name="Google Shape;5692;p12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93" name="Google Shape;5693;p12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694" name="Google Shape;5694;p12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5" name="Google Shape;5695;p12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696" name="Google Shape;5696;p12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7" name="Google Shape;5697;p12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5698" name="Google Shape;5698;p12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699" name="Google Shape;5699;p12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700" name="Google Shape;5700;p12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701" name="Google Shape;5701;p12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5702" name="Google Shape;5702;p12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703" name="Google Shape;5703;p12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704" name="Google Shape;5704;p12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705" name="Google Shape;5705;p12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706" name="Google Shape;5706;p12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5707" name="Google Shape;5707;p122"/>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708" name="Google Shape;5708;p122"/>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709" name="Google Shape;5709;p122"/>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710" name="Google Shape;5710;p122"/>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5711" name="Google Shape;5711;p122"/>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2" name="Google Shape;5712;p122"/>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6</a:t>
            </a:r>
            <a:endParaRPr sz="2000">
              <a:solidFill>
                <a:srgbClr val="9F4C97"/>
              </a:solidFill>
              <a:latin typeface="Arial"/>
              <a:ea typeface="Arial"/>
              <a:cs typeface="Arial"/>
              <a:sym typeface="Arial"/>
            </a:endParaRPr>
          </a:p>
        </p:txBody>
      </p:sp>
      <p:cxnSp>
        <p:nvCxnSpPr>
          <p:cNvPr id="5713" name="Google Shape;5713;p122"/>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5714" name="Google Shape;5714;p122"/>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5715" name="Google Shape;5715;p122"/>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6" name="Google Shape;5716;p122"/>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autónomos.</a:t>
            </a:r>
            <a:endParaRPr/>
          </a:p>
        </p:txBody>
      </p:sp>
      <p:pic>
        <p:nvPicPr>
          <p:cNvPr descr="C:\Users\Andrés Mejia\Desktop\reloj.png" id="5717" name="Google Shape;5717;p122"/>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5718" name="Google Shape;5718;p122"/>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id="5719" name="Google Shape;5719;p122"/>
          <p:cNvPicPr preferRelativeResize="0"/>
          <p:nvPr/>
        </p:nvPicPr>
        <p:blipFill rotWithShape="1">
          <a:blip r:embed="rId14">
            <a:alphaModFix/>
          </a:blip>
          <a:srcRect b="0" l="0" r="0" t="0"/>
          <a:stretch/>
        </p:blipFill>
        <p:spPr>
          <a:xfrm>
            <a:off x="8276683" y="4501316"/>
            <a:ext cx="2761268" cy="2761268"/>
          </a:xfrm>
          <a:prstGeom prst="rect">
            <a:avLst/>
          </a:prstGeom>
          <a:noFill/>
          <a:ln>
            <a:noFill/>
          </a:ln>
        </p:spPr>
      </p:pic>
      <p:sp>
        <p:nvSpPr>
          <p:cNvPr id="5720" name="Google Shape;5720;p122"/>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5721" name="Google Shape;5721;p122"/>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5722" name="Google Shape;5722;p12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5723" name="Google Shape;5723;p12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724" name="Google Shape;5724;p12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5" name="Google Shape;5725;p12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sp>
        <p:nvSpPr>
          <p:cNvPr id="5726" name="Google Shape;5726;p12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sp>
        <p:nvSpPr>
          <p:cNvPr id="5727" name="Google Shape;5727;p12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728" name="Google Shape;5728;p12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9" name="Google Shape;5729;p12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5730" name="Google Shape;5730;p122"/>
          <p:cNvPicPr preferRelativeResize="0"/>
          <p:nvPr/>
        </p:nvPicPr>
        <p:blipFill rotWithShape="1">
          <a:blip r:embed="rId15">
            <a:alphaModFix/>
          </a:blip>
          <a:srcRect b="0" l="0" r="0" t="0"/>
          <a:stretch/>
        </p:blipFill>
        <p:spPr>
          <a:xfrm>
            <a:off x="1659885" y="6764135"/>
            <a:ext cx="525043" cy="525043"/>
          </a:xfrm>
          <a:prstGeom prst="rect">
            <a:avLst/>
          </a:prstGeom>
          <a:noFill/>
          <a:ln>
            <a:noFill/>
          </a:ln>
        </p:spPr>
      </p:pic>
      <p:cxnSp>
        <p:nvCxnSpPr>
          <p:cNvPr id="5731" name="Google Shape;5731;p12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5" name="Shape 5735"/>
        <p:cNvGrpSpPr/>
        <p:nvPr/>
      </p:nvGrpSpPr>
      <p:grpSpPr>
        <a:xfrm>
          <a:off x="0" y="0"/>
          <a:ext cx="0" cy="0"/>
          <a:chOff x="0" y="0"/>
          <a:chExt cx="0" cy="0"/>
        </a:xfrm>
      </p:grpSpPr>
      <p:sp>
        <p:nvSpPr>
          <p:cNvPr id="5736" name="Google Shape;5736;p12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737" name="Google Shape;5737;p12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738" name="Google Shape;5738;p12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9" name="Google Shape;5739;p12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740" name="Google Shape;5740;p12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1" name="Google Shape;5741;p12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5742" name="Google Shape;5742;p12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5743" name="Google Shape;5743;p12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5744" name="Google Shape;5744;p12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745" name="Google Shape;5745;p12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5746" name="Google Shape;5746;p12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747" name="Google Shape;5747;p12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748" name="Google Shape;5748;p12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749" name="Google Shape;5749;p12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5750" name="Google Shape;5750;p12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5751" name="Google Shape;5751;p12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752" name="Google Shape;5752;p12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753" name="Google Shape;5753;p12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754" name="Google Shape;5754;p12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5755" name="Google Shape;5755;p123"/>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6</a:t>
            </a:r>
            <a:endParaRPr sz="2000">
              <a:solidFill>
                <a:srgbClr val="9F4C97"/>
              </a:solidFill>
              <a:latin typeface="Arial"/>
              <a:ea typeface="Arial"/>
              <a:cs typeface="Arial"/>
              <a:sym typeface="Arial"/>
            </a:endParaRPr>
          </a:p>
        </p:txBody>
      </p:sp>
      <p:cxnSp>
        <p:nvCxnSpPr>
          <p:cNvPr id="5756" name="Google Shape;5756;p123"/>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5757" name="Google Shape;5757;p123"/>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5758" name="Google Shape;5758;p123"/>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reloj.png" id="5759" name="Google Shape;5759;p123"/>
          <p:cNvPicPr preferRelativeResize="0"/>
          <p:nvPr/>
        </p:nvPicPr>
        <p:blipFill rotWithShape="1">
          <a:blip r:embed="rId13">
            <a:alphaModFix/>
          </a:blip>
          <a:srcRect b="0" l="0" r="0" t="0"/>
          <a:stretch/>
        </p:blipFill>
        <p:spPr>
          <a:xfrm>
            <a:off x="7697245" y="2111198"/>
            <a:ext cx="330091" cy="330091"/>
          </a:xfrm>
          <a:prstGeom prst="rect">
            <a:avLst/>
          </a:prstGeom>
          <a:noFill/>
          <a:ln>
            <a:noFill/>
          </a:ln>
        </p:spPr>
      </p:pic>
      <p:pic>
        <p:nvPicPr>
          <p:cNvPr descr="C:\Users\Andrés Mejia\Desktop\actividad.png" id="5760" name="Google Shape;5760;p123"/>
          <p:cNvPicPr preferRelativeResize="0"/>
          <p:nvPr/>
        </p:nvPicPr>
        <p:blipFill rotWithShape="1">
          <a:blip r:embed="rId14">
            <a:alphaModFix/>
          </a:blip>
          <a:srcRect b="0" l="0" r="0" t="0"/>
          <a:stretch/>
        </p:blipFill>
        <p:spPr>
          <a:xfrm>
            <a:off x="7672689" y="1645195"/>
            <a:ext cx="354647" cy="354647"/>
          </a:xfrm>
          <a:prstGeom prst="rect">
            <a:avLst/>
          </a:prstGeom>
          <a:noFill/>
          <a:ln>
            <a:noFill/>
          </a:ln>
        </p:spPr>
      </p:pic>
      <p:sp>
        <p:nvSpPr>
          <p:cNvPr id="5761" name="Google Shape;5761;p123"/>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5762" name="Google Shape;5762;p123"/>
          <p:cNvPicPr preferRelativeResize="0"/>
          <p:nvPr/>
        </p:nvPicPr>
        <p:blipFill rotWithShape="1">
          <a:blip r:embed="rId15">
            <a:alphaModFix/>
          </a:blip>
          <a:srcRect b="0" l="0" r="0" t="0"/>
          <a:stretch/>
        </p:blipFill>
        <p:spPr>
          <a:xfrm>
            <a:off x="12441107" y="6355479"/>
            <a:ext cx="525043" cy="525043"/>
          </a:xfrm>
          <a:prstGeom prst="rect">
            <a:avLst/>
          </a:prstGeom>
          <a:noFill/>
          <a:ln>
            <a:noFill/>
          </a:ln>
        </p:spPr>
      </p:pic>
      <p:sp>
        <p:nvSpPr>
          <p:cNvPr id="5763" name="Google Shape;5763;p123"/>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4" name="Google Shape;5764;p123"/>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65" name="Google Shape;5765;p123"/>
          <p:cNvPicPr preferRelativeResize="0"/>
          <p:nvPr/>
        </p:nvPicPr>
        <p:blipFill rotWithShape="1">
          <a:blip r:embed="rId16">
            <a:alphaModFix/>
          </a:blip>
          <a:srcRect b="0" l="0" r="0" t="0"/>
          <a:stretch/>
        </p:blipFill>
        <p:spPr>
          <a:xfrm>
            <a:off x="6202957" y="4501316"/>
            <a:ext cx="2761268" cy="2761268"/>
          </a:xfrm>
          <a:prstGeom prst="rect">
            <a:avLst/>
          </a:prstGeom>
          <a:noFill/>
          <a:ln>
            <a:noFill/>
          </a:ln>
        </p:spPr>
      </p:pic>
      <p:pic>
        <p:nvPicPr>
          <p:cNvPr descr="Logotipo&#10;&#10;Descripción generada automáticamente" id="5766" name="Google Shape;5766;p123"/>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5767" name="Google Shape;5767;p123"/>
          <p:cNvSpPr txBox="1"/>
          <p:nvPr/>
        </p:nvSpPr>
        <p:spPr>
          <a:xfrm>
            <a:off x="9463601" y="4207958"/>
            <a:ext cx="3660853"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visto, amplíe la idea de revisión marco teórico; no es necesario que se limite a un referente bibliográfico en particular, la elección es personal.</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Adicional, antes de continuar realizar la lectura: Adopción de una teoría o desarrollo de una perspectiva teórica o de referencia.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a:t>
            </a:r>
            <a:endParaRPr/>
          </a:p>
        </p:txBody>
      </p:sp>
      <p:pic>
        <p:nvPicPr>
          <p:cNvPr descr="Logotipo&#10;&#10;Descripción generada automáticamente" id="5768" name="Google Shape;5768;p123"/>
          <p:cNvPicPr preferRelativeResize="0"/>
          <p:nvPr/>
        </p:nvPicPr>
        <p:blipFill rotWithShape="1">
          <a:blip r:embed="rId15">
            <a:alphaModFix/>
          </a:blip>
          <a:srcRect b="0" l="0" r="0" t="0"/>
          <a:stretch/>
        </p:blipFill>
        <p:spPr>
          <a:xfrm>
            <a:off x="15521370" y="4565932"/>
            <a:ext cx="525043" cy="525043"/>
          </a:xfrm>
          <a:prstGeom prst="rect">
            <a:avLst/>
          </a:prstGeom>
          <a:noFill/>
          <a:ln>
            <a:noFill/>
          </a:ln>
        </p:spPr>
      </p:pic>
      <p:sp>
        <p:nvSpPr>
          <p:cNvPr id="5769" name="Google Shape;5769;p12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5770" name="Google Shape;5770;p12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771" name="Google Shape;5771;p12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2" name="Google Shape;5772;p123"/>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autónomos.</a:t>
            </a:r>
            <a:endParaRPr/>
          </a:p>
        </p:txBody>
      </p:sp>
      <p:sp>
        <p:nvSpPr>
          <p:cNvPr id="5773" name="Google Shape;5773;p12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774" name="Google Shape;5774;p123"/>
          <p:cNvPicPr preferRelativeResize="0"/>
          <p:nvPr/>
        </p:nvPicPr>
        <p:blipFill rotWithShape="1">
          <a:blip r:embed="rId15">
            <a:alphaModFix/>
          </a:blip>
          <a:srcRect b="0" l="0" r="0" t="0"/>
          <a:stretch/>
        </p:blipFill>
        <p:spPr>
          <a:xfrm>
            <a:off x="1659885" y="6764135"/>
            <a:ext cx="525043" cy="525043"/>
          </a:xfrm>
          <a:prstGeom prst="rect">
            <a:avLst/>
          </a:prstGeom>
          <a:noFill/>
          <a:ln>
            <a:noFill/>
          </a:ln>
        </p:spPr>
      </p:pic>
      <p:sp>
        <p:nvSpPr>
          <p:cNvPr id="5775" name="Google Shape;5775;p12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776" name="Google Shape;5776;p12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777" name="Google Shape;5777;p12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778" name="Google Shape;5778;p12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9" name="Google Shape;5779;p12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3" name="Shape 5783"/>
        <p:cNvGrpSpPr/>
        <p:nvPr/>
      </p:nvGrpSpPr>
      <p:grpSpPr>
        <a:xfrm>
          <a:off x="0" y="0"/>
          <a:ext cx="0" cy="0"/>
          <a:chOff x="0" y="0"/>
          <a:chExt cx="0" cy="0"/>
        </a:xfrm>
      </p:grpSpPr>
      <p:sp>
        <p:nvSpPr>
          <p:cNvPr id="5784" name="Google Shape;5784;p12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5" name="Google Shape;5785;p12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786" name="Google Shape;5786;p12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787" name="Google Shape;5787;p12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8" name="Google Shape;5788;p12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789" name="Google Shape;5789;p12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0" name="Google Shape;5790;p12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791" name="Google Shape;5791;p12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792" name="Google Shape;5792;p124"/>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5793" name="Google Shape;5793;p124"/>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5794" name="Google Shape;5794;p12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795" name="Google Shape;5795;p12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796" name="Google Shape;5796;p12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797" name="Google Shape;5797;p12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798" name="Google Shape;5798;p12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799" name="Google Shape;5799;p12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0" name="Google Shape;5800;p12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801" name="Google Shape;5801;p124"/>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5802" name="Google Shape;5802;p124"/>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5803" name="Google Shape;5803;p124"/>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804" name="Google Shape;5804;p124"/>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805" name="Google Shape;5805;p124"/>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806" name="Google Shape;5806;p124"/>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807" name="Google Shape;5807;p124"/>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808" name="Google Shape;5808;p124"/>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5809" name="Google Shape;5809;p12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810" name="Google Shape;5810;p12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811" name="Google Shape;5811;p12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2" name="Google Shape;5812;p12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813" name="Google Shape;5813;p12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814" name="Google Shape;5814;p12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815" name="Google Shape;5815;p12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6" name="Google Shape;5816;p12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817" name="Google Shape;5817;p124"/>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8" name="Google Shape;5818;p124"/>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819" name="Google Shape;5819;p124"/>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5820" name="Google Shape;5820;p124"/>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1" name="Google Shape;5821;p124"/>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2" name="Google Shape;5822;p124"/>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3" name="Google Shape;5823;p124"/>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4" name="Google Shape;5824;p124"/>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5" name="Google Shape;5825;p124"/>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6" name="Google Shape;5826;p124"/>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827" name="Google Shape;5827;p124"/>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5828" name="Google Shape;5828;p124"/>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5829" name="Google Shape;5829;p124"/>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5830" name="Google Shape;5830;p124"/>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5831" name="Google Shape;5831;p124"/>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5832" name="Google Shape;5832;p124"/>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5833" name="Google Shape;5833;p124"/>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5834" name="Google Shape;5834;p124"/>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5835" name="Google Shape;5835;p124"/>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5836" name="Google Shape;5836;p124"/>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837" name="Google Shape;5837;p124"/>
          <p:cNvPicPr preferRelativeResize="0"/>
          <p:nvPr/>
        </p:nvPicPr>
        <p:blipFill rotWithShape="1">
          <a:blip r:embed="rId8">
            <a:alphaModFix/>
          </a:blip>
          <a:srcRect b="0" l="0" r="0" t="0"/>
          <a:stretch/>
        </p:blipFill>
        <p:spPr>
          <a:xfrm>
            <a:off x="4473982" y="4191835"/>
            <a:ext cx="525043" cy="525043"/>
          </a:xfrm>
          <a:prstGeom prst="rect">
            <a:avLst/>
          </a:prstGeom>
          <a:noFill/>
          <a:ln>
            <a:noFill/>
          </a:ln>
        </p:spPr>
      </p:pic>
      <p:sp>
        <p:nvSpPr>
          <p:cNvPr id="5838" name="Google Shape;5838;p124"/>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9" name="Google Shape;5839;p124"/>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0" name="Google Shape;5840;p124"/>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5841" name="Google Shape;5841;p124"/>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5842" name="Google Shape;5842;p124"/>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3" name="Google Shape;5843;p124"/>
          <p:cNvSpPr/>
          <p:nvPr/>
        </p:nvSpPr>
        <p:spPr>
          <a:xfrm>
            <a:off x="9730951" y="6127934"/>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4" name="Google Shape;5844;p124"/>
          <p:cNvSpPr/>
          <p:nvPr/>
        </p:nvSpPr>
        <p:spPr>
          <a:xfrm>
            <a:off x="9730951" y="6579594"/>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5" name="Google Shape;5845;p124"/>
          <p:cNvSpPr/>
          <p:nvPr/>
        </p:nvSpPr>
        <p:spPr>
          <a:xfrm>
            <a:off x="9730951" y="703172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6" name="Google Shape;5846;p124"/>
          <p:cNvSpPr/>
          <p:nvPr/>
        </p:nvSpPr>
        <p:spPr>
          <a:xfrm>
            <a:off x="9730951" y="747889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7" name="Google Shape;5847;p124"/>
          <p:cNvSpPr txBox="1"/>
          <p:nvPr/>
        </p:nvSpPr>
        <p:spPr>
          <a:xfrm>
            <a:off x="10688777" y="7034660"/>
            <a:ext cx="354878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62447"/>
                </a:solidFill>
                <a:latin typeface="Arial"/>
                <a:ea typeface="Arial"/>
                <a:cs typeface="Arial"/>
                <a:sym typeface="Arial"/>
              </a:rPr>
              <a:t>Clic en las flechas para continuar</a:t>
            </a:r>
            <a:endParaRPr i="1" sz="1500">
              <a:solidFill>
                <a:srgbClr val="462447"/>
              </a:solidFill>
              <a:latin typeface="Arial"/>
              <a:ea typeface="Arial"/>
              <a:cs typeface="Arial"/>
              <a:sym typeface="Arial"/>
            </a:endParaRPr>
          </a:p>
        </p:txBody>
      </p:sp>
      <p:pic>
        <p:nvPicPr>
          <p:cNvPr descr="Logotipo&#10;&#10;Descripción generada automáticamente" id="5848" name="Google Shape;5848;p124"/>
          <p:cNvPicPr preferRelativeResize="0"/>
          <p:nvPr/>
        </p:nvPicPr>
        <p:blipFill rotWithShape="1">
          <a:blip r:embed="rId8">
            <a:alphaModFix/>
          </a:blip>
          <a:srcRect b="0" l="0" r="0" t="0"/>
          <a:stretch/>
        </p:blipFill>
        <p:spPr>
          <a:xfrm>
            <a:off x="9730951" y="6094922"/>
            <a:ext cx="525043" cy="525043"/>
          </a:xfrm>
          <a:prstGeom prst="rect">
            <a:avLst/>
          </a:prstGeom>
          <a:noFill/>
          <a:ln>
            <a:noFill/>
          </a:ln>
        </p:spPr>
      </p:pic>
      <p:sp>
        <p:nvSpPr>
          <p:cNvPr id="5849" name="Google Shape;5849;p124"/>
          <p:cNvSpPr/>
          <p:nvPr/>
        </p:nvSpPr>
        <p:spPr>
          <a:xfrm>
            <a:off x="9730951" y="792606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3" name="Shape 5853"/>
        <p:cNvGrpSpPr/>
        <p:nvPr/>
      </p:nvGrpSpPr>
      <p:grpSpPr>
        <a:xfrm>
          <a:off x="0" y="0"/>
          <a:ext cx="0" cy="0"/>
          <a:chOff x="0" y="0"/>
          <a:chExt cx="0" cy="0"/>
        </a:xfrm>
      </p:grpSpPr>
      <p:sp>
        <p:nvSpPr>
          <p:cNvPr id="5854" name="Google Shape;5854;p12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5" name="Google Shape;5855;p12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856" name="Google Shape;5856;p12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857" name="Google Shape;5857;p12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8" name="Google Shape;5858;p12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859" name="Google Shape;5859;p12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0" name="Google Shape;5860;p12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861" name="Google Shape;5861;p12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862" name="Google Shape;5862;p12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863" name="Google Shape;5863;p12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864" name="Google Shape;5864;p12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865" name="Google Shape;5865;p12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866" name="Google Shape;5866;p12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867" name="Google Shape;5867;p12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868" name="Google Shape;5868;p12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869" name="Google Shape;5869;p12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0" name="Google Shape;5870;p12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871" name="Google Shape;5871;p12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872" name="Google Shape;5872;p12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873" name="Google Shape;5873;p125"/>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874" name="Google Shape;5874;p12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875" name="Google Shape;5875;p12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876" name="Google Shape;5876;p12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877" name="Google Shape;5877;p12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878" name="Google Shape;5878;p125"/>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879" name="Google Shape;5879;p12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880" name="Google Shape;5880;p12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881" name="Google Shape;5881;p12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2" name="Google Shape;5882;p12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883" name="Google Shape;5883;p12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884" name="Google Shape;5884;p12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885" name="Google Shape;5885;p12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6" name="Google Shape;5886;p12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887" name="Google Shape;5887;p125"/>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8" name="Google Shape;5888;p125"/>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889" name="Google Shape;5889;p125"/>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5890" name="Google Shape;5890;p125"/>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1" name="Google Shape;5891;p125"/>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2" name="Google Shape;5892;p125"/>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3" name="Google Shape;5893;p125"/>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4" name="Google Shape;5894;p125"/>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5" name="Google Shape;5895;p125"/>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6" name="Google Shape;5896;p125"/>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897" name="Google Shape;5897;p125"/>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5898" name="Google Shape;5898;p125"/>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5899" name="Google Shape;5899;p125"/>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5900" name="Google Shape;5900;p125"/>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5901" name="Google Shape;5901;p125"/>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5902" name="Google Shape;5902;p125"/>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5903" name="Google Shape;5903;p125"/>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5904" name="Google Shape;5904;p125"/>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5905" name="Google Shape;5905;p125"/>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5906" name="Google Shape;5906;p125"/>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907" name="Google Shape;5907;p125"/>
          <p:cNvPicPr preferRelativeResize="0"/>
          <p:nvPr/>
        </p:nvPicPr>
        <p:blipFill rotWithShape="1">
          <a:blip r:embed="rId7">
            <a:alphaModFix/>
          </a:blip>
          <a:srcRect b="0" l="0" r="0" t="0"/>
          <a:stretch/>
        </p:blipFill>
        <p:spPr>
          <a:xfrm>
            <a:off x="4473982" y="4191835"/>
            <a:ext cx="525043" cy="525043"/>
          </a:xfrm>
          <a:prstGeom prst="rect">
            <a:avLst/>
          </a:prstGeom>
          <a:noFill/>
          <a:ln>
            <a:noFill/>
          </a:ln>
        </p:spPr>
      </p:pic>
      <p:sp>
        <p:nvSpPr>
          <p:cNvPr id="5908" name="Google Shape;5908;p125"/>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9" name="Google Shape;5909;p125"/>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0" name="Google Shape;5910;p125"/>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5911" name="Google Shape;5911;p125"/>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5912" name="Google Shape;5912;p125"/>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3" name="Google Shape;5913;p125"/>
          <p:cNvSpPr/>
          <p:nvPr/>
        </p:nvSpPr>
        <p:spPr>
          <a:xfrm>
            <a:off x="9730951" y="6127934"/>
            <a:ext cx="555117" cy="286461"/>
          </a:xfrm>
          <a:prstGeom prst="rightArrow">
            <a:avLst>
              <a:gd fmla="val 50000" name="adj1"/>
              <a:gd fmla="val 50000" name="adj2"/>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4" name="Google Shape;5914;p125"/>
          <p:cNvSpPr/>
          <p:nvPr/>
        </p:nvSpPr>
        <p:spPr>
          <a:xfrm>
            <a:off x="9730951" y="6579594"/>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5" name="Google Shape;5915;p125"/>
          <p:cNvSpPr/>
          <p:nvPr/>
        </p:nvSpPr>
        <p:spPr>
          <a:xfrm>
            <a:off x="9730951" y="703172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6" name="Google Shape;5916;p125"/>
          <p:cNvSpPr/>
          <p:nvPr/>
        </p:nvSpPr>
        <p:spPr>
          <a:xfrm>
            <a:off x="9730951" y="747889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7" name="Google Shape;5917;p125"/>
          <p:cNvSpPr/>
          <p:nvPr/>
        </p:nvSpPr>
        <p:spPr>
          <a:xfrm>
            <a:off x="9730951" y="792606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918" name="Google Shape;5918;p125"/>
          <p:cNvPicPr preferRelativeResize="0"/>
          <p:nvPr/>
        </p:nvPicPr>
        <p:blipFill rotWithShape="1">
          <a:blip r:embed="rId7">
            <a:alphaModFix/>
          </a:blip>
          <a:srcRect b="0" l="0" r="0" t="0"/>
          <a:stretch/>
        </p:blipFill>
        <p:spPr>
          <a:xfrm>
            <a:off x="9730951" y="6094922"/>
            <a:ext cx="525043" cy="525043"/>
          </a:xfrm>
          <a:prstGeom prst="rect">
            <a:avLst/>
          </a:prstGeom>
          <a:noFill/>
          <a:ln>
            <a:noFill/>
          </a:ln>
        </p:spPr>
      </p:pic>
      <p:sp>
        <p:nvSpPr>
          <p:cNvPr id="5919" name="Google Shape;5919;p125"/>
          <p:cNvSpPr txBox="1"/>
          <p:nvPr/>
        </p:nvSpPr>
        <p:spPr>
          <a:xfrm>
            <a:off x="10515600" y="6859581"/>
            <a:ext cx="3562099"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Orientarnos y ubicarnos en relación a nuestro tema de investigación.</a:t>
            </a:r>
            <a:endParaRPr sz="1500">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3" name="Shape 5923"/>
        <p:cNvGrpSpPr/>
        <p:nvPr/>
      </p:nvGrpSpPr>
      <p:grpSpPr>
        <a:xfrm>
          <a:off x="0" y="0"/>
          <a:ext cx="0" cy="0"/>
          <a:chOff x="0" y="0"/>
          <a:chExt cx="0" cy="0"/>
        </a:xfrm>
      </p:grpSpPr>
      <p:sp>
        <p:nvSpPr>
          <p:cNvPr id="5924" name="Google Shape;5924;p12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5" name="Google Shape;5925;p12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26" name="Google Shape;5926;p12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927" name="Google Shape;5927;p12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8" name="Google Shape;5928;p12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929" name="Google Shape;5929;p12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0" name="Google Shape;5930;p12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931" name="Google Shape;5931;p12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5932" name="Google Shape;5932;p12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933" name="Google Shape;5933;p12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934" name="Google Shape;5934;p12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935" name="Google Shape;5935;p12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936" name="Google Shape;5936;p12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5937" name="Google Shape;5937;p12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938" name="Google Shape;5938;p12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939" name="Google Shape;5939;p12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0" name="Google Shape;5940;p12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5941" name="Google Shape;5941;p12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942" name="Google Shape;5942;p12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943" name="Google Shape;5943;p12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5944" name="Google Shape;5944;p12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945" name="Google Shape;5945;p12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946" name="Google Shape;5946;p12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947" name="Google Shape;5947;p12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5948" name="Google Shape;5948;p12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5949" name="Google Shape;5949;p12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5950" name="Google Shape;5950;p12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5951" name="Google Shape;5951;p12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2" name="Google Shape;5952;p12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5953" name="Google Shape;5953;p12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954" name="Google Shape;5954;p12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5955" name="Google Shape;5955;p12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6" name="Google Shape;5956;p12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5957" name="Google Shape;5957;p126"/>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8" name="Google Shape;5958;p126"/>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59" name="Google Shape;5959;p126"/>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5960" name="Google Shape;5960;p126"/>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1" name="Google Shape;5961;p126"/>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2" name="Google Shape;5962;p126"/>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3" name="Google Shape;5963;p126"/>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4" name="Google Shape;5964;p126"/>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5" name="Google Shape;5965;p126"/>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6" name="Google Shape;5966;p126"/>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5967" name="Google Shape;5967;p126"/>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5968" name="Google Shape;5968;p126"/>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5969" name="Google Shape;5969;p126"/>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5970" name="Google Shape;5970;p126"/>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5971" name="Google Shape;5971;p126"/>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5972" name="Google Shape;5972;p126"/>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5973" name="Google Shape;5973;p126"/>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5974" name="Google Shape;5974;p126"/>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5975" name="Google Shape;5975;p126"/>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5976" name="Google Shape;5976;p126"/>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977" name="Google Shape;5977;p126"/>
          <p:cNvPicPr preferRelativeResize="0"/>
          <p:nvPr/>
        </p:nvPicPr>
        <p:blipFill rotWithShape="1">
          <a:blip r:embed="rId7">
            <a:alphaModFix/>
          </a:blip>
          <a:srcRect b="0" l="0" r="0" t="0"/>
          <a:stretch/>
        </p:blipFill>
        <p:spPr>
          <a:xfrm>
            <a:off x="4473982" y="4191835"/>
            <a:ext cx="525043" cy="525043"/>
          </a:xfrm>
          <a:prstGeom prst="rect">
            <a:avLst/>
          </a:prstGeom>
          <a:noFill/>
          <a:ln>
            <a:noFill/>
          </a:ln>
        </p:spPr>
      </p:pic>
      <p:sp>
        <p:nvSpPr>
          <p:cNvPr id="5978" name="Google Shape;5978;p126"/>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9" name="Google Shape;5979;p126"/>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0" name="Google Shape;5980;p126"/>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5981" name="Google Shape;5981;p126"/>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5982" name="Google Shape;5982;p126"/>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3" name="Google Shape;5983;p126"/>
          <p:cNvSpPr/>
          <p:nvPr/>
        </p:nvSpPr>
        <p:spPr>
          <a:xfrm>
            <a:off x="9730951" y="612793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4" name="Google Shape;5984;p126"/>
          <p:cNvSpPr/>
          <p:nvPr/>
        </p:nvSpPr>
        <p:spPr>
          <a:xfrm>
            <a:off x="9730951" y="6579594"/>
            <a:ext cx="555117" cy="286461"/>
          </a:xfrm>
          <a:prstGeom prst="rightArrow">
            <a:avLst>
              <a:gd fmla="val 50000" name="adj1"/>
              <a:gd fmla="val 50000" name="adj2"/>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5" name="Google Shape;5985;p126"/>
          <p:cNvSpPr/>
          <p:nvPr/>
        </p:nvSpPr>
        <p:spPr>
          <a:xfrm>
            <a:off x="9730951" y="703172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6" name="Google Shape;5986;p126"/>
          <p:cNvSpPr/>
          <p:nvPr/>
        </p:nvSpPr>
        <p:spPr>
          <a:xfrm>
            <a:off x="9730951" y="747889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7" name="Google Shape;5987;p126"/>
          <p:cNvSpPr/>
          <p:nvPr/>
        </p:nvSpPr>
        <p:spPr>
          <a:xfrm>
            <a:off x="9730951" y="792606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5988" name="Google Shape;5988;p126"/>
          <p:cNvPicPr preferRelativeResize="0"/>
          <p:nvPr/>
        </p:nvPicPr>
        <p:blipFill rotWithShape="1">
          <a:blip r:embed="rId7">
            <a:alphaModFix/>
          </a:blip>
          <a:srcRect b="0" l="0" r="0" t="0"/>
          <a:stretch/>
        </p:blipFill>
        <p:spPr>
          <a:xfrm>
            <a:off x="9704402" y="6597810"/>
            <a:ext cx="525043" cy="525043"/>
          </a:xfrm>
          <a:prstGeom prst="rect">
            <a:avLst/>
          </a:prstGeom>
          <a:noFill/>
          <a:ln>
            <a:noFill/>
          </a:ln>
        </p:spPr>
      </p:pic>
      <p:sp>
        <p:nvSpPr>
          <p:cNvPr id="5989" name="Google Shape;5989;p126"/>
          <p:cNvSpPr txBox="1"/>
          <p:nvPr/>
        </p:nvSpPr>
        <p:spPr>
          <a:xfrm>
            <a:off x="10531544" y="6667123"/>
            <a:ext cx="3562099"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Fundamentar nuestra investigación a la vez que la justificamos a través del desglose de los contenidos de nuestra pregunta problema.</a:t>
            </a:r>
            <a:endParaRPr sz="1500">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3" name="Shape 5993"/>
        <p:cNvGrpSpPr/>
        <p:nvPr/>
      </p:nvGrpSpPr>
      <p:grpSpPr>
        <a:xfrm>
          <a:off x="0" y="0"/>
          <a:ext cx="0" cy="0"/>
          <a:chOff x="0" y="0"/>
          <a:chExt cx="0" cy="0"/>
        </a:xfrm>
      </p:grpSpPr>
      <p:sp>
        <p:nvSpPr>
          <p:cNvPr id="5994" name="Google Shape;5994;p12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5" name="Google Shape;5995;p12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96" name="Google Shape;5996;p12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997" name="Google Shape;5997;p12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8" name="Google Shape;5998;p12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999" name="Google Shape;5999;p12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0" name="Google Shape;6000;p12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001" name="Google Shape;6001;p12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002" name="Google Shape;6002;p12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003" name="Google Shape;6003;p12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004" name="Google Shape;6004;p12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005" name="Google Shape;6005;p12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006" name="Google Shape;6006;p12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007" name="Google Shape;6007;p12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008" name="Google Shape;6008;p12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009" name="Google Shape;6009;p12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0" name="Google Shape;6010;p127"/>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011" name="Google Shape;6011;p12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012" name="Google Shape;6012;p12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013" name="Google Shape;6013;p127"/>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014" name="Google Shape;6014;p12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015" name="Google Shape;6015;p12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016" name="Google Shape;6016;p12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017" name="Google Shape;6017;p12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018" name="Google Shape;6018;p127"/>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019" name="Google Shape;6019;p127"/>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020" name="Google Shape;6020;p12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021" name="Google Shape;6021;p12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2" name="Google Shape;6022;p12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023" name="Google Shape;6023;p12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024" name="Google Shape;6024;p12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025" name="Google Shape;6025;p12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6" name="Google Shape;6026;p12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027" name="Google Shape;6027;p127"/>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8" name="Google Shape;6028;p127"/>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29" name="Google Shape;6029;p127"/>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030" name="Google Shape;6030;p127"/>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1" name="Google Shape;6031;p127"/>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2" name="Google Shape;6032;p127"/>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3" name="Google Shape;6033;p127"/>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4" name="Google Shape;6034;p127"/>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5" name="Google Shape;6035;p127"/>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6" name="Google Shape;6036;p127"/>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037" name="Google Shape;6037;p127"/>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038" name="Google Shape;6038;p127"/>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039" name="Google Shape;6039;p127"/>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040" name="Google Shape;6040;p127"/>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041" name="Google Shape;6041;p127"/>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042" name="Google Shape;6042;p127"/>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043" name="Google Shape;6043;p127"/>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044" name="Google Shape;6044;p127"/>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045" name="Google Shape;6045;p127"/>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046" name="Google Shape;6046;p127"/>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047" name="Google Shape;6047;p127"/>
          <p:cNvPicPr preferRelativeResize="0"/>
          <p:nvPr/>
        </p:nvPicPr>
        <p:blipFill rotWithShape="1">
          <a:blip r:embed="rId7">
            <a:alphaModFix/>
          </a:blip>
          <a:srcRect b="0" l="0" r="0" t="0"/>
          <a:stretch/>
        </p:blipFill>
        <p:spPr>
          <a:xfrm>
            <a:off x="4473982" y="4191835"/>
            <a:ext cx="525043" cy="525043"/>
          </a:xfrm>
          <a:prstGeom prst="rect">
            <a:avLst/>
          </a:prstGeom>
          <a:noFill/>
          <a:ln>
            <a:noFill/>
          </a:ln>
        </p:spPr>
      </p:pic>
      <p:sp>
        <p:nvSpPr>
          <p:cNvPr id="6048" name="Google Shape;6048;p127"/>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9" name="Google Shape;6049;p127"/>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0" name="Google Shape;6050;p127"/>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6051" name="Google Shape;6051;p127"/>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6052" name="Google Shape;6052;p127"/>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3" name="Google Shape;6053;p127"/>
          <p:cNvSpPr/>
          <p:nvPr/>
        </p:nvSpPr>
        <p:spPr>
          <a:xfrm>
            <a:off x="9730951" y="612793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4" name="Google Shape;6054;p127"/>
          <p:cNvSpPr/>
          <p:nvPr/>
        </p:nvSpPr>
        <p:spPr>
          <a:xfrm>
            <a:off x="9730951" y="657959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5" name="Google Shape;6055;p127"/>
          <p:cNvSpPr/>
          <p:nvPr/>
        </p:nvSpPr>
        <p:spPr>
          <a:xfrm>
            <a:off x="9730951" y="7031725"/>
            <a:ext cx="555117" cy="286461"/>
          </a:xfrm>
          <a:prstGeom prst="rightArrow">
            <a:avLst>
              <a:gd fmla="val 50000" name="adj1"/>
              <a:gd fmla="val 50000" name="adj2"/>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6" name="Google Shape;6056;p127"/>
          <p:cNvSpPr/>
          <p:nvPr/>
        </p:nvSpPr>
        <p:spPr>
          <a:xfrm>
            <a:off x="9730951" y="747889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7" name="Google Shape;6057;p127"/>
          <p:cNvSpPr/>
          <p:nvPr/>
        </p:nvSpPr>
        <p:spPr>
          <a:xfrm>
            <a:off x="9730951" y="792606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058" name="Google Shape;6058;p127"/>
          <p:cNvPicPr preferRelativeResize="0"/>
          <p:nvPr/>
        </p:nvPicPr>
        <p:blipFill rotWithShape="1">
          <a:blip r:embed="rId7">
            <a:alphaModFix/>
          </a:blip>
          <a:srcRect b="0" l="0" r="0" t="0"/>
          <a:stretch/>
        </p:blipFill>
        <p:spPr>
          <a:xfrm>
            <a:off x="9713253" y="7031254"/>
            <a:ext cx="525043" cy="525043"/>
          </a:xfrm>
          <a:prstGeom prst="rect">
            <a:avLst/>
          </a:prstGeom>
          <a:noFill/>
          <a:ln>
            <a:noFill/>
          </a:ln>
        </p:spPr>
      </p:pic>
      <p:sp>
        <p:nvSpPr>
          <p:cNvPr id="6059" name="Google Shape;6059;p127"/>
          <p:cNvSpPr txBox="1"/>
          <p:nvPr/>
        </p:nvSpPr>
        <p:spPr>
          <a:xfrm>
            <a:off x="10515600" y="6782540"/>
            <a:ext cx="3562099"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Desarrollar criterios y conceptos para la interpretación y comprensión del problema.</a:t>
            </a:r>
            <a:endParaRPr sz="1500">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3" name="Shape 6063"/>
        <p:cNvGrpSpPr/>
        <p:nvPr/>
      </p:nvGrpSpPr>
      <p:grpSpPr>
        <a:xfrm>
          <a:off x="0" y="0"/>
          <a:ext cx="0" cy="0"/>
          <a:chOff x="0" y="0"/>
          <a:chExt cx="0" cy="0"/>
        </a:xfrm>
      </p:grpSpPr>
      <p:sp>
        <p:nvSpPr>
          <p:cNvPr id="6064" name="Google Shape;6064;p12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5" name="Google Shape;6065;p12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66" name="Google Shape;6066;p12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067" name="Google Shape;6067;p12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8" name="Google Shape;6068;p12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069" name="Google Shape;6069;p12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0" name="Google Shape;6070;p12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071" name="Google Shape;6071;p12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072" name="Google Shape;6072;p12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073" name="Google Shape;6073;p12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074" name="Google Shape;6074;p12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075" name="Google Shape;6075;p12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076" name="Google Shape;6076;p12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077" name="Google Shape;6077;p12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078" name="Google Shape;6078;p12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079" name="Google Shape;6079;p12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0" name="Google Shape;6080;p128"/>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081" name="Google Shape;6081;p12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082" name="Google Shape;6082;p12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083" name="Google Shape;6083;p128"/>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084" name="Google Shape;6084;p12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085" name="Google Shape;6085;p12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086" name="Google Shape;6086;p12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087" name="Google Shape;6087;p12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088" name="Google Shape;6088;p128"/>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089" name="Google Shape;6089;p128"/>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090" name="Google Shape;6090;p12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091" name="Google Shape;6091;p12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2" name="Google Shape;6092;p12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093" name="Google Shape;6093;p12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094" name="Google Shape;6094;p12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095" name="Google Shape;6095;p12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6" name="Google Shape;6096;p12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097" name="Google Shape;6097;p128"/>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8" name="Google Shape;6098;p128"/>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99" name="Google Shape;6099;p128"/>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100" name="Google Shape;6100;p128"/>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1" name="Google Shape;6101;p128"/>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2" name="Google Shape;6102;p128"/>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3" name="Google Shape;6103;p128"/>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4" name="Google Shape;6104;p128"/>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5" name="Google Shape;6105;p128"/>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6" name="Google Shape;6106;p128"/>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107" name="Google Shape;6107;p128"/>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108" name="Google Shape;6108;p128"/>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109" name="Google Shape;6109;p128"/>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110" name="Google Shape;6110;p128"/>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111" name="Google Shape;6111;p128"/>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112" name="Google Shape;6112;p128"/>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113" name="Google Shape;6113;p128"/>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114" name="Google Shape;6114;p128"/>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115" name="Google Shape;6115;p128"/>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116" name="Google Shape;6116;p128"/>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117" name="Google Shape;6117;p128"/>
          <p:cNvPicPr preferRelativeResize="0"/>
          <p:nvPr/>
        </p:nvPicPr>
        <p:blipFill rotWithShape="1">
          <a:blip r:embed="rId7">
            <a:alphaModFix/>
          </a:blip>
          <a:srcRect b="0" l="0" r="0" t="0"/>
          <a:stretch/>
        </p:blipFill>
        <p:spPr>
          <a:xfrm>
            <a:off x="4473982" y="4191835"/>
            <a:ext cx="525043" cy="525043"/>
          </a:xfrm>
          <a:prstGeom prst="rect">
            <a:avLst/>
          </a:prstGeom>
          <a:noFill/>
          <a:ln>
            <a:noFill/>
          </a:ln>
        </p:spPr>
      </p:pic>
      <p:sp>
        <p:nvSpPr>
          <p:cNvPr id="6118" name="Google Shape;6118;p128"/>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9" name="Google Shape;6119;p128"/>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0" name="Google Shape;6120;p128"/>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6121" name="Google Shape;6121;p128"/>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6122" name="Google Shape;6122;p128"/>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3" name="Google Shape;6123;p128"/>
          <p:cNvSpPr/>
          <p:nvPr/>
        </p:nvSpPr>
        <p:spPr>
          <a:xfrm>
            <a:off x="9730951" y="612793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4" name="Google Shape;6124;p128"/>
          <p:cNvSpPr/>
          <p:nvPr/>
        </p:nvSpPr>
        <p:spPr>
          <a:xfrm>
            <a:off x="9730951" y="657959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5" name="Google Shape;6125;p128"/>
          <p:cNvSpPr/>
          <p:nvPr/>
        </p:nvSpPr>
        <p:spPr>
          <a:xfrm>
            <a:off x="9730951" y="7031725"/>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6" name="Google Shape;6126;p128"/>
          <p:cNvSpPr/>
          <p:nvPr/>
        </p:nvSpPr>
        <p:spPr>
          <a:xfrm>
            <a:off x="9730951" y="7478895"/>
            <a:ext cx="555117" cy="286461"/>
          </a:xfrm>
          <a:prstGeom prst="rightArrow">
            <a:avLst>
              <a:gd fmla="val 50000" name="adj1"/>
              <a:gd fmla="val 50000" name="adj2"/>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7" name="Google Shape;6127;p128"/>
          <p:cNvSpPr/>
          <p:nvPr/>
        </p:nvSpPr>
        <p:spPr>
          <a:xfrm>
            <a:off x="9730951" y="7926065"/>
            <a:ext cx="555117" cy="286461"/>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128" name="Google Shape;6128;p128"/>
          <p:cNvPicPr preferRelativeResize="0"/>
          <p:nvPr/>
        </p:nvPicPr>
        <p:blipFill rotWithShape="1">
          <a:blip r:embed="rId7">
            <a:alphaModFix/>
          </a:blip>
          <a:srcRect b="0" l="0" r="0" t="0"/>
          <a:stretch/>
        </p:blipFill>
        <p:spPr>
          <a:xfrm>
            <a:off x="9700711" y="7469285"/>
            <a:ext cx="525043" cy="525043"/>
          </a:xfrm>
          <a:prstGeom prst="rect">
            <a:avLst/>
          </a:prstGeom>
          <a:noFill/>
          <a:ln>
            <a:noFill/>
          </a:ln>
        </p:spPr>
      </p:pic>
      <p:sp>
        <p:nvSpPr>
          <p:cNvPr id="6129" name="Google Shape;6129;p128"/>
          <p:cNvSpPr txBox="1"/>
          <p:nvPr/>
        </p:nvSpPr>
        <p:spPr>
          <a:xfrm>
            <a:off x="10515600" y="6782540"/>
            <a:ext cx="3562099"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Identificar vacíos, límites y posibles errores que estemos cometiendo en el proceso investigativo.</a:t>
            </a:r>
            <a:endParaRPr sz="1500">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3" name="Shape 6133"/>
        <p:cNvGrpSpPr/>
        <p:nvPr/>
      </p:nvGrpSpPr>
      <p:grpSpPr>
        <a:xfrm>
          <a:off x="0" y="0"/>
          <a:ext cx="0" cy="0"/>
          <a:chOff x="0" y="0"/>
          <a:chExt cx="0" cy="0"/>
        </a:xfrm>
      </p:grpSpPr>
      <p:sp>
        <p:nvSpPr>
          <p:cNvPr id="6134" name="Google Shape;6134;p12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5" name="Google Shape;6135;p12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136" name="Google Shape;6136;p12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137" name="Google Shape;6137;p12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8" name="Google Shape;6138;p12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139" name="Google Shape;6139;p12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0" name="Google Shape;6140;p12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141" name="Google Shape;6141;p12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142" name="Google Shape;6142;p12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143" name="Google Shape;6143;p12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144" name="Google Shape;6144;p12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145" name="Google Shape;6145;p12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146" name="Google Shape;6146;p12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147" name="Google Shape;6147;p12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148" name="Google Shape;6148;p12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149" name="Google Shape;6149;p12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0" name="Google Shape;6150;p12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151" name="Google Shape;6151;p12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152" name="Google Shape;6152;p12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153" name="Google Shape;6153;p129"/>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154" name="Google Shape;6154;p12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155" name="Google Shape;6155;p12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156" name="Google Shape;6156;p12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157" name="Google Shape;6157;p12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158" name="Google Shape;6158;p129"/>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159" name="Google Shape;6159;p12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160" name="Google Shape;6160;p12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161" name="Google Shape;6161;p12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2" name="Google Shape;6162;p12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163" name="Google Shape;6163;p12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164" name="Google Shape;6164;p12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165" name="Google Shape;6165;p12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6" name="Google Shape;6166;p12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167" name="Google Shape;6167;p129"/>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8" name="Google Shape;6168;p129"/>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169" name="Google Shape;6169;p129"/>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170" name="Google Shape;6170;p129"/>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1" name="Google Shape;6171;p129"/>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2" name="Google Shape;6172;p129"/>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3" name="Google Shape;6173;p129"/>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4" name="Google Shape;6174;p129"/>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5" name="Google Shape;6175;p129"/>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6" name="Google Shape;6176;p129"/>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177" name="Google Shape;6177;p129"/>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178" name="Google Shape;6178;p129"/>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179" name="Google Shape;6179;p129"/>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180" name="Google Shape;6180;p129"/>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181" name="Google Shape;6181;p129"/>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182" name="Google Shape;6182;p129"/>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183" name="Google Shape;6183;p129"/>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184" name="Google Shape;6184;p129"/>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185" name="Google Shape;6185;p129"/>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186" name="Google Shape;6186;p129"/>
          <p:cNvSpPr/>
          <p:nvPr/>
        </p:nvSpPr>
        <p:spPr>
          <a:xfrm flipH="1" rot="10800000">
            <a:off x="4447067"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187" name="Google Shape;6187;p129"/>
          <p:cNvPicPr preferRelativeResize="0"/>
          <p:nvPr/>
        </p:nvPicPr>
        <p:blipFill rotWithShape="1">
          <a:blip r:embed="rId7">
            <a:alphaModFix/>
          </a:blip>
          <a:srcRect b="0" l="0" r="0" t="0"/>
          <a:stretch/>
        </p:blipFill>
        <p:spPr>
          <a:xfrm>
            <a:off x="4473982" y="4191835"/>
            <a:ext cx="525043" cy="525043"/>
          </a:xfrm>
          <a:prstGeom prst="rect">
            <a:avLst/>
          </a:prstGeom>
          <a:noFill/>
          <a:ln>
            <a:noFill/>
          </a:ln>
        </p:spPr>
      </p:pic>
      <p:sp>
        <p:nvSpPr>
          <p:cNvPr id="6188" name="Google Shape;6188;p129"/>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9" name="Google Shape;6189;p129"/>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0" name="Google Shape;6190;p129"/>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Conceptual</a:t>
            </a:r>
            <a:endParaRPr sz="1800">
              <a:solidFill>
                <a:schemeClr val="lt1"/>
              </a:solidFill>
              <a:latin typeface="Calibri"/>
              <a:ea typeface="Calibri"/>
              <a:cs typeface="Calibri"/>
              <a:sym typeface="Calibri"/>
            </a:endParaRPr>
          </a:p>
        </p:txBody>
      </p:sp>
      <p:sp>
        <p:nvSpPr>
          <p:cNvPr id="6191" name="Google Shape;6191;p129"/>
          <p:cNvSpPr txBox="1"/>
          <p:nvPr/>
        </p:nvSpPr>
        <p:spPr>
          <a:xfrm>
            <a:off x="4666655" y="6120939"/>
            <a:ext cx="4696777"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212529"/>
                </a:solidFill>
                <a:highlight>
                  <a:srgbClr val="FFFFFF"/>
                </a:highlight>
                <a:latin typeface="Arial"/>
                <a:ea typeface="Arial"/>
                <a:cs typeface="Arial"/>
                <a:sym typeface="Arial"/>
              </a:rPr>
              <a:t>El marco conceptual nos ayuda a entender nuestro tema de investigación, a la vez que nos ubica respecto a la teoría y temáticas a desarrollar, ya que se deben explicar aquí las teorías y conceptos encontrados, es decir, desglosar desde lo general a lo específico lo encontrado en la revisión bibliográfica, la cual nos ayudará a:</a:t>
            </a:r>
            <a:endParaRPr sz="1500">
              <a:solidFill>
                <a:schemeClr val="dk1"/>
              </a:solidFill>
              <a:latin typeface="Calibri"/>
              <a:ea typeface="Calibri"/>
              <a:cs typeface="Calibri"/>
              <a:sym typeface="Calibri"/>
            </a:endParaRPr>
          </a:p>
        </p:txBody>
      </p:sp>
      <p:sp>
        <p:nvSpPr>
          <p:cNvPr id="6192" name="Google Shape;6192;p129"/>
          <p:cNvSpPr/>
          <p:nvPr/>
        </p:nvSpPr>
        <p:spPr>
          <a:xfrm>
            <a:off x="9890526" y="6065416"/>
            <a:ext cx="4537874" cy="226165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3" name="Google Shape;6193;p129"/>
          <p:cNvSpPr/>
          <p:nvPr/>
        </p:nvSpPr>
        <p:spPr>
          <a:xfrm>
            <a:off x="9730951" y="612793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4" name="Google Shape;6194;p129"/>
          <p:cNvSpPr/>
          <p:nvPr/>
        </p:nvSpPr>
        <p:spPr>
          <a:xfrm>
            <a:off x="9730951" y="6579594"/>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5" name="Google Shape;6195;p129"/>
          <p:cNvSpPr/>
          <p:nvPr/>
        </p:nvSpPr>
        <p:spPr>
          <a:xfrm>
            <a:off x="9730951" y="7031725"/>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6" name="Google Shape;6196;p129"/>
          <p:cNvSpPr/>
          <p:nvPr/>
        </p:nvSpPr>
        <p:spPr>
          <a:xfrm>
            <a:off x="9730951" y="7478895"/>
            <a:ext cx="555117" cy="286461"/>
          </a:xfrm>
          <a:prstGeom prst="rightArrow">
            <a:avLst>
              <a:gd fmla="val 50000" name="adj1"/>
              <a:gd fmla="val 50000" name="adj2"/>
            </a:avLst>
          </a:prstGeom>
          <a:solidFill>
            <a:srgbClr val="7671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7" name="Google Shape;6197;p129"/>
          <p:cNvSpPr/>
          <p:nvPr/>
        </p:nvSpPr>
        <p:spPr>
          <a:xfrm>
            <a:off x="9730951" y="7926065"/>
            <a:ext cx="555117" cy="286461"/>
          </a:xfrm>
          <a:prstGeom prst="rightArrow">
            <a:avLst>
              <a:gd fmla="val 50000" name="adj1"/>
              <a:gd fmla="val 50000" name="adj2"/>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198" name="Google Shape;6198;p129"/>
          <p:cNvPicPr preferRelativeResize="0"/>
          <p:nvPr/>
        </p:nvPicPr>
        <p:blipFill rotWithShape="1">
          <a:blip r:embed="rId7">
            <a:alphaModFix/>
          </a:blip>
          <a:srcRect b="0" l="0" r="0" t="0"/>
          <a:stretch/>
        </p:blipFill>
        <p:spPr>
          <a:xfrm>
            <a:off x="9637933" y="7946890"/>
            <a:ext cx="525043" cy="525043"/>
          </a:xfrm>
          <a:prstGeom prst="rect">
            <a:avLst/>
          </a:prstGeom>
          <a:noFill/>
          <a:ln>
            <a:noFill/>
          </a:ln>
        </p:spPr>
      </p:pic>
      <p:sp>
        <p:nvSpPr>
          <p:cNvPr id="6199" name="Google Shape;6199;p129"/>
          <p:cNvSpPr txBox="1"/>
          <p:nvPr/>
        </p:nvSpPr>
        <p:spPr>
          <a:xfrm>
            <a:off x="10515600" y="6782540"/>
            <a:ext cx="3562099"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Y, en definitiva, nos ayuda a centrarnos de manera puntual en nuestro problema de investigación.</a:t>
            </a:r>
            <a:endParaRPr sz="15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1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64" name="Google Shape;464;p1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65" name="Google Shape;465;p1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1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67" name="Google Shape;467;p1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1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69" name="Google Shape;469;p1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470" name="Google Shape;470;p1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71" name="Google Shape;471;p1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72" name="Google Shape;472;p1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73" name="Google Shape;473;p1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74" name="Google Shape;474;p1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475" name="Google Shape;475;p1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76" name="Google Shape;476;p1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77" name="Google Shape;477;p1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1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479" name="Google Shape;479;p13"/>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480" name="Google Shape;480;p1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81" name="Google Shape;481;p1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82" name="Google Shape;482;p13"/>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483" name="Google Shape;483;p13"/>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484" name="Google Shape;484;p1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485" name="Google Shape;485;p1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86" name="Google Shape;486;p1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87" name="Google Shape;487;p1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88" name="Google Shape;488;p1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489" name="Google Shape;489;p13"/>
          <p:cNvSpPr/>
          <p:nvPr/>
        </p:nvSpPr>
        <p:spPr>
          <a:xfrm>
            <a:off x="6973243"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490" name="Google Shape;490;p13"/>
          <p:cNvSpPr/>
          <p:nvPr/>
        </p:nvSpPr>
        <p:spPr>
          <a:xfrm>
            <a:off x="1020432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491" name="Google Shape;491;p13"/>
          <p:cNvSpPr/>
          <p:nvPr/>
        </p:nvSpPr>
        <p:spPr>
          <a:xfrm>
            <a:off x="8052368" y="5319137"/>
            <a:ext cx="829958" cy="660126"/>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492" name="Google Shape;492;p13"/>
          <p:cNvSpPr/>
          <p:nvPr/>
        </p:nvSpPr>
        <p:spPr>
          <a:xfrm>
            <a:off x="912834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493" name="Google Shape;493;p13"/>
          <p:cNvSpPr/>
          <p:nvPr/>
        </p:nvSpPr>
        <p:spPr>
          <a:xfrm>
            <a:off x="1128030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494" name="Google Shape;494;p13"/>
          <p:cNvSpPr/>
          <p:nvPr/>
        </p:nvSpPr>
        <p:spPr>
          <a:xfrm>
            <a:off x="6533346" y="5991754"/>
            <a:ext cx="6170283" cy="154175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3"/>
          <p:cNvSpPr txBox="1"/>
          <p:nvPr/>
        </p:nvSpPr>
        <p:spPr>
          <a:xfrm>
            <a:off x="7403341" y="6601046"/>
            <a:ext cx="4430292"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Conceptualizaciones</a:t>
            </a:r>
            <a:endParaRPr i="1" sz="1500">
              <a:solidFill>
                <a:schemeClr val="dk1"/>
              </a:solidFill>
              <a:latin typeface="Arial"/>
              <a:ea typeface="Arial"/>
              <a:cs typeface="Arial"/>
              <a:sym typeface="Arial"/>
            </a:endParaRPr>
          </a:p>
        </p:txBody>
      </p:sp>
      <p:pic>
        <p:nvPicPr>
          <p:cNvPr descr="Logotipo&#10;&#10;Descripción generada automáticamente" id="496" name="Google Shape;496;p13"/>
          <p:cNvPicPr preferRelativeResize="0"/>
          <p:nvPr/>
        </p:nvPicPr>
        <p:blipFill rotWithShape="1">
          <a:blip r:embed="rId7">
            <a:alphaModFix/>
          </a:blip>
          <a:srcRect b="0" l="0" r="0" t="0"/>
          <a:stretch/>
        </p:blipFill>
        <p:spPr>
          <a:xfrm>
            <a:off x="8465276" y="5716741"/>
            <a:ext cx="525043" cy="525043"/>
          </a:xfrm>
          <a:prstGeom prst="rect">
            <a:avLst/>
          </a:prstGeom>
          <a:noFill/>
          <a:ln>
            <a:noFill/>
          </a:ln>
        </p:spPr>
      </p:pic>
      <p:sp>
        <p:nvSpPr>
          <p:cNvPr id="497" name="Google Shape;497;p13"/>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sp>
        <p:nvSpPr>
          <p:cNvPr id="498" name="Google Shape;498;p13"/>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3" name="Shape 6203"/>
        <p:cNvGrpSpPr/>
        <p:nvPr/>
      </p:nvGrpSpPr>
      <p:grpSpPr>
        <a:xfrm>
          <a:off x="0" y="0"/>
          <a:ext cx="0" cy="0"/>
          <a:chOff x="0" y="0"/>
          <a:chExt cx="0" cy="0"/>
        </a:xfrm>
      </p:grpSpPr>
      <p:sp>
        <p:nvSpPr>
          <p:cNvPr id="6204" name="Google Shape;6204;p13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5" name="Google Shape;6205;p13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206" name="Google Shape;6206;p13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207" name="Google Shape;6207;p13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8" name="Google Shape;6208;p13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209" name="Google Shape;6209;p13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0" name="Google Shape;6210;p13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211" name="Google Shape;6211;p13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212" name="Google Shape;6212;p13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213" name="Google Shape;6213;p13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214" name="Google Shape;6214;p13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215" name="Google Shape;6215;p13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216" name="Google Shape;6216;p13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217" name="Google Shape;6217;p13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218" name="Google Shape;6218;p13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219" name="Google Shape;6219;p13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0" name="Google Shape;6220;p130"/>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221" name="Google Shape;6221;p13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222" name="Google Shape;6222;p13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223" name="Google Shape;6223;p130"/>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224" name="Google Shape;6224;p13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225" name="Google Shape;6225;p13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226" name="Google Shape;6226;p13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227" name="Google Shape;6227;p13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228" name="Google Shape;6228;p130"/>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229" name="Google Shape;6229;p130"/>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230" name="Google Shape;6230;p13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231" name="Google Shape;6231;p13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2" name="Google Shape;6232;p13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233" name="Google Shape;6233;p13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234" name="Google Shape;6234;p13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235" name="Google Shape;6235;p13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6" name="Google Shape;6236;p13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237" name="Google Shape;6237;p130"/>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8" name="Google Shape;6238;p130"/>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239" name="Google Shape;6239;p130"/>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240" name="Google Shape;6240;p130"/>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1" name="Google Shape;6241;p130"/>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2" name="Google Shape;6242;p130"/>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3" name="Google Shape;6243;p130"/>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4" name="Google Shape;6244;p130"/>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5" name="Google Shape;6245;p130"/>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6" name="Google Shape;6246;p130"/>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247" name="Google Shape;6247;p130"/>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248" name="Google Shape;6248;p130"/>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249" name="Google Shape;6249;p130"/>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250" name="Google Shape;6250;p130"/>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251" name="Google Shape;6251;p130"/>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252" name="Google Shape;6252;p130"/>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253" name="Google Shape;6253;p130"/>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254" name="Google Shape;6254;p130"/>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255" name="Google Shape;6255;p130"/>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256" name="Google Shape;6256;p130"/>
          <p:cNvSpPr/>
          <p:nvPr/>
        </p:nvSpPr>
        <p:spPr>
          <a:xfrm flipH="1" rot="10800000">
            <a:off x="5851325"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257" name="Google Shape;6257;p130"/>
          <p:cNvPicPr preferRelativeResize="0"/>
          <p:nvPr/>
        </p:nvPicPr>
        <p:blipFill rotWithShape="1">
          <a:blip r:embed="rId7">
            <a:alphaModFix/>
          </a:blip>
          <a:srcRect b="0" l="0" r="0" t="0"/>
          <a:stretch/>
        </p:blipFill>
        <p:spPr>
          <a:xfrm>
            <a:off x="5991903" y="4192507"/>
            <a:ext cx="525043" cy="525043"/>
          </a:xfrm>
          <a:prstGeom prst="rect">
            <a:avLst/>
          </a:prstGeom>
          <a:noFill/>
          <a:ln>
            <a:noFill/>
          </a:ln>
        </p:spPr>
      </p:pic>
      <p:sp>
        <p:nvSpPr>
          <p:cNvPr id="6258" name="Google Shape;6258;p130"/>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9" name="Google Shape;6259;p130"/>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0" name="Google Shape;6260;p130"/>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6261" name="Google Shape;6261;p130"/>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6262" name="Google Shape;6262;p130"/>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6263" name="Google Shape;6263;p130"/>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7</a:t>
            </a:r>
            <a:endParaRPr sz="1800">
              <a:solidFill>
                <a:srgbClr val="9F4C97"/>
              </a:solidFill>
              <a:latin typeface="Arial"/>
              <a:ea typeface="Arial"/>
              <a:cs typeface="Arial"/>
              <a:sym typeface="Arial"/>
            </a:endParaRPr>
          </a:p>
        </p:txBody>
      </p:sp>
      <p:cxnSp>
        <p:nvCxnSpPr>
          <p:cNvPr id="6264" name="Google Shape;6264;p130"/>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6265" name="Google Shape;6265;p130"/>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6266" name="Google Shape;6266;p130"/>
          <p:cNvSpPr/>
          <p:nvPr/>
        </p:nvSpPr>
        <p:spPr>
          <a:xfrm>
            <a:off x="7146396" y="6127574"/>
            <a:ext cx="4916269"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67" name="Google Shape;6267;p130"/>
          <p:cNvPicPr preferRelativeResize="0"/>
          <p:nvPr/>
        </p:nvPicPr>
        <p:blipFill rotWithShape="1">
          <a:blip r:embed="rId21">
            <a:alphaModFix/>
          </a:blip>
          <a:srcRect b="0" l="0" r="0" t="0"/>
          <a:stretch/>
        </p:blipFill>
        <p:spPr>
          <a:xfrm>
            <a:off x="8826332" y="6516171"/>
            <a:ext cx="1556397" cy="1556397"/>
          </a:xfrm>
          <a:prstGeom prst="rect">
            <a:avLst/>
          </a:prstGeom>
          <a:noFill/>
          <a:ln>
            <a:noFill/>
          </a:ln>
        </p:spPr>
      </p:pic>
      <p:sp>
        <p:nvSpPr>
          <p:cNvPr id="6268" name="Google Shape;6268;p130"/>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6269" name="Google Shape;6269;p130"/>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autónomos.</a:t>
            </a:r>
            <a:endParaRPr/>
          </a:p>
        </p:txBody>
      </p:sp>
      <p:pic>
        <p:nvPicPr>
          <p:cNvPr descr="Logotipo&#10;&#10;Descripción generada automáticamente" id="6270" name="Google Shape;6270;p130"/>
          <p:cNvPicPr preferRelativeResize="0"/>
          <p:nvPr/>
        </p:nvPicPr>
        <p:blipFill rotWithShape="1">
          <a:blip r:embed="rId7">
            <a:alphaModFix/>
          </a:blip>
          <a:srcRect b="0" l="0" r="0" t="0"/>
          <a:stretch/>
        </p:blipFill>
        <p:spPr>
          <a:xfrm>
            <a:off x="11608064" y="8064548"/>
            <a:ext cx="525043" cy="52504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4" name="Shape 6274"/>
        <p:cNvGrpSpPr/>
        <p:nvPr/>
      </p:nvGrpSpPr>
      <p:grpSpPr>
        <a:xfrm>
          <a:off x="0" y="0"/>
          <a:ext cx="0" cy="0"/>
          <a:chOff x="0" y="0"/>
          <a:chExt cx="0" cy="0"/>
        </a:xfrm>
      </p:grpSpPr>
      <p:sp>
        <p:nvSpPr>
          <p:cNvPr id="6275" name="Google Shape;6275;p13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6" name="Google Shape;6276;p13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277" name="Google Shape;6277;p13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278" name="Google Shape;6278;p13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9" name="Google Shape;6279;p13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280" name="Google Shape;6280;p13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1" name="Google Shape;6281;p13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282" name="Google Shape;6282;p13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283" name="Google Shape;6283;p13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284" name="Google Shape;6284;p13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285" name="Google Shape;6285;p13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286" name="Google Shape;6286;p13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287" name="Google Shape;6287;p13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288" name="Google Shape;6288;p13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289" name="Google Shape;6289;p13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290" name="Google Shape;6290;p13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1" name="Google Shape;6291;p131"/>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292" name="Google Shape;6292;p13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293" name="Google Shape;6293;p13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294" name="Google Shape;6294;p131"/>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295" name="Google Shape;6295;p13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296" name="Google Shape;6296;p13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297" name="Google Shape;6297;p13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298" name="Google Shape;6298;p13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299" name="Google Shape;6299;p131"/>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300" name="Google Shape;6300;p131"/>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301" name="Google Shape;6301;p13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302" name="Google Shape;6302;p13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3" name="Google Shape;6303;p13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304" name="Google Shape;6304;p13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305" name="Google Shape;6305;p13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306" name="Google Shape;6306;p13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7" name="Google Shape;6307;p13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308" name="Google Shape;6308;p131"/>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9" name="Google Shape;6309;p131"/>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10" name="Google Shape;6310;p131"/>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311" name="Google Shape;6311;p131"/>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2" name="Google Shape;6312;p131"/>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3" name="Google Shape;6313;p131"/>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4" name="Google Shape;6314;p131"/>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5" name="Google Shape;6315;p131"/>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6" name="Google Shape;6316;p131"/>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7" name="Google Shape;6317;p131"/>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318" name="Google Shape;6318;p131"/>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319" name="Google Shape;6319;p131"/>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320" name="Google Shape;6320;p131"/>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321" name="Google Shape;6321;p131"/>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322" name="Google Shape;6322;p131"/>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323" name="Google Shape;6323;p131"/>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324" name="Google Shape;6324;p131"/>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325" name="Google Shape;6325;p131"/>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326" name="Google Shape;6326;p131"/>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327" name="Google Shape;6327;p131"/>
          <p:cNvSpPr/>
          <p:nvPr/>
        </p:nvSpPr>
        <p:spPr>
          <a:xfrm flipH="1" rot="10800000">
            <a:off x="5851325"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328" name="Google Shape;6328;p131"/>
          <p:cNvPicPr preferRelativeResize="0"/>
          <p:nvPr/>
        </p:nvPicPr>
        <p:blipFill rotWithShape="1">
          <a:blip r:embed="rId7">
            <a:alphaModFix/>
          </a:blip>
          <a:srcRect b="0" l="0" r="0" t="0"/>
          <a:stretch/>
        </p:blipFill>
        <p:spPr>
          <a:xfrm>
            <a:off x="5991903" y="4192507"/>
            <a:ext cx="525043" cy="525043"/>
          </a:xfrm>
          <a:prstGeom prst="rect">
            <a:avLst/>
          </a:prstGeom>
          <a:noFill/>
          <a:ln>
            <a:noFill/>
          </a:ln>
        </p:spPr>
      </p:pic>
      <p:sp>
        <p:nvSpPr>
          <p:cNvPr id="6329" name="Google Shape;6329;p131"/>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0" name="Google Shape;6330;p131"/>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1" name="Google Shape;6331;p131"/>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6332" name="Google Shape;6332;p131"/>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6333" name="Google Shape;6333;p131"/>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6334" name="Google Shape;6334;p131"/>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7</a:t>
            </a:r>
            <a:endParaRPr sz="1800">
              <a:solidFill>
                <a:srgbClr val="9F4C97"/>
              </a:solidFill>
              <a:latin typeface="Arial"/>
              <a:ea typeface="Arial"/>
              <a:cs typeface="Arial"/>
              <a:sym typeface="Arial"/>
            </a:endParaRPr>
          </a:p>
        </p:txBody>
      </p:sp>
      <p:cxnSp>
        <p:nvCxnSpPr>
          <p:cNvPr id="6335" name="Google Shape;6335;p131"/>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6336" name="Google Shape;6336;p131"/>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6337" name="Google Shape;6337;p131"/>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6338" name="Google Shape;6338;p131"/>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autónomos.</a:t>
            </a:r>
            <a:endParaRPr/>
          </a:p>
        </p:txBody>
      </p:sp>
      <p:sp>
        <p:nvSpPr>
          <p:cNvPr id="6339" name="Google Shape;6339;p131"/>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0" name="Google Shape;6340;p131"/>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41" name="Google Shape;6341;p131"/>
          <p:cNvPicPr preferRelativeResize="0"/>
          <p:nvPr/>
        </p:nvPicPr>
        <p:blipFill rotWithShape="1">
          <a:blip r:embed="rId21">
            <a:alphaModFix/>
          </a:blip>
          <a:srcRect b="0" l="0" r="0" t="0"/>
          <a:stretch/>
        </p:blipFill>
        <p:spPr>
          <a:xfrm>
            <a:off x="7372889" y="6516171"/>
            <a:ext cx="1556397" cy="1556397"/>
          </a:xfrm>
          <a:prstGeom prst="rect">
            <a:avLst/>
          </a:prstGeom>
          <a:noFill/>
          <a:ln>
            <a:noFill/>
          </a:ln>
        </p:spPr>
      </p:pic>
      <p:pic>
        <p:nvPicPr>
          <p:cNvPr descr="Logotipo&#10;&#10;Descripción generada automáticamente" id="6342" name="Google Shape;6342;p131"/>
          <p:cNvPicPr preferRelativeResize="0"/>
          <p:nvPr/>
        </p:nvPicPr>
        <p:blipFill rotWithShape="1">
          <a:blip r:embed="rId7">
            <a:alphaModFix/>
          </a:blip>
          <a:srcRect b="0" l="0" r="0" t="0"/>
          <a:stretch/>
        </p:blipFill>
        <p:spPr>
          <a:xfrm>
            <a:off x="11608064" y="8064548"/>
            <a:ext cx="525043" cy="525043"/>
          </a:xfrm>
          <a:prstGeom prst="rect">
            <a:avLst/>
          </a:prstGeom>
          <a:noFill/>
          <a:ln>
            <a:noFill/>
          </a:ln>
        </p:spPr>
      </p:pic>
      <p:sp>
        <p:nvSpPr>
          <p:cNvPr id="6343" name="Google Shape;6343;p131"/>
          <p:cNvSpPr txBox="1"/>
          <p:nvPr/>
        </p:nvSpPr>
        <p:spPr>
          <a:xfrm>
            <a:off x="9216676" y="6095988"/>
            <a:ext cx="2717772"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marco conceptual; no es necesario que se limite a un referente bibliográfico en particular, la elección es personal.</a:t>
            </a:r>
            <a:endParaRPr sz="1500">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7" name="Shape 6347"/>
        <p:cNvGrpSpPr/>
        <p:nvPr/>
      </p:nvGrpSpPr>
      <p:grpSpPr>
        <a:xfrm>
          <a:off x="0" y="0"/>
          <a:ext cx="0" cy="0"/>
          <a:chOff x="0" y="0"/>
          <a:chExt cx="0" cy="0"/>
        </a:xfrm>
      </p:grpSpPr>
      <p:sp>
        <p:nvSpPr>
          <p:cNvPr id="6348" name="Google Shape;6348;p13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9" name="Google Shape;6349;p13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50" name="Google Shape;6350;p13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351" name="Google Shape;6351;p13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2" name="Google Shape;6352;p13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353" name="Google Shape;6353;p13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4" name="Google Shape;6354;p13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355" name="Google Shape;6355;p13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356" name="Google Shape;6356;p13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357" name="Google Shape;6357;p13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358" name="Google Shape;6358;p13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359" name="Google Shape;6359;p13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360" name="Google Shape;6360;p13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361" name="Google Shape;6361;p13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362" name="Google Shape;6362;p13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363" name="Google Shape;6363;p13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4" name="Google Shape;6364;p132"/>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365" name="Google Shape;6365;p13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366" name="Google Shape;6366;p13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367" name="Google Shape;6367;p132"/>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368" name="Google Shape;6368;p13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369" name="Google Shape;6369;p13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370" name="Google Shape;6370;p13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371" name="Google Shape;6371;p13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372" name="Google Shape;6372;p132"/>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373" name="Google Shape;6373;p132"/>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374" name="Google Shape;6374;p13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375" name="Google Shape;6375;p13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6" name="Google Shape;6376;p13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377" name="Google Shape;6377;p13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378" name="Google Shape;6378;p13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379" name="Google Shape;6379;p13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0" name="Google Shape;6380;p13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381" name="Google Shape;6381;p132"/>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2" name="Google Shape;6382;p132"/>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83" name="Google Shape;6383;p132"/>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384" name="Google Shape;6384;p132"/>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5" name="Google Shape;6385;p132"/>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6" name="Google Shape;6386;p132"/>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7" name="Google Shape;6387;p132"/>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8" name="Google Shape;6388;p132"/>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9" name="Google Shape;6389;p132"/>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0" name="Google Shape;6390;p132"/>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391" name="Google Shape;6391;p132"/>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392" name="Google Shape;6392;p132"/>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393" name="Google Shape;6393;p132"/>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394" name="Google Shape;6394;p132"/>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395" name="Google Shape;6395;p132"/>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396" name="Google Shape;6396;p132"/>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397" name="Google Shape;6397;p132"/>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398" name="Google Shape;6398;p132"/>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399" name="Google Shape;6399;p132"/>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400" name="Google Shape;6400;p132"/>
          <p:cNvSpPr/>
          <p:nvPr/>
        </p:nvSpPr>
        <p:spPr>
          <a:xfrm flipH="1" rot="10800000">
            <a:off x="7271918"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401" name="Google Shape;6401;p132"/>
          <p:cNvPicPr preferRelativeResize="0"/>
          <p:nvPr/>
        </p:nvPicPr>
        <p:blipFill rotWithShape="1">
          <a:blip r:embed="rId7">
            <a:alphaModFix/>
          </a:blip>
          <a:srcRect b="0" l="0" r="0" t="0"/>
          <a:stretch/>
        </p:blipFill>
        <p:spPr>
          <a:xfrm>
            <a:off x="7480154" y="4176420"/>
            <a:ext cx="525043" cy="525043"/>
          </a:xfrm>
          <a:prstGeom prst="rect">
            <a:avLst/>
          </a:prstGeom>
          <a:noFill/>
          <a:ln>
            <a:noFill/>
          </a:ln>
        </p:spPr>
      </p:pic>
      <p:sp>
        <p:nvSpPr>
          <p:cNvPr id="6402" name="Google Shape;6402;p132"/>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3" name="Google Shape;6403;p132"/>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4" name="Google Shape;6404;p132"/>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legal</a:t>
            </a:r>
            <a:endParaRPr sz="1800">
              <a:solidFill>
                <a:schemeClr val="lt1"/>
              </a:solidFill>
              <a:latin typeface="Calibri"/>
              <a:ea typeface="Calibri"/>
              <a:cs typeface="Calibri"/>
              <a:sym typeface="Calibri"/>
            </a:endParaRPr>
          </a:p>
        </p:txBody>
      </p:sp>
      <p:sp>
        <p:nvSpPr>
          <p:cNvPr id="6405" name="Google Shape;6405;p132"/>
          <p:cNvSpPr txBox="1"/>
          <p:nvPr/>
        </p:nvSpPr>
        <p:spPr>
          <a:xfrm>
            <a:off x="4834800" y="6281433"/>
            <a:ext cx="943637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Como su nombre lo indica, el marco legal hace referencia al conjunto de leyes, normas y reglamentos que le dan validez a tu investigación. Por lo que, llegados a este punto, lo que se debe hacer es una selección juiciosa y rigurosa de aquellos artículos que tengan de una u otra forma relación con nuestro tema de investigación, posterior a esto, se deben referenciar de manera correcta en nuestro marco legal.</a:t>
            </a:r>
            <a:endParaRPr/>
          </a:p>
        </p:txBody>
      </p:sp>
      <p:cxnSp>
        <p:nvCxnSpPr>
          <p:cNvPr id="6406" name="Google Shape;6406;p132"/>
          <p:cNvCxnSpPr/>
          <p:nvPr/>
        </p:nvCxnSpPr>
        <p:spPr>
          <a:xfrm>
            <a:off x="6597022" y="8115297"/>
            <a:ext cx="5937072" cy="0"/>
          </a:xfrm>
          <a:prstGeom prst="straightConnector1">
            <a:avLst/>
          </a:prstGeom>
          <a:noFill/>
          <a:ln cap="flat" cmpd="sng" w="76200">
            <a:solidFill>
              <a:srgbClr val="462447"/>
            </a:solidFill>
            <a:prstDash val="solid"/>
            <a:miter lim="800000"/>
            <a:headEnd len="sm" w="sm" type="none"/>
            <a:tailEnd len="sm" w="sm" type="none"/>
          </a:ln>
        </p:spPr>
      </p:cxnSp>
      <p:sp>
        <p:nvSpPr>
          <p:cNvPr id="6407" name="Google Shape;6407;p132"/>
          <p:cNvSpPr/>
          <p:nvPr/>
        </p:nvSpPr>
        <p:spPr>
          <a:xfrm>
            <a:off x="9448867"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8" name="Google Shape;6408;p132"/>
          <p:cNvSpPr/>
          <p:nvPr/>
        </p:nvSpPr>
        <p:spPr>
          <a:xfrm>
            <a:off x="9079664" y="8244915"/>
            <a:ext cx="208236" cy="15341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9" name="Google Shape;6409;p132"/>
          <p:cNvSpPr/>
          <p:nvPr/>
        </p:nvSpPr>
        <p:spPr>
          <a:xfrm>
            <a:off x="9813873"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410" name="Google Shape;6410;p132"/>
          <p:cNvPicPr preferRelativeResize="0"/>
          <p:nvPr/>
        </p:nvPicPr>
        <p:blipFill rotWithShape="1">
          <a:blip r:embed="rId7">
            <a:alphaModFix/>
          </a:blip>
          <a:srcRect b="0" l="0" r="0" t="0"/>
          <a:stretch/>
        </p:blipFill>
        <p:spPr>
          <a:xfrm>
            <a:off x="8960952" y="8300078"/>
            <a:ext cx="525043" cy="52504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4" name="Shape 6414"/>
        <p:cNvGrpSpPr/>
        <p:nvPr/>
      </p:nvGrpSpPr>
      <p:grpSpPr>
        <a:xfrm>
          <a:off x="0" y="0"/>
          <a:ext cx="0" cy="0"/>
          <a:chOff x="0" y="0"/>
          <a:chExt cx="0" cy="0"/>
        </a:xfrm>
      </p:grpSpPr>
      <p:sp>
        <p:nvSpPr>
          <p:cNvPr id="6415" name="Google Shape;6415;p13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6" name="Google Shape;6416;p13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17" name="Google Shape;6417;p13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418" name="Google Shape;6418;p13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9" name="Google Shape;6419;p13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420" name="Google Shape;6420;p13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1" name="Google Shape;6421;p13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422" name="Google Shape;6422;p13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423" name="Google Shape;6423;p13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6424" name="Google Shape;6424;p13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6425" name="Google Shape;6425;p13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426" name="Google Shape;6426;p13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427" name="Google Shape;6427;p13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428" name="Google Shape;6428;p13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429" name="Google Shape;6429;p13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430" name="Google Shape;6430;p13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1" name="Google Shape;6431;p13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432" name="Google Shape;6432;p13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6433" name="Google Shape;6433;p13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6434" name="Google Shape;6434;p133"/>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435" name="Google Shape;6435;p13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436" name="Google Shape;6436;p13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437" name="Google Shape;6437;p13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438" name="Google Shape;6438;p13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439" name="Google Shape;6439;p133"/>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6440" name="Google Shape;6440;p13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441" name="Google Shape;6441;p13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442" name="Google Shape;6442;p13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3" name="Google Shape;6443;p13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444" name="Google Shape;6444;p13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445" name="Google Shape;6445;p13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446" name="Google Shape;6446;p13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7" name="Google Shape;6447;p13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448" name="Google Shape;6448;p133"/>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9" name="Google Shape;6449;p133"/>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50" name="Google Shape;6450;p133"/>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451" name="Google Shape;6451;p133"/>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2" name="Google Shape;6452;p133"/>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3" name="Google Shape;6453;p133"/>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4" name="Google Shape;6454;p133"/>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5" name="Google Shape;6455;p133"/>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6" name="Google Shape;6456;p133"/>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7" name="Google Shape;6457;p133"/>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458" name="Google Shape;6458;p133"/>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6459" name="Google Shape;6459;p133"/>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6460" name="Google Shape;6460;p133"/>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6461" name="Google Shape;6461;p133"/>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6462" name="Google Shape;6462;p133"/>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463" name="Google Shape;6463;p133"/>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6464" name="Google Shape;6464;p133"/>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6465" name="Google Shape;6465;p133"/>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6466" name="Google Shape;6466;p133"/>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6467" name="Google Shape;6467;p133"/>
          <p:cNvSpPr/>
          <p:nvPr/>
        </p:nvSpPr>
        <p:spPr>
          <a:xfrm flipH="1" rot="10800000">
            <a:off x="7271918"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468" name="Google Shape;6468;p133"/>
          <p:cNvPicPr preferRelativeResize="0"/>
          <p:nvPr/>
        </p:nvPicPr>
        <p:blipFill rotWithShape="1">
          <a:blip r:embed="rId8">
            <a:alphaModFix/>
          </a:blip>
          <a:srcRect b="0" l="0" r="0" t="0"/>
          <a:stretch/>
        </p:blipFill>
        <p:spPr>
          <a:xfrm>
            <a:off x="7480154" y="4176420"/>
            <a:ext cx="525043" cy="525043"/>
          </a:xfrm>
          <a:prstGeom prst="rect">
            <a:avLst/>
          </a:prstGeom>
          <a:noFill/>
          <a:ln>
            <a:noFill/>
          </a:ln>
        </p:spPr>
      </p:pic>
      <p:sp>
        <p:nvSpPr>
          <p:cNvPr id="6469" name="Google Shape;6469;p133"/>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0" name="Google Shape;6470;p133"/>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1" name="Google Shape;6471;p133"/>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legal</a:t>
            </a:r>
            <a:endParaRPr sz="1800">
              <a:solidFill>
                <a:schemeClr val="lt1"/>
              </a:solidFill>
              <a:latin typeface="Calibri"/>
              <a:ea typeface="Calibri"/>
              <a:cs typeface="Calibri"/>
              <a:sym typeface="Calibri"/>
            </a:endParaRPr>
          </a:p>
        </p:txBody>
      </p:sp>
      <p:sp>
        <p:nvSpPr>
          <p:cNvPr id="6472" name="Google Shape;6472;p133"/>
          <p:cNvSpPr txBox="1"/>
          <p:nvPr/>
        </p:nvSpPr>
        <p:spPr>
          <a:xfrm>
            <a:off x="4847678" y="6059604"/>
            <a:ext cx="9010188"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la realización de este paso, lo más recomendable es organizarlo por secciones:</a:t>
            </a:r>
            <a:endParaRPr sz="1500">
              <a:solidFill>
                <a:schemeClr val="dk1"/>
              </a:solidFill>
              <a:latin typeface="Arial"/>
              <a:ea typeface="Arial"/>
              <a:cs typeface="Arial"/>
              <a:sym typeface="Arial"/>
            </a:endParaRPr>
          </a:p>
        </p:txBody>
      </p:sp>
      <p:cxnSp>
        <p:nvCxnSpPr>
          <p:cNvPr id="6473" name="Google Shape;6473;p133"/>
          <p:cNvCxnSpPr/>
          <p:nvPr/>
        </p:nvCxnSpPr>
        <p:spPr>
          <a:xfrm>
            <a:off x="6597022" y="8115297"/>
            <a:ext cx="5937072" cy="0"/>
          </a:xfrm>
          <a:prstGeom prst="straightConnector1">
            <a:avLst/>
          </a:prstGeom>
          <a:noFill/>
          <a:ln cap="flat" cmpd="sng" w="76200">
            <a:solidFill>
              <a:srgbClr val="462447"/>
            </a:solidFill>
            <a:prstDash val="solid"/>
            <a:miter lim="800000"/>
            <a:headEnd len="sm" w="sm" type="none"/>
            <a:tailEnd len="sm" w="sm" type="none"/>
          </a:ln>
        </p:spPr>
      </p:cxnSp>
      <p:sp>
        <p:nvSpPr>
          <p:cNvPr id="6474" name="Google Shape;6474;p133"/>
          <p:cNvSpPr/>
          <p:nvPr/>
        </p:nvSpPr>
        <p:spPr>
          <a:xfrm>
            <a:off x="9448867" y="8244915"/>
            <a:ext cx="208236" cy="15341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5" name="Google Shape;6475;p133"/>
          <p:cNvSpPr/>
          <p:nvPr/>
        </p:nvSpPr>
        <p:spPr>
          <a:xfrm>
            <a:off x="9079664"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6" name="Google Shape;6476;p133"/>
          <p:cNvSpPr/>
          <p:nvPr/>
        </p:nvSpPr>
        <p:spPr>
          <a:xfrm>
            <a:off x="9813873"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477" name="Google Shape;6477;p133"/>
          <p:cNvPicPr preferRelativeResize="0"/>
          <p:nvPr/>
        </p:nvPicPr>
        <p:blipFill rotWithShape="1">
          <a:blip r:embed="rId8">
            <a:alphaModFix/>
          </a:blip>
          <a:srcRect b="0" l="0" r="0" t="0"/>
          <a:stretch/>
        </p:blipFill>
        <p:spPr>
          <a:xfrm>
            <a:off x="9336513" y="8300078"/>
            <a:ext cx="525043" cy="525043"/>
          </a:xfrm>
          <a:prstGeom prst="rect">
            <a:avLst/>
          </a:prstGeom>
          <a:noFill/>
          <a:ln>
            <a:noFill/>
          </a:ln>
        </p:spPr>
      </p:pic>
      <p:pic>
        <p:nvPicPr>
          <p:cNvPr id="6478" name="Google Shape;6478;p133"/>
          <p:cNvPicPr preferRelativeResize="0"/>
          <p:nvPr/>
        </p:nvPicPr>
        <p:blipFill rotWithShape="1">
          <a:blip r:embed="rId19">
            <a:alphaModFix/>
          </a:blip>
          <a:srcRect b="0" l="0" r="0" t="0"/>
          <a:stretch/>
        </p:blipFill>
        <p:spPr>
          <a:xfrm>
            <a:off x="7084679" y="6519864"/>
            <a:ext cx="553997" cy="553997"/>
          </a:xfrm>
          <a:prstGeom prst="rect">
            <a:avLst/>
          </a:prstGeom>
          <a:noFill/>
          <a:ln>
            <a:noFill/>
          </a:ln>
        </p:spPr>
      </p:pic>
      <p:pic>
        <p:nvPicPr>
          <p:cNvPr id="6479" name="Google Shape;6479;p133"/>
          <p:cNvPicPr preferRelativeResize="0"/>
          <p:nvPr/>
        </p:nvPicPr>
        <p:blipFill rotWithShape="1">
          <a:blip r:embed="rId20">
            <a:alphaModFix/>
          </a:blip>
          <a:srcRect b="0" l="0" r="0" t="0"/>
          <a:stretch/>
        </p:blipFill>
        <p:spPr>
          <a:xfrm>
            <a:off x="7084679" y="7289178"/>
            <a:ext cx="553997" cy="553997"/>
          </a:xfrm>
          <a:prstGeom prst="rect">
            <a:avLst/>
          </a:prstGeom>
          <a:noFill/>
          <a:ln>
            <a:noFill/>
          </a:ln>
        </p:spPr>
      </p:pic>
      <p:sp>
        <p:nvSpPr>
          <p:cNvPr id="6480" name="Google Shape;6480;p133"/>
          <p:cNvSpPr txBox="1"/>
          <p:nvPr/>
        </p:nvSpPr>
        <p:spPr>
          <a:xfrm>
            <a:off x="7815551" y="6969986"/>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número para conocer las secciones</a:t>
            </a:r>
            <a:endParaRPr i="1" sz="1500">
              <a:solidFill>
                <a:srgbClr val="482649"/>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4" name="Shape 6484"/>
        <p:cNvGrpSpPr/>
        <p:nvPr/>
      </p:nvGrpSpPr>
      <p:grpSpPr>
        <a:xfrm>
          <a:off x="0" y="0"/>
          <a:ext cx="0" cy="0"/>
          <a:chOff x="0" y="0"/>
          <a:chExt cx="0" cy="0"/>
        </a:xfrm>
      </p:grpSpPr>
      <p:sp>
        <p:nvSpPr>
          <p:cNvPr id="6485" name="Google Shape;6485;p13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6" name="Google Shape;6486;p13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87" name="Google Shape;6487;p13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488" name="Google Shape;6488;p13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9" name="Google Shape;6489;p13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490" name="Google Shape;6490;p13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1" name="Google Shape;6491;p13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492" name="Google Shape;6492;p13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493" name="Google Shape;6493;p13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494" name="Google Shape;6494;p13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495" name="Google Shape;6495;p13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496" name="Google Shape;6496;p13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497" name="Google Shape;6497;p13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498" name="Google Shape;6498;p13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499" name="Google Shape;6499;p13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500" name="Google Shape;6500;p13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1" name="Google Shape;6501;p13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502" name="Google Shape;6502;p13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503" name="Google Shape;6503;p13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504" name="Google Shape;6504;p134"/>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505" name="Google Shape;6505;p13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506" name="Google Shape;6506;p13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507" name="Google Shape;6507;p13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508" name="Google Shape;6508;p13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509" name="Google Shape;6509;p134"/>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510" name="Google Shape;6510;p13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511" name="Google Shape;6511;p13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512" name="Google Shape;6512;p13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3" name="Google Shape;6513;p13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514" name="Google Shape;6514;p13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515" name="Google Shape;6515;p13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516" name="Google Shape;6516;p13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7" name="Google Shape;6517;p13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518" name="Google Shape;6518;p134"/>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9" name="Google Shape;6519;p134"/>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20" name="Google Shape;6520;p134"/>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521" name="Google Shape;6521;p134"/>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2" name="Google Shape;6522;p134"/>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3" name="Google Shape;6523;p134"/>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4" name="Google Shape;6524;p134"/>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5" name="Google Shape;6525;p134"/>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6" name="Google Shape;6526;p134"/>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7" name="Google Shape;6527;p134"/>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528" name="Google Shape;6528;p134"/>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529" name="Google Shape;6529;p134"/>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530" name="Google Shape;6530;p134"/>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531" name="Google Shape;6531;p134"/>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532" name="Google Shape;6532;p134"/>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533" name="Google Shape;6533;p134"/>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534" name="Google Shape;6534;p134"/>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535" name="Google Shape;6535;p134"/>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536" name="Google Shape;6536;p134"/>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537" name="Google Shape;6537;p134"/>
          <p:cNvSpPr/>
          <p:nvPr/>
        </p:nvSpPr>
        <p:spPr>
          <a:xfrm flipH="1" rot="10800000">
            <a:off x="7271918"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538" name="Google Shape;6538;p134"/>
          <p:cNvPicPr preferRelativeResize="0"/>
          <p:nvPr/>
        </p:nvPicPr>
        <p:blipFill rotWithShape="1">
          <a:blip r:embed="rId7">
            <a:alphaModFix/>
          </a:blip>
          <a:srcRect b="0" l="0" r="0" t="0"/>
          <a:stretch/>
        </p:blipFill>
        <p:spPr>
          <a:xfrm>
            <a:off x="7480154" y="4176420"/>
            <a:ext cx="525043" cy="525043"/>
          </a:xfrm>
          <a:prstGeom prst="rect">
            <a:avLst/>
          </a:prstGeom>
          <a:noFill/>
          <a:ln>
            <a:noFill/>
          </a:ln>
        </p:spPr>
      </p:pic>
      <p:sp>
        <p:nvSpPr>
          <p:cNvPr id="6539" name="Google Shape;6539;p134"/>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0" name="Google Shape;6540;p134"/>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1" name="Google Shape;6541;p134"/>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legal</a:t>
            </a:r>
            <a:endParaRPr sz="1800">
              <a:solidFill>
                <a:schemeClr val="lt1"/>
              </a:solidFill>
              <a:latin typeface="Calibri"/>
              <a:ea typeface="Calibri"/>
              <a:cs typeface="Calibri"/>
              <a:sym typeface="Calibri"/>
            </a:endParaRPr>
          </a:p>
        </p:txBody>
      </p:sp>
      <p:sp>
        <p:nvSpPr>
          <p:cNvPr id="6542" name="Google Shape;6542;p134"/>
          <p:cNvSpPr txBox="1"/>
          <p:nvPr/>
        </p:nvSpPr>
        <p:spPr>
          <a:xfrm>
            <a:off x="4847678" y="6059604"/>
            <a:ext cx="9010188"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la realización de este paso, lo más recomendable es organizarlo por secciones:</a:t>
            </a:r>
            <a:endParaRPr sz="1500">
              <a:solidFill>
                <a:schemeClr val="dk1"/>
              </a:solidFill>
              <a:latin typeface="Arial"/>
              <a:ea typeface="Arial"/>
              <a:cs typeface="Arial"/>
              <a:sym typeface="Arial"/>
            </a:endParaRPr>
          </a:p>
        </p:txBody>
      </p:sp>
      <p:cxnSp>
        <p:nvCxnSpPr>
          <p:cNvPr id="6543" name="Google Shape;6543;p134"/>
          <p:cNvCxnSpPr/>
          <p:nvPr/>
        </p:nvCxnSpPr>
        <p:spPr>
          <a:xfrm>
            <a:off x="6597022" y="8115297"/>
            <a:ext cx="5937072" cy="0"/>
          </a:xfrm>
          <a:prstGeom prst="straightConnector1">
            <a:avLst/>
          </a:prstGeom>
          <a:noFill/>
          <a:ln cap="flat" cmpd="sng" w="76200">
            <a:solidFill>
              <a:srgbClr val="462447"/>
            </a:solidFill>
            <a:prstDash val="solid"/>
            <a:miter lim="800000"/>
            <a:headEnd len="sm" w="sm" type="none"/>
            <a:tailEnd len="sm" w="sm" type="none"/>
          </a:ln>
        </p:spPr>
      </p:cxnSp>
      <p:sp>
        <p:nvSpPr>
          <p:cNvPr id="6544" name="Google Shape;6544;p134"/>
          <p:cNvSpPr/>
          <p:nvPr/>
        </p:nvSpPr>
        <p:spPr>
          <a:xfrm>
            <a:off x="9448867" y="8244915"/>
            <a:ext cx="208236" cy="15341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5" name="Google Shape;6545;p134"/>
          <p:cNvSpPr/>
          <p:nvPr/>
        </p:nvSpPr>
        <p:spPr>
          <a:xfrm>
            <a:off x="9079664"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6" name="Google Shape;6546;p134"/>
          <p:cNvSpPr/>
          <p:nvPr/>
        </p:nvSpPr>
        <p:spPr>
          <a:xfrm>
            <a:off x="9813873"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547" name="Google Shape;6547;p134"/>
          <p:cNvPicPr preferRelativeResize="0"/>
          <p:nvPr/>
        </p:nvPicPr>
        <p:blipFill rotWithShape="1">
          <a:blip r:embed="rId7">
            <a:alphaModFix/>
          </a:blip>
          <a:srcRect b="0" l="0" r="0" t="0"/>
          <a:stretch/>
        </p:blipFill>
        <p:spPr>
          <a:xfrm>
            <a:off x="9336513" y="8300078"/>
            <a:ext cx="525043" cy="525043"/>
          </a:xfrm>
          <a:prstGeom prst="rect">
            <a:avLst/>
          </a:prstGeom>
          <a:noFill/>
          <a:ln>
            <a:noFill/>
          </a:ln>
        </p:spPr>
      </p:pic>
      <p:pic>
        <p:nvPicPr>
          <p:cNvPr id="6548" name="Google Shape;6548;p134"/>
          <p:cNvPicPr preferRelativeResize="0"/>
          <p:nvPr/>
        </p:nvPicPr>
        <p:blipFill rotWithShape="1">
          <a:blip r:embed="rId18">
            <a:alphaModFix/>
          </a:blip>
          <a:srcRect b="0" l="0" r="0" t="0"/>
          <a:stretch/>
        </p:blipFill>
        <p:spPr>
          <a:xfrm>
            <a:off x="7084679" y="6519864"/>
            <a:ext cx="553997" cy="553997"/>
          </a:xfrm>
          <a:prstGeom prst="rect">
            <a:avLst/>
          </a:prstGeom>
          <a:noFill/>
          <a:ln>
            <a:noFill/>
          </a:ln>
        </p:spPr>
      </p:pic>
      <p:pic>
        <p:nvPicPr>
          <p:cNvPr id="6549" name="Google Shape;6549;p134"/>
          <p:cNvPicPr preferRelativeResize="0"/>
          <p:nvPr/>
        </p:nvPicPr>
        <p:blipFill rotWithShape="1">
          <a:blip r:embed="rId19">
            <a:alphaModFix/>
          </a:blip>
          <a:srcRect b="0" l="0" r="0" t="0"/>
          <a:stretch/>
        </p:blipFill>
        <p:spPr>
          <a:xfrm>
            <a:off x="7084679" y="7289178"/>
            <a:ext cx="553997" cy="553997"/>
          </a:xfrm>
          <a:prstGeom prst="rect">
            <a:avLst/>
          </a:prstGeom>
          <a:noFill/>
          <a:ln>
            <a:noFill/>
          </a:ln>
        </p:spPr>
      </p:pic>
      <p:sp>
        <p:nvSpPr>
          <p:cNvPr id="6550" name="Google Shape;6550;p134"/>
          <p:cNvSpPr/>
          <p:nvPr/>
        </p:nvSpPr>
        <p:spPr>
          <a:xfrm rot="5400000">
            <a:off x="7582534" y="6634518"/>
            <a:ext cx="312449" cy="309724"/>
          </a:xfrm>
          <a:prstGeom prst="triangle">
            <a:avLst>
              <a:gd fmla="val 50000"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551" name="Google Shape;6551;p134"/>
          <p:cNvPicPr preferRelativeResize="0"/>
          <p:nvPr/>
        </p:nvPicPr>
        <p:blipFill rotWithShape="1">
          <a:blip r:embed="rId7">
            <a:alphaModFix/>
          </a:blip>
          <a:srcRect b="0" l="0" r="0" t="0"/>
          <a:stretch/>
        </p:blipFill>
        <p:spPr>
          <a:xfrm>
            <a:off x="7238056" y="6691672"/>
            <a:ext cx="525043" cy="525043"/>
          </a:xfrm>
          <a:prstGeom prst="rect">
            <a:avLst/>
          </a:prstGeom>
          <a:noFill/>
          <a:ln>
            <a:noFill/>
          </a:ln>
        </p:spPr>
      </p:pic>
      <p:sp>
        <p:nvSpPr>
          <p:cNvPr id="6552" name="Google Shape;6552;p134"/>
          <p:cNvSpPr/>
          <p:nvPr/>
        </p:nvSpPr>
        <p:spPr>
          <a:xfrm>
            <a:off x="7991367" y="6458282"/>
            <a:ext cx="3914660" cy="611705"/>
          </a:xfrm>
          <a:prstGeom prst="roundRect">
            <a:avLst>
              <a:gd fmla="val 16667"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3" name="Google Shape;6553;p134"/>
          <p:cNvSpPr txBox="1"/>
          <p:nvPr/>
        </p:nvSpPr>
        <p:spPr>
          <a:xfrm>
            <a:off x="8229983" y="6601219"/>
            <a:ext cx="364371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lt1"/>
                </a:solidFill>
                <a:latin typeface="Arial"/>
                <a:ea typeface="Arial"/>
                <a:cs typeface="Arial"/>
                <a:sym typeface="Arial"/>
              </a:rPr>
              <a:t>Legislación internacional por una parte.</a:t>
            </a:r>
            <a:endParaRPr sz="1500">
              <a:solidFill>
                <a:schemeClr val="lt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7" name="Shape 6557"/>
        <p:cNvGrpSpPr/>
        <p:nvPr/>
      </p:nvGrpSpPr>
      <p:grpSpPr>
        <a:xfrm>
          <a:off x="0" y="0"/>
          <a:ext cx="0" cy="0"/>
          <a:chOff x="0" y="0"/>
          <a:chExt cx="0" cy="0"/>
        </a:xfrm>
      </p:grpSpPr>
      <p:sp>
        <p:nvSpPr>
          <p:cNvPr id="6558" name="Google Shape;6558;p13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9" name="Google Shape;6559;p13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60" name="Google Shape;6560;p13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561" name="Google Shape;6561;p13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2" name="Google Shape;6562;p13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563" name="Google Shape;6563;p13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4" name="Google Shape;6564;p13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565" name="Google Shape;6565;p13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566" name="Google Shape;6566;p13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567" name="Google Shape;6567;p13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568" name="Google Shape;6568;p13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569" name="Google Shape;6569;p13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570" name="Google Shape;6570;p13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571" name="Google Shape;6571;p13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572" name="Google Shape;6572;p13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573" name="Google Shape;6573;p13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4" name="Google Shape;6574;p13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575" name="Google Shape;6575;p13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576" name="Google Shape;6576;p13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577" name="Google Shape;6577;p135"/>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578" name="Google Shape;6578;p13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579" name="Google Shape;6579;p13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580" name="Google Shape;6580;p13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581" name="Google Shape;6581;p13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582" name="Google Shape;6582;p135"/>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583" name="Google Shape;6583;p13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584" name="Google Shape;6584;p13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585" name="Google Shape;6585;p13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6" name="Google Shape;6586;p13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587" name="Google Shape;6587;p13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588" name="Google Shape;6588;p13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589" name="Google Shape;6589;p13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0" name="Google Shape;6590;p13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591" name="Google Shape;6591;p135"/>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2" name="Google Shape;6592;p135"/>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93" name="Google Shape;6593;p135"/>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594" name="Google Shape;6594;p135"/>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5" name="Google Shape;6595;p135"/>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6" name="Google Shape;6596;p135"/>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7" name="Google Shape;6597;p135"/>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8" name="Google Shape;6598;p135"/>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9" name="Google Shape;6599;p135"/>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0" name="Google Shape;6600;p135"/>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601" name="Google Shape;6601;p135"/>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602" name="Google Shape;6602;p135"/>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603" name="Google Shape;6603;p135"/>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604" name="Google Shape;6604;p135"/>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605" name="Google Shape;6605;p135"/>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606" name="Google Shape;6606;p135"/>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607" name="Google Shape;6607;p135"/>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608" name="Google Shape;6608;p135"/>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609" name="Google Shape;6609;p135"/>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610" name="Google Shape;6610;p135"/>
          <p:cNvSpPr/>
          <p:nvPr/>
        </p:nvSpPr>
        <p:spPr>
          <a:xfrm flipH="1" rot="10800000">
            <a:off x="7271918"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611" name="Google Shape;6611;p135"/>
          <p:cNvPicPr preferRelativeResize="0"/>
          <p:nvPr/>
        </p:nvPicPr>
        <p:blipFill rotWithShape="1">
          <a:blip r:embed="rId7">
            <a:alphaModFix/>
          </a:blip>
          <a:srcRect b="0" l="0" r="0" t="0"/>
          <a:stretch/>
        </p:blipFill>
        <p:spPr>
          <a:xfrm>
            <a:off x="7480154" y="4176420"/>
            <a:ext cx="525043" cy="525043"/>
          </a:xfrm>
          <a:prstGeom prst="rect">
            <a:avLst/>
          </a:prstGeom>
          <a:noFill/>
          <a:ln>
            <a:noFill/>
          </a:ln>
        </p:spPr>
      </p:pic>
      <p:sp>
        <p:nvSpPr>
          <p:cNvPr id="6612" name="Google Shape;6612;p135"/>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3" name="Google Shape;6613;p135"/>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4" name="Google Shape;6614;p135"/>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legal</a:t>
            </a:r>
            <a:endParaRPr sz="1800">
              <a:solidFill>
                <a:schemeClr val="lt1"/>
              </a:solidFill>
              <a:latin typeface="Calibri"/>
              <a:ea typeface="Calibri"/>
              <a:cs typeface="Calibri"/>
              <a:sym typeface="Calibri"/>
            </a:endParaRPr>
          </a:p>
        </p:txBody>
      </p:sp>
      <p:sp>
        <p:nvSpPr>
          <p:cNvPr id="6615" name="Google Shape;6615;p135"/>
          <p:cNvSpPr txBox="1"/>
          <p:nvPr/>
        </p:nvSpPr>
        <p:spPr>
          <a:xfrm>
            <a:off x="4847678" y="6059604"/>
            <a:ext cx="9010188"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la realización de este paso, lo más recomendable es organizarlo por secciones:</a:t>
            </a:r>
            <a:endParaRPr sz="1500">
              <a:solidFill>
                <a:schemeClr val="dk1"/>
              </a:solidFill>
              <a:latin typeface="Arial"/>
              <a:ea typeface="Arial"/>
              <a:cs typeface="Arial"/>
              <a:sym typeface="Arial"/>
            </a:endParaRPr>
          </a:p>
        </p:txBody>
      </p:sp>
      <p:cxnSp>
        <p:nvCxnSpPr>
          <p:cNvPr id="6616" name="Google Shape;6616;p135"/>
          <p:cNvCxnSpPr/>
          <p:nvPr/>
        </p:nvCxnSpPr>
        <p:spPr>
          <a:xfrm>
            <a:off x="6597022" y="8115297"/>
            <a:ext cx="5937072" cy="0"/>
          </a:xfrm>
          <a:prstGeom prst="straightConnector1">
            <a:avLst/>
          </a:prstGeom>
          <a:noFill/>
          <a:ln cap="flat" cmpd="sng" w="76200">
            <a:solidFill>
              <a:srgbClr val="462447"/>
            </a:solidFill>
            <a:prstDash val="solid"/>
            <a:miter lim="800000"/>
            <a:headEnd len="sm" w="sm" type="none"/>
            <a:tailEnd len="sm" w="sm" type="none"/>
          </a:ln>
        </p:spPr>
      </p:cxnSp>
      <p:sp>
        <p:nvSpPr>
          <p:cNvPr id="6617" name="Google Shape;6617;p135"/>
          <p:cNvSpPr/>
          <p:nvPr/>
        </p:nvSpPr>
        <p:spPr>
          <a:xfrm>
            <a:off x="9448867" y="8244915"/>
            <a:ext cx="208236" cy="15341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8" name="Google Shape;6618;p135"/>
          <p:cNvSpPr/>
          <p:nvPr/>
        </p:nvSpPr>
        <p:spPr>
          <a:xfrm>
            <a:off x="9079664"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9" name="Google Shape;6619;p135"/>
          <p:cNvSpPr/>
          <p:nvPr/>
        </p:nvSpPr>
        <p:spPr>
          <a:xfrm>
            <a:off x="9813873"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620" name="Google Shape;6620;p135"/>
          <p:cNvPicPr preferRelativeResize="0"/>
          <p:nvPr/>
        </p:nvPicPr>
        <p:blipFill rotWithShape="1">
          <a:blip r:embed="rId7">
            <a:alphaModFix/>
          </a:blip>
          <a:srcRect b="0" l="0" r="0" t="0"/>
          <a:stretch/>
        </p:blipFill>
        <p:spPr>
          <a:xfrm>
            <a:off x="9336513" y="8300078"/>
            <a:ext cx="525043" cy="525043"/>
          </a:xfrm>
          <a:prstGeom prst="rect">
            <a:avLst/>
          </a:prstGeom>
          <a:noFill/>
          <a:ln>
            <a:noFill/>
          </a:ln>
        </p:spPr>
      </p:pic>
      <p:pic>
        <p:nvPicPr>
          <p:cNvPr id="6621" name="Google Shape;6621;p135"/>
          <p:cNvPicPr preferRelativeResize="0"/>
          <p:nvPr/>
        </p:nvPicPr>
        <p:blipFill rotWithShape="1">
          <a:blip r:embed="rId18">
            <a:alphaModFix/>
          </a:blip>
          <a:srcRect b="0" l="0" r="0" t="0"/>
          <a:stretch/>
        </p:blipFill>
        <p:spPr>
          <a:xfrm>
            <a:off x="7084679" y="6519864"/>
            <a:ext cx="553997" cy="553997"/>
          </a:xfrm>
          <a:prstGeom prst="rect">
            <a:avLst/>
          </a:prstGeom>
          <a:noFill/>
          <a:ln>
            <a:noFill/>
          </a:ln>
        </p:spPr>
      </p:pic>
      <p:pic>
        <p:nvPicPr>
          <p:cNvPr id="6622" name="Google Shape;6622;p135"/>
          <p:cNvPicPr preferRelativeResize="0"/>
          <p:nvPr/>
        </p:nvPicPr>
        <p:blipFill rotWithShape="1">
          <a:blip r:embed="rId19">
            <a:alphaModFix/>
          </a:blip>
          <a:srcRect b="0" l="0" r="0" t="0"/>
          <a:stretch/>
        </p:blipFill>
        <p:spPr>
          <a:xfrm>
            <a:off x="7084679" y="7289178"/>
            <a:ext cx="553997" cy="553997"/>
          </a:xfrm>
          <a:prstGeom prst="rect">
            <a:avLst/>
          </a:prstGeom>
          <a:noFill/>
          <a:ln>
            <a:noFill/>
          </a:ln>
        </p:spPr>
      </p:pic>
      <p:sp>
        <p:nvSpPr>
          <p:cNvPr id="6623" name="Google Shape;6623;p135"/>
          <p:cNvSpPr/>
          <p:nvPr/>
        </p:nvSpPr>
        <p:spPr>
          <a:xfrm rot="5400000">
            <a:off x="7582534" y="7434625"/>
            <a:ext cx="312449" cy="309724"/>
          </a:xfrm>
          <a:prstGeom prst="triangle">
            <a:avLst>
              <a:gd fmla="val 50000"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624" name="Google Shape;6624;p135"/>
          <p:cNvPicPr preferRelativeResize="0"/>
          <p:nvPr/>
        </p:nvPicPr>
        <p:blipFill rotWithShape="1">
          <a:blip r:embed="rId7">
            <a:alphaModFix/>
          </a:blip>
          <a:srcRect b="0" l="0" r="0" t="0"/>
          <a:stretch/>
        </p:blipFill>
        <p:spPr>
          <a:xfrm>
            <a:off x="7238056" y="7491766"/>
            <a:ext cx="525043" cy="525043"/>
          </a:xfrm>
          <a:prstGeom prst="rect">
            <a:avLst/>
          </a:prstGeom>
          <a:noFill/>
          <a:ln>
            <a:noFill/>
          </a:ln>
        </p:spPr>
      </p:pic>
      <p:sp>
        <p:nvSpPr>
          <p:cNvPr id="6625" name="Google Shape;6625;p135"/>
          <p:cNvSpPr/>
          <p:nvPr/>
        </p:nvSpPr>
        <p:spPr>
          <a:xfrm>
            <a:off x="7991367" y="7258385"/>
            <a:ext cx="2600371" cy="611705"/>
          </a:xfrm>
          <a:prstGeom prst="roundRect">
            <a:avLst>
              <a:gd fmla="val 16667"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6" name="Google Shape;6626;p135"/>
          <p:cNvSpPr txBox="1"/>
          <p:nvPr/>
        </p:nvSpPr>
        <p:spPr>
          <a:xfrm>
            <a:off x="8229983" y="7401322"/>
            <a:ext cx="364371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lt1"/>
                </a:solidFill>
                <a:latin typeface="Arial"/>
                <a:ea typeface="Arial"/>
                <a:cs typeface="Arial"/>
                <a:sym typeface="Arial"/>
              </a:rPr>
              <a:t>Las nacionales por otra.</a:t>
            </a:r>
            <a:endParaRPr sz="1500">
              <a:solidFill>
                <a:schemeClr val="lt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0" name="Shape 6630"/>
        <p:cNvGrpSpPr/>
        <p:nvPr/>
      </p:nvGrpSpPr>
      <p:grpSpPr>
        <a:xfrm>
          <a:off x="0" y="0"/>
          <a:ext cx="0" cy="0"/>
          <a:chOff x="0" y="0"/>
          <a:chExt cx="0" cy="0"/>
        </a:xfrm>
      </p:grpSpPr>
      <p:sp>
        <p:nvSpPr>
          <p:cNvPr id="6631" name="Google Shape;6631;p136"/>
          <p:cNvSpPr/>
          <p:nvPr/>
        </p:nvSpPr>
        <p:spPr>
          <a:xfrm>
            <a:off x="3021193" y="789572"/>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2" name="Google Shape;6632;p13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33" name="Google Shape;6633;p13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634" name="Google Shape;6634;p13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5" name="Google Shape;6635;p13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636" name="Google Shape;6636;p13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7" name="Google Shape;6637;p13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638" name="Google Shape;6638;p13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639" name="Google Shape;6639;p13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640" name="Google Shape;6640;p13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641" name="Google Shape;6641;p13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642" name="Google Shape;6642;p13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643" name="Google Shape;6643;p13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644" name="Google Shape;6644;p13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645" name="Google Shape;6645;p13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646" name="Google Shape;6646;p13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7" name="Google Shape;6647;p13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648" name="Google Shape;6648;p13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649" name="Google Shape;6649;p13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650" name="Google Shape;6650;p13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651" name="Google Shape;6651;p13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652" name="Google Shape;6652;p13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653" name="Google Shape;6653;p13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654" name="Google Shape;6654;p13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655" name="Google Shape;6655;p13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656" name="Google Shape;6656;p13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657" name="Google Shape;6657;p13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658" name="Google Shape;6658;p13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9" name="Google Shape;6659;p13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660" name="Google Shape;6660;p13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661" name="Google Shape;6661;p13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662" name="Google Shape;6662;p13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3" name="Google Shape;6663;p13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664" name="Google Shape;6664;p136"/>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5" name="Google Shape;6665;p136"/>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66" name="Google Shape;6666;p136"/>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667" name="Google Shape;6667;p136"/>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8" name="Google Shape;6668;p136"/>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9" name="Google Shape;6669;p136"/>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0" name="Google Shape;6670;p136"/>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1" name="Google Shape;6671;p136"/>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2" name="Google Shape;6672;p136"/>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3" name="Google Shape;6673;p136"/>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674" name="Google Shape;6674;p136"/>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675" name="Google Shape;6675;p136"/>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676" name="Google Shape;6676;p136"/>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677" name="Google Shape;6677;p136"/>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678" name="Google Shape;6678;p136"/>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679" name="Google Shape;6679;p136"/>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680" name="Google Shape;6680;p136"/>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681" name="Google Shape;6681;p136"/>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682" name="Google Shape;6682;p136"/>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683" name="Google Shape;6683;p136"/>
          <p:cNvSpPr/>
          <p:nvPr/>
        </p:nvSpPr>
        <p:spPr>
          <a:xfrm flipH="1" rot="10800000">
            <a:off x="7271918"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684" name="Google Shape;6684;p136"/>
          <p:cNvPicPr preferRelativeResize="0"/>
          <p:nvPr/>
        </p:nvPicPr>
        <p:blipFill rotWithShape="1">
          <a:blip r:embed="rId7">
            <a:alphaModFix/>
          </a:blip>
          <a:srcRect b="0" l="0" r="0" t="0"/>
          <a:stretch/>
        </p:blipFill>
        <p:spPr>
          <a:xfrm>
            <a:off x="7480154" y="4176420"/>
            <a:ext cx="525043" cy="525043"/>
          </a:xfrm>
          <a:prstGeom prst="rect">
            <a:avLst/>
          </a:prstGeom>
          <a:noFill/>
          <a:ln>
            <a:noFill/>
          </a:ln>
        </p:spPr>
      </p:pic>
      <p:sp>
        <p:nvSpPr>
          <p:cNvPr id="6685" name="Google Shape;6685;p136"/>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6" name="Google Shape;6686;p136"/>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7" name="Google Shape;6687;p136"/>
          <p:cNvSpPr txBox="1"/>
          <p:nvPr/>
        </p:nvSpPr>
        <p:spPr>
          <a:xfrm>
            <a:off x="8454620" y="5411202"/>
            <a:ext cx="222187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legal</a:t>
            </a:r>
            <a:endParaRPr sz="1800">
              <a:solidFill>
                <a:schemeClr val="lt1"/>
              </a:solidFill>
              <a:latin typeface="Calibri"/>
              <a:ea typeface="Calibri"/>
              <a:cs typeface="Calibri"/>
              <a:sym typeface="Calibri"/>
            </a:endParaRPr>
          </a:p>
        </p:txBody>
      </p:sp>
      <p:sp>
        <p:nvSpPr>
          <p:cNvPr id="6688" name="Google Shape;6688;p136"/>
          <p:cNvSpPr txBox="1"/>
          <p:nvPr/>
        </p:nvSpPr>
        <p:spPr>
          <a:xfrm>
            <a:off x="4847677" y="6026946"/>
            <a:ext cx="940716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Posterior a esto subdividir las normas de la siguiente forma por títulos y subtítulos, si fuera el caso de la siguiente forma:</a:t>
            </a:r>
            <a:endParaRPr sz="1500">
              <a:solidFill>
                <a:schemeClr val="dk1"/>
              </a:solidFill>
              <a:latin typeface="Arial"/>
              <a:ea typeface="Arial"/>
              <a:cs typeface="Arial"/>
              <a:sym typeface="Arial"/>
            </a:endParaRPr>
          </a:p>
        </p:txBody>
      </p:sp>
      <p:cxnSp>
        <p:nvCxnSpPr>
          <p:cNvPr id="6689" name="Google Shape;6689;p136"/>
          <p:cNvCxnSpPr/>
          <p:nvPr/>
        </p:nvCxnSpPr>
        <p:spPr>
          <a:xfrm>
            <a:off x="6597022" y="8115297"/>
            <a:ext cx="5937072" cy="0"/>
          </a:xfrm>
          <a:prstGeom prst="straightConnector1">
            <a:avLst/>
          </a:prstGeom>
          <a:noFill/>
          <a:ln cap="flat" cmpd="sng" w="76200">
            <a:solidFill>
              <a:srgbClr val="462447"/>
            </a:solidFill>
            <a:prstDash val="solid"/>
            <a:miter lim="800000"/>
            <a:headEnd len="sm" w="sm" type="none"/>
            <a:tailEnd len="sm" w="sm" type="none"/>
          </a:ln>
        </p:spPr>
      </p:cxnSp>
      <p:sp>
        <p:nvSpPr>
          <p:cNvPr id="6690" name="Google Shape;6690;p136"/>
          <p:cNvSpPr/>
          <p:nvPr/>
        </p:nvSpPr>
        <p:spPr>
          <a:xfrm>
            <a:off x="9448867"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1" name="Google Shape;6691;p136"/>
          <p:cNvSpPr/>
          <p:nvPr/>
        </p:nvSpPr>
        <p:spPr>
          <a:xfrm>
            <a:off x="9079664" y="8244915"/>
            <a:ext cx="208236" cy="153416"/>
          </a:xfrm>
          <a:prstGeom prst="ellipse">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2" name="Google Shape;6692;p136"/>
          <p:cNvSpPr/>
          <p:nvPr/>
        </p:nvSpPr>
        <p:spPr>
          <a:xfrm>
            <a:off x="9813873" y="8244915"/>
            <a:ext cx="208236" cy="15341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693" name="Google Shape;6693;p136"/>
          <p:cNvPicPr preferRelativeResize="0"/>
          <p:nvPr/>
        </p:nvPicPr>
        <p:blipFill rotWithShape="1">
          <a:blip r:embed="rId7">
            <a:alphaModFix/>
          </a:blip>
          <a:srcRect b="0" l="0" r="0" t="0"/>
          <a:stretch/>
        </p:blipFill>
        <p:spPr>
          <a:xfrm>
            <a:off x="9710589" y="8300078"/>
            <a:ext cx="525043" cy="525043"/>
          </a:xfrm>
          <a:prstGeom prst="rect">
            <a:avLst/>
          </a:prstGeom>
          <a:noFill/>
          <a:ln>
            <a:noFill/>
          </a:ln>
        </p:spPr>
      </p:pic>
      <p:sp>
        <p:nvSpPr>
          <p:cNvPr id="6694" name="Google Shape;6694;p136"/>
          <p:cNvSpPr txBox="1"/>
          <p:nvPr/>
        </p:nvSpPr>
        <p:spPr>
          <a:xfrm>
            <a:off x="5615425" y="6732085"/>
            <a:ext cx="1408175" cy="3231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Decretos. </a:t>
            </a:r>
            <a:endParaRPr b="1" sz="1500">
              <a:solidFill>
                <a:schemeClr val="dk1"/>
              </a:solidFill>
              <a:latin typeface="Arial"/>
              <a:ea typeface="Arial"/>
              <a:cs typeface="Arial"/>
              <a:sym typeface="Arial"/>
            </a:endParaRPr>
          </a:p>
        </p:txBody>
      </p:sp>
      <p:sp>
        <p:nvSpPr>
          <p:cNvPr id="6695" name="Google Shape;6695;p136"/>
          <p:cNvSpPr txBox="1"/>
          <p:nvPr/>
        </p:nvSpPr>
        <p:spPr>
          <a:xfrm>
            <a:off x="7100745" y="6732085"/>
            <a:ext cx="1869543" cy="3231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Resoluciones.</a:t>
            </a:r>
            <a:endParaRPr b="1" sz="1500">
              <a:solidFill>
                <a:schemeClr val="dk1"/>
              </a:solidFill>
              <a:latin typeface="Calibri"/>
              <a:ea typeface="Calibri"/>
              <a:cs typeface="Calibri"/>
              <a:sym typeface="Calibri"/>
            </a:endParaRPr>
          </a:p>
        </p:txBody>
      </p:sp>
      <p:sp>
        <p:nvSpPr>
          <p:cNvPr id="6696" name="Google Shape;6696;p136"/>
          <p:cNvSpPr txBox="1"/>
          <p:nvPr/>
        </p:nvSpPr>
        <p:spPr>
          <a:xfrm>
            <a:off x="8922400" y="6732085"/>
            <a:ext cx="1500525" cy="3231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Acuerdos. </a:t>
            </a:r>
            <a:endParaRPr b="1" sz="1500">
              <a:solidFill>
                <a:schemeClr val="dk1"/>
              </a:solidFill>
              <a:latin typeface="Calibri"/>
              <a:ea typeface="Calibri"/>
              <a:cs typeface="Calibri"/>
              <a:sym typeface="Calibri"/>
            </a:endParaRPr>
          </a:p>
        </p:txBody>
      </p:sp>
      <p:sp>
        <p:nvSpPr>
          <p:cNvPr id="6697" name="Google Shape;6697;p136"/>
          <p:cNvSpPr txBox="1"/>
          <p:nvPr/>
        </p:nvSpPr>
        <p:spPr>
          <a:xfrm>
            <a:off x="10439914" y="6725844"/>
            <a:ext cx="1658376" cy="3356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Ordenanzas. </a:t>
            </a:r>
            <a:endParaRPr b="1" sz="1500">
              <a:solidFill>
                <a:schemeClr val="dk1"/>
              </a:solidFill>
              <a:latin typeface="Calibri"/>
              <a:ea typeface="Calibri"/>
              <a:cs typeface="Calibri"/>
              <a:sym typeface="Calibri"/>
            </a:endParaRPr>
          </a:p>
        </p:txBody>
      </p:sp>
      <p:sp>
        <p:nvSpPr>
          <p:cNvPr id="6698" name="Google Shape;6698;p136"/>
          <p:cNvSpPr txBox="1"/>
          <p:nvPr/>
        </p:nvSpPr>
        <p:spPr>
          <a:xfrm>
            <a:off x="12098290" y="6732085"/>
            <a:ext cx="1609534" cy="3231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Sentencias. </a:t>
            </a:r>
            <a:endParaRPr b="1" sz="1500">
              <a:solidFill>
                <a:schemeClr val="dk1"/>
              </a:solidFill>
              <a:latin typeface="Calibri"/>
              <a:ea typeface="Calibri"/>
              <a:cs typeface="Calibri"/>
              <a:sym typeface="Calibri"/>
            </a:endParaRPr>
          </a:p>
        </p:txBody>
      </p:sp>
      <p:sp>
        <p:nvSpPr>
          <p:cNvPr id="6699" name="Google Shape;6699;p136"/>
          <p:cNvSpPr txBox="1"/>
          <p:nvPr/>
        </p:nvSpPr>
        <p:spPr>
          <a:xfrm>
            <a:off x="13625413" y="6732085"/>
            <a:ext cx="1572675" cy="3231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500"/>
              <a:buFont typeface="Arial"/>
              <a:buChar char="•"/>
            </a:pPr>
            <a:r>
              <a:rPr b="1" lang="es-CO" sz="1500">
                <a:solidFill>
                  <a:schemeClr val="dk1"/>
                </a:solidFill>
                <a:latin typeface="Arial"/>
                <a:ea typeface="Arial"/>
                <a:cs typeface="Arial"/>
                <a:sym typeface="Arial"/>
              </a:rPr>
              <a:t>Circulares.</a:t>
            </a:r>
            <a:endParaRPr b="1" sz="1500">
              <a:solidFill>
                <a:schemeClr val="dk1"/>
              </a:solidFill>
              <a:latin typeface="Calibri"/>
              <a:ea typeface="Calibri"/>
              <a:cs typeface="Calibri"/>
              <a:sym typeface="Calibri"/>
            </a:endParaRPr>
          </a:p>
        </p:txBody>
      </p:sp>
      <p:sp>
        <p:nvSpPr>
          <p:cNvPr id="6700" name="Google Shape;6700;p136"/>
          <p:cNvSpPr txBox="1"/>
          <p:nvPr/>
        </p:nvSpPr>
        <p:spPr>
          <a:xfrm>
            <a:off x="4185511" y="6725844"/>
            <a:ext cx="1567732" cy="3231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500"/>
              <a:buFont typeface="Arial"/>
              <a:buChar char="•"/>
            </a:pPr>
            <a:r>
              <a:rPr b="1" lang="es-CO" sz="1500">
                <a:solidFill>
                  <a:srgbClr val="000000"/>
                </a:solidFill>
                <a:latin typeface="Arial"/>
                <a:ea typeface="Arial"/>
                <a:cs typeface="Arial"/>
                <a:sym typeface="Arial"/>
              </a:rPr>
              <a:t>Leyes.</a:t>
            </a:r>
            <a:endParaRPr b="1" sz="1500">
              <a:solidFill>
                <a:schemeClr val="dk1"/>
              </a:solidFill>
              <a:latin typeface="Calibri"/>
              <a:ea typeface="Calibri"/>
              <a:cs typeface="Calibri"/>
              <a:sym typeface="Calibri"/>
            </a:endParaRPr>
          </a:p>
        </p:txBody>
      </p:sp>
      <p:sp>
        <p:nvSpPr>
          <p:cNvPr id="6701" name="Google Shape;6701;p136"/>
          <p:cNvSpPr txBox="1"/>
          <p:nvPr/>
        </p:nvSpPr>
        <p:spPr>
          <a:xfrm>
            <a:off x="4847677" y="7315195"/>
            <a:ext cx="9407164"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Como puedes ver, hay una gran diferencia entre hacer un listado y presentar las definiciones que se encuentran en las normas.</a:t>
            </a:r>
            <a:endParaRPr sz="1500">
              <a:solidFill>
                <a:schemeClr val="dk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5" name="Shape 6705"/>
        <p:cNvGrpSpPr/>
        <p:nvPr/>
      </p:nvGrpSpPr>
      <p:grpSpPr>
        <a:xfrm>
          <a:off x="0" y="0"/>
          <a:ext cx="0" cy="0"/>
          <a:chOff x="0" y="0"/>
          <a:chExt cx="0" cy="0"/>
        </a:xfrm>
      </p:grpSpPr>
      <p:sp>
        <p:nvSpPr>
          <p:cNvPr id="6706" name="Google Shape;6706;p13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7" name="Google Shape;6707;p13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708" name="Google Shape;6708;p13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709" name="Google Shape;6709;p13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0" name="Google Shape;6710;p13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711" name="Google Shape;6711;p13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2" name="Google Shape;6712;p13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713" name="Google Shape;6713;p13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714" name="Google Shape;6714;p13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715" name="Google Shape;6715;p13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716" name="Google Shape;6716;p13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717" name="Google Shape;6717;p13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718" name="Google Shape;6718;p13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719" name="Google Shape;6719;p13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720" name="Google Shape;6720;p13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721" name="Google Shape;6721;p13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2" name="Google Shape;6722;p137"/>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723" name="Google Shape;6723;p13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724" name="Google Shape;6724;p13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725" name="Google Shape;6725;p137"/>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726" name="Google Shape;6726;p13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727" name="Google Shape;6727;p13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728" name="Google Shape;6728;p13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729" name="Google Shape;6729;p13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730" name="Google Shape;6730;p137"/>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731" name="Google Shape;6731;p137"/>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732" name="Google Shape;6732;p13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733" name="Google Shape;6733;p13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4" name="Google Shape;6734;p13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735" name="Google Shape;6735;p13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736" name="Google Shape;6736;p13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737" name="Google Shape;6737;p13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8" name="Google Shape;6738;p13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739" name="Google Shape;6739;p137"/>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0" name="Google Shape;6740;p137"/>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741" name="Google Shape;6741;p137"/>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742" name="Google Shape;6742;p137"/>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3" name="Google Shape;6743;p137"/>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4" name="Google Shape;6744;p137"/>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5" name="Google Shape;6745;p137"/>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6" name="Google Shape;6746;p137"/>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7" name="Google Shape;6747;p137"/>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8" name="Google Shape;6748;p137"/>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749" name="Google Shape;6749;p137"/>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750" name="Google Shape;6750;p137"/>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751" name="Google Shape;6751;p137"/>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752" name="Google Shape;6752;p137"/>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753" name="Google Shape;6753;p137"/>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754" name="Google Shape;6754;p137"/>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755" name="Google Shape;6755;p137"/>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756" name="Google Shape;6756;p137"/>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757" name="Google Shape;6757;p137"/>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758" name="Google Shape;6758;p137"/>
          <p:cNvSpPr/>
          <p:nvPr/>
        </p:nvSpPr>
        <p:spPr>
          <a:xfrm flipH="1" rot="10800000">
            <a:off x="8692500"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759" name="Google Shape;6759;p137"/>
          <p:cNvPicPr preferRelativeResize="0"/>
          <p:nvPr/>
        </p:nvPicPr>
        <p:blipFill rotWithShape="1">
          <a:blip r:embed="rId7">
            <a:alphaModFix/>
          </a:blip>
          <a:srcRect b="0" l="0" r="0" t="0"/>
          <a:stretch/>
        </p:blipFill>
        <p:spPr>
          <a:xfrm>
            <a:off x="8833078" y="4192507"/>
            <a:ext cx="525043" cy="525043"/>
          </a:xfrm>
          <a:prstGeom prst="rect">
            <a:avLst/>
          </a:prstGeom>
          <a:noFill/>
          <a:ln>
            <a:noFill/>
          </a:ln>
        </p:spPr>
      </p:pic>
      <p:sp>
        <p:nvSpPr>
          <p:cNvPr id="6760" name="Google Shape;6760;p137"/>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1" name="Google Shape;6761;p137"/>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2" name="Google Shape;6762;p137"/>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6763" name="Google Shape;6763;p137"/>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6764" name="Google Shape;6764;p137"/>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6765" name="Google Shape;6765;p137"/>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8</a:t>
            </a:r>
            <a:endParaRPr sz="1800">
              <a:solidFill>
                <a:srgbClr val="9F4C97"/>
              </a:solidFill>
              <a:latin typeface="Arial"/>
              <a:ea typeface="Arial"/>
              <a:cs typeface="Arial"/>
              <a:sym typeface="Arial"/>
            </a:endParaRPr>
          </a:p>
        </p:txBody>
      </p:sp>
      <p:cxnSp>
        <p:nvCxnSpPr>
          <p:cNvPr id="6766" name="Google Shape;6766;p137"/>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6767" name="Google Shape;6767;p137"/>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6768" name="Google Shape;6768;p137"/>
          <p:cNvSpPr/>
          <p:nvPr/>
        </p:nvSpPr>
        <p:spPr>
          <a:xfrm>
            <a:off x="7146396" y="6127574"/>
            <a:ext cx="4916269"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69" name="Google Shape;6769;p137"/>
          <p:cNvPicPr preferRelativeResize="0"/>
          <p:nvPr/>
        </p:nvPicPr>
        <p:blipFill rotWithShape="1">
          <a:blip r:embed="rId21">
            <a:alphaModFix/>
          </a:blip>
          <a:srcRect b="0" l="0" r="0" t="0"/>
          <a:stretch/>
        </p:blipFill>
        <p:spPr>
          <a:xfrm>
            <a:off x="8826332" y="6516171"/>
            <a:ext cx="1556397" cy="1556397"/>
          </a:xfrm>
          <a:prstGeom prst="rect">
            <a:avLst/>
          </a:prstGeom>
          <a:noFill/>
          <a:ln>
            <a:noFill/>
          </a:ln>
        </p:spPr>
      </p:pic>
      <p:sp>
        <p:nvSpPr>
          <p:cNvPr id="6770" name="Google Shape;6770;p137"/>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6771" name="Google Shape;6771;p137"/>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1 hora autónoma.</a:t>
            </a:r>
            <a:endParaRPr/>
          </a:p>
        </p:txBody>
      </p:sp>
      <p:pic>
        <p:nvPicPr>
          <p:cNvPr descr="Logotipo&#10;&#10;Descripción generada automáticamente" id="6772" name="Google Shape;6772;p137"/>
          <p:cNvPicPr preferRelativeResize="0"/>
          <p:nvPr/>
        </p:nvPicPr>
        <p:blipFill rotWithShape="1">
          <a:blip r:embed="rId7">
            <a:alphaModFix/>
          </a:blip>
          <a:srcRect b="0" l="0" r="0" t="0"/>
          <a:stretch/>
        </p:blipFill>
        <p:spPr>
          <a:xfrm>
            <a:off x="11608064" y="8064548"/>
            <a:ext cx="525043" cy="52504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6" name="Shape 6776"/>
        <p:cNvGrpSpPr/>
        <p:nvPr/>
      </p:nvGrpSpPr>
      <p:grpSpPr>
        <a:xfrm>
          <a:off x="0" y="0"/>
          <a:ext cx="0" cy="0"/>
          <a:chOff x="0" y="0"/>
          <a:chExt cx="0" cy="0"/>
        </a:xfrm>
      </p:grpSpPr>
      <p:sp>
        <p:nvSpPr>
          <p:cNvPr id="6777" name="Google Shape;6777;p13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8" name="Google Shape;6778;p13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779" name="Google Shape;6779;p13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780" name="Google Shape;6780;p13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1" name="Google Shape;6781;p13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782" name="Google Shape;6782;p13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3" name="Google Shape;6783;p13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784" name="Google Shape;6784;p13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785" name="Google Shape;6785;p138"/>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6786" name="Google Shape;6786;p138"/>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6787" name="Google Shape;6787;p13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788" name="Google Shape;6788;p13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789" name="Google Shape;6789;p13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790" name="Google Shape;6790;p13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791" name="Google Shape;6791;p13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792" name="Google Shape;6792;p13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3" name="Google Shape;6793;p138"/>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794" name="Google Shape;6794;p138"/>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6795" name="Google Shape;6795;p138"/>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6796" name="Google Shape;6796;p138"/>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797" name="Google Shape;6797;p138"/>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798" name="Google Shape;6798;p138"/>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799" name="Google Shape;6799;p138"/>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800" name="Google Shape;6800;p138"/>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801" name="Google Shape;6801;p138"/>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6802" name="Google Shape;6802;p138"/>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803" name="Google Shape;6803;p13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804" name="Google Shape;6804;p13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5" name="Google Shape;6805;p13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806" name="Google Shape;6806;p13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807" name="Google Shape;6807;p13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808" name="Google Shape;6808;p13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9" name="Google Shape;6809;p13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810" name="Google Shape;6810;p138"/>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1" name="Google Shape;6811;p138"/>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12" name="Google Shape;6812;p138"/>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813" name="Google Shape;6813;p138"/>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4" name="Google Shape;6814;p138"/>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5" name="Google Shape;6815;p138"/>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6" name="Google Shape;6816;p138"/>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7" name="Google Shape;6817;p138"/>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8" name="Google Shape;6818;p138"/>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9" name="Google Shape;6819;p138"/>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820" name="Google Shape;6820;p138"/>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6821" name="Google Shape;6821;p138"/>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6822" name="Google Shape;6822;p138"/>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6823" name="Google Shape;6823;p138"/>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6824" name="Google Shape;6824;p138"/>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825" name="Google Shape;6825;p138"/>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6826" name="Google Shape;6826;p138"/>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6827" name="Google Shape;6827;p138"/>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6828" name="Google Shape;6828;p138"/>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6829" name="Google Shape;6829;p138"/>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0" name="Google Shape;6830;p138"/>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1" name="Google Shape;6831;p138"/>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6832" name="Google Shape;6832;p138"/>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6833" name="Google Shape;6833;p138"/>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6834" name="Google Shape;6834;p138"/>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8</a:t>
            </a:r>
            <a:endParaRPr sz="1800">
              <a:solidFill>
                <a:srgbClr val="9F4C97"/>
              </a:solidFill>
              <a:latin typeface="Arial"/>
              <a:ea typeface="Arial"/>
              <a:cs typeface="Arial"/>
              <a:sym typeface="Arial"/>
            </a:endParaRPr>
          </a:p>
        </p:txBody>
      </p:sp>
      <p:cxnSp>
        <p:nvCxnSpPr>
          <p:cNvPr id="6835" name="Google Shape;6835;p138"/>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6836" name="Google Shape;6836;p138"/>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6837" name="Google Shape;6837;p138"/>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6838" name="Google Shape;6838;p138"/>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9" name="Google Shape;6839;p138"/>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40" name="Google Shape;6840;p138"/>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6841" name="Google Shape;6841;p138"/>
          <p:cNvPicPr preferRelativeResize="0"/>
          <p:nvPr/>
        </p:nvPicPr>
        <p:blipFill rotWithShape="1">
          <a:blip r:embed="rId8">
            <a:alphaModFix/>
          </a:blip>
          <a:srcRect b="0" l="0" r="0" t="0"/>
          <a:stretch/>
        </p:blipFill>
        <p:spPr>
          <a:xfrm>
            <a:off x="11730442" y="8119671"/>
            <a:ext cx="525043" cy="525043"/>
          </a:xfrm>
          <a:prstGeom prst="rect">
            <a:avLst/>
          </a:prstGeom>
          <a:noFill/>
          <a:ln>
            <a:noFill/>
          </a:ln>
        </p:spPr>
      </p:pic>
      <p:sp>
        <p:nvSpPr>
          <p:cNvPr id="6842" name="Google Shape;6842;p138"/>
          <p:cNvSpPr txBox="1"/>
          <p:nvPr/>
        </p:nvSpPr>
        <p:spPr>
          <a:xfrm>
            <a:off x="9155779" y="6075273"/>
            <a:ext cx="2584005"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marco legal; no es necesario que se limite a un referente bibliográfico en particular, la elección es personal. </a:t>
            </a:r>
            <a:endParaRPr sz="1500">
              <a:solidFill>
                <a:schemeClr val="dk1"/>
              </a:solidFill>
              <a:latin typeface="Arial"/>
              <a:ea typeface="Arial"/>
              <a:cs typeface="Arial"/>
              <a:sym typeface="Arial"/>
            </a:endParaRPr>
          </a:p>
        </p:txBody>
      </p:sp>
      <p:sp>
        <p:nvSpPr>
          <p:cNvPr id="6843" name="Google Shape;6843;p138"/>
          <p:cNvSpPr/>
          <p:nvPr/>
        </p:nvSpPr>
        <p:spPr>
          <a:xfrm flipH="1" rot="10800000">
            <a:off x="8692500"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844" name="Google Shape;6844;p138"/>
          <p:cNvPicPr preferRelativeResize="0"/>
          <p:nvPr/>
        </p:nvPicPr>
        <p:blipFill rotWithShape="1">
          <a:blip r:embed="rId8">
            <a:alphaModFix/>
          </a:blip>
          <a:srcRect b="0" l="0" r="0" t="0"/>
          <a:stretch/>
        </p:blipFill>
        <p:spPr>
          <a:xfrm>
            <a:off x="8833078" y="4192507"/>
            <a:ext cx="525043" cy="525043"/>
          </a:xfrm>
          <a:prstGeom prst="rect">
            <a:avLst/>
          </a:prstGeom>
          <a:noFill/>
          <a:ln>
            <a:noFill/>
          </a:ln>
        </p:spPr>
      </p:pic>
      <p:sp>
        <p:nvSpPr>
          <p:cNvPr id="6845" name="Google Shape;6845;p138"/>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1 hora autónoma.</a:t>
            </a:r>
            <a:endParaRPr/>
          </a:p>
        </p:txBody>
      </p:sp>
      <p:grpSp>
        <p:nvGrpSpPr>
          <p:cNvPr id="6846" name="Google Shape;6846;p138"/>
          <p:cNvGrpSpPr/>
          <p:nvPr/>
        </p:nvGrpSpPr>
        <p:grpSpPr>
          <a:xfrm>
            <a:off x="11737166" y="6535769"/>
            <a:ext cx="266678" cy="1531164"/>
            <a:chOff x="12069134" y="3667757"/>
            <a:chExt cx="392660" cy="3070062"/>
          </a:xfrm>
        </p:grpSpPr>
        <p:cxnSp>
          <p:nvCxnSpPr>
            <p:cNvPr id="6847" name="Google Shape;6847;p138"/>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6848" name="Google Shape;6848;p138"/>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49" name="Google Shape;6849;p138"/>
            <p:cNvCxnSpPr/>
            <p:nvPr/>
          </p:nvCxnSpPr>
          <p:spPr>
            <a:xfrm>
              <a:off x="12161963" y="4039100"/>
              <a:ext cx="203077" cy="0"/>
            </a:xfrm>
            <a:prstGeom prst="straightConnector1">
              <a:avLst/>
            </a:prstGeom>
            <a:noFill/>
            <a:ln cap="flat" cmpd="sng" w="38100">
              <a:solidFill>
                <a:srgbClr val="482649"/>
              </a:solidFill>
              <a:prstDash val="solid"/>
              <a:miter lim="800000"/>
              <a:headEnd len="sm" w="sm" type="none"/>
              <a:tailEnd len="sm" w="sm" type="none"/>
            </a:ln>
          </p:spPr>
        </p:cxn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3" name="Shape 6853"/>
        <p:cNvGrpSpPr/>
        <p:nvPr/>
      </p:nvGrpSpPr>
      <p:grpSpPr>
        <a:xfrm>
          <a:off x="0" y="0"/>
          <a:ext cx="0" cy="0"/>
          <a:chOff x="0" y="0"/>
          <a:chExt cx="0" cy="0"/>
        </a:xfrm>
      </p:grpSpPr>
      <p:sp>
        <p:nvSpPr>
          <p:cNvPr id="6854" name="Google Shape;6854;p139"/>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5" name="Google Shape;6855;p13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56" name="Google Shape;6856;p13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857" name="Google Shape;6857;p13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8" name="Google Shape;6858;p13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859" name="Google Shape;6859;p13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0" name="Google Shape;6860;p13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861" name="Google Shape;6861;p13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862" name="Google Shape;6862;p139"/>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6863" name="Google Shape;6863;p139"/>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6864" name="Google Shape;6864;p13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865" name="Google Shape;6865;p13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866" name="Google Shape;6866;p13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867" name="Google Shape;6867;p13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868" name="Google Shape;6868;p13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869" name="Google Shape;6869;p13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0" name="Google Shape;6870;p13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871" name="Google Shape;6871;p139"/>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6872" name="Google Shape;6872;p139"/>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6873" name="Google Shape;6873;p139"/>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874" name="Google Shape;6874;p139"/>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875" name="Google Shape;6875;p139"/>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876" name="Google Shape;6876;p139"/>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877" name="Google Shape;6877;p139"/>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878" name="Google Shape;6878;p139"/>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6879" name="Google Shape;6879;p13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880" name="Google Shape;6880;p13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881" name="Google Shape;6881;p13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2" name="Google Shape;6882;p13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883" name="Google Shape;6883;p13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884" name="Google Shape;6884;p13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885" name="Google Shape;6885;p13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6" name="Google Shape;6886;p13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887" name="Google Shape;6887;p139"/>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8" name="Google Shape;6888;p139"/>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89" name="Google Shape;6889;p139"/>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890" name="Google Shape;6890;p139"/>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1" name="Google Shape;6891;p139"/>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2" name="Google Shape;6892;p139"/>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3" name="Google Shape;6893;p139"/>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4" name="Google Shape;6894;p139"/>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5" name="Google Shape;6895;p139"/>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6" name="Google Shape;6896;p139"/>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897" name="Google Shape;6897;p139"/>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6898" name="Google Shape;6898;p139"/>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6899" name="Google Shape;6899;p139"/>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6900" name="Google Shape;6900;p139"/>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6901" name="Google Shape;6901;p139"/>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902" name="Google Shape;6902;p139"/>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6903" name="Google Shape;6903;p139"/>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6904" name="Google Shape;6904;p139"/>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6905" name="Google Shape;6905;p139"/>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6906" name="Google Shape;6906;p139"/>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907" name="Google Shape;6907;p139"/>
          <p:cNvPicPr preferRelativeResize="0"/>
          <p:nvPr/>
        </p:nvPicPr>
        <p:blipFill rotWithShape="1">
          <a:blip r:embed="rId8">
            <a:alphaModFix/>
          </a:blip>
          <a:srcRect b="0" l="0" r="0" t="0"/>
          <a:stretch/>
        </p:blipFill>
        <p:spPr>
          <a:xfrm>
            <a:off x="10304997" y="4176420"/>
            <a:ext cx="525043" cy="525043"/>
          </a:xfrm>
          <a:prstGeom prst="rect">
            <a:avLst/>
          </a:prstGeom>
          <a:noFill/>
          <a:ln>
            <a:noFill/>
          </a:ln>
        </p:spPr>
      </p:pic>
      <p:sp>
        <p:nvSpPr>
          <p:cNvPr id="6908" name="Google Shape;6908;p139"/>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9" name="Google Shape;6909;p139"/>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0" name="Google Shape;6910;p139"/>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pic>
        <p:nvPicPr>
          <p:cNvPr id="6911" name="Google Shape;6911;p139"/>
          <p:cNvPicPr preferRelativeResize="0"/>
          <p:nvPr/>
        </p:nvPicPr>
        <p:blipFill rotWithShape="1">
          <a:blip r:embed="rId19">
            <a:alphaModFix/>
          </a:blip>
          <a:srcRect b="0" l="0" r="0" t="0"/>
          <a:stretch/>
        </p:blipFill>
        <p:spPr>
          <a:xfrm>
            <a:off x="4918334" y="6739154"/>
            <a:ext cx="1506877" cy="1506877"/>
          </a:xfrm>
          <a:prstGeom prst="rect">
            <a:avLst/>
          </a:prstGeom>
          <a:noFill/>
          <a:ln>
            <a:noFill/>
          </a:ln>
        </p:spPr>
      </p:pic>
      <p:sp>
        <p:nvSpPr>
          <p:cNvPr id="6912" name="Google Shape;6912;p139"/>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6913" name="Google Shape;6913;p139"/>
          <p:cNvSpPr/>
          <p:nvPr/>
        </p:nvSpPr>
        <p:spPr>
          <a:xfrm>
            <a:off x="5230552" y="656026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6914" name="Google Shape;6914;p139"/>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6915" name="Google Shape;6915;p139"/>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6916" name="Google Shape;6916;p139"/>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6917" name="Google Shape;6917;p139"/>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6918" name="Google Shape;6918;p139"/>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6919" name="Google Shape;6919;p139"/>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6920" name="Google Shape;6920;p139"/>
          <p:cNvPicPr preferRelativeResize="0"/>
          <p:nvPr/>
        </p:nvPicPr>
        <p:blipFill rotWithShape="1">
          <a:blip r:embed="rId8">
            <a:alphaModFix/>
          </a:blip>
          <a:srcRect b="0" l="0" r="0" t="0"/>
          <a:stretch/>
        </p:blipFill>
        <p:spPr>
          <a:xfrm>
            <a:off x="4866220" y="6925043"/>
            <a:ext cx="525043" cy="5250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1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5" name="Google Shape;505;p1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06" name="Google Shape;506;p1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1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08" name="Google Shape;508;p1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1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10" name="Google Shape;510;p1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511" name="Google Shape;511;p1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12" name="Google Shape;512;p1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13" name="Google Shape;513;p1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14" name="Google Shape;514;p1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15" name="Google Shape;515;p1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516" name="Google Shape;516;p1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17" name="Google Shape;517;p1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18" name="Google Shape;518;p1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1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520" name="Google Shape;520;p14"/>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521" name="Google Shape;521;p1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22" name="Google Shape;522;p1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23" name="Google Shape;523;p14"/>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524" name="Google Shape;524;p14"/>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525" name="Google Shape;525;p1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526" name="Google Shape;526;p14"/>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27" name="Google Shape;527;p14"/>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28" name="Google Shape;528;p14"/>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29" name="Google Shape;529;p14"/>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530" name="Google Shape;530;p14"/>
          <p:cNvSpPr/>
          <p:nvPr/>
        </p:nvSpPr>
        <p:spPr>
          <a:xfrm>
            <a:off x="6973243"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531" name="Google Shape;531;p14"/>
          <p:cNvSpPr/>
          <p:nvPr/>
        </p:nvSpPr>
        <p:spPr>
          <a:xfrm>
            <a:off x="1020432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532" name="Google Shape;532;p14"/>
          <p:cNvSpPr/>
          <p:nvPr/>
        </p:nvSpPr>
        <p:spPr>
          <a:xfrm>
            <a:off x="805236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533" name="Google Shape;533;p14"/>
          <p:cNvSpPr/>
          <p:nvPr/>
        </p:nvSpPr>
        <p:spPr>
          <a:xfrm>
            <a:off x="9128348" y="5319137"/>
            <a:ext cx="829958" cy="660126"/>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534" name="Google Shape;534;p14"/>
          <p:cNvSpPr/>
          <p:nvPr/>
        </p:nvSpPr>
        <p:spPr>
          <a:xfrm>
            <a:off x="1128030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535" name="Google Shape;535;p14"/>
          <p:cNvSpPr/>
          <p:nvPr/>
        </p:nvSpPr>
        <p:spPr>
          <a:xfrm>
            <a:off x="6533346" y="5991754"/>
            <a:ext cx="6170283" cy="154175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14"/>
          <p:cNvSpPr txBox="1"/>
          <p:nvPr/>
        </p:nvSpPr>
        <p:spPr>
          <a:xfrm>
            <a:off x="7403341" y="6601046"/>
            <a:ext cx="4430292"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Perspectivas</a:t>
            </a:r>
            <a:endParaRPr i="1" sz="1500">
              <a:solidFill>
                <a:schemeClr val="dk1"/>
              </a:solidFill>
              <a:latin typeface="Arial"/>
              <a:ea typeface="Arial"/>
              <a:cs typeface="Arial"/>
              <a:sym typeface="Arial"/>
            </a:endParaRPr>
          </a:p>
        </p:txBody>
      </p:sp>
      <p:pic>
        <p:nvPicPr>
          <p:cNvPr descr="Logotipo&#10;&#10;Descripción generada automáticamente" id="537" name="Google Shape;537;p14"/>
          <p:cNvPicPr preferRelativeResize="0"/>
          <p:nvPr/>
        </p:nvPicPr>
        <p:blipFill rotWithShape="1">
          <a:blip r:embed="rId7">
            <a:alphaModFix/>
          </a:blip>
          <a:srcRect b="0" l="0" r="0" t="0"/>
          <a:stretch/>
        </p:blipFill>
        <p:spPr>
          <a:xfrm>
            <a:off x="9617073" y="5667621"/>
            <a:ext cx="525043" cy="525043"/>
          </a:xfrm>
          <a:prstGeom prst="rect">
            <a:avLst/>
          </a:prstGeom>
          <a:noFill/>
          <a:ln>
            <a:noFill/>
          </a:ln>
        </p:spPr>
      </p:pic>
      <p:sp>
        <p:nvSpPr>
          <p:cNvPr id="538" name="Google Shape;538;p14"/>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sp>
        <p:nvSpPr>
          <p:cNvPr id="539" name="Google Shape;539;p14"/>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4" name="Shape 6924"/>
        <p:cNvGrpSpPr/>
        <p:nvPr/>
      </p:nvGrpSpPr>
      <p:grpSpPr>
        <a:xfrm>
          <a:off x="0" y="0"/>
          <a:ext cx="0" cy="0"/>
          <a:chOff x="0" y="0"/>
          <a:chExt cx="0" cy="0"/>
        </a:xfrm>
      </p:grpSpPr>
      <p:sp>
        <p:nvSpPr>
          <p:cNvPr id="6925" name="Google Shape;6925;p140"/>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6" name="Google Shape;6926;p14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27" name="Google Shape;6927;p14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928" name="Google Shape;6928;p14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9" name="Google Shape;6929;p14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930" name="Google Shape;6930;p14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1" name="Google Shape;6931;p14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932" name="Google Shape;6932;p14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6933" name="Google Shape;6933;p14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934" name="Google Shape;6934;p14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935" name="Google Shape;6935;p14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936" name="Google Shape;6936;p14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937" name="Google Shape;6937;p14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6938" name="Google Shape;6938;p14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939" name="Google Shape;6939;p14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940" name="Google Shape;6940;p14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1" name="Google Shape;6941;p140"/>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6942" name="Google Shape;6942;p14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943" name="Google Shape;6943;p14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944" name="Google Shape;6944;p140"/>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6945" name="Google Shape;6945;p14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946" name="Google Shape;6946;p14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947" name="Google Shape;6947;p14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948" name="Google Shape;6948;p14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6949" name="Google Shape;6949;p140"/>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6950" name="Google Shape;6950;p140"/>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951" name="Google Shape;6951;p14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6952" name="Google Shape;6952;p14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3" name="Google Shape;6953;p14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6954" name="Google Shape;6954;p14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955" name="Google Shape;6955;p14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6956" name="Google Shape;6956;p14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7" name="Google Shape;6957;p14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6958" name="Google Shape;6958;p140"/>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9" name="Google Shape;6959;p140"/>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60" name="Google Shape;6960;p140"/>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6961" name="Google Shape;6961;p140"/>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2" name="Google Shape;6962;p140"/>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3" name="Google Shape;6963;p140"/>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4" name="Google Shape;6964;p140"/>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5" name="Google Shape;6965;p140"/>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6" name="Google Shape;6966;p140"/>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7" name="Google Shape;6967;p140"/>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6968" name="Google Shape;6968;p140"/>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6969" name="Google Shape;6969;p140"/>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6970" name="Google Shape;6970;p140"/>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6971" name="Google Shape;6971;p140"/>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6972" name="Google Shape;6972;p140"/>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6973" name="Google Shape;6973;p140"/>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6974" name="Google Shape;6974;p140"/>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6975" name="Google Shape;6975;p140"/>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6976" name="Google Shape;6976;p140"/>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6977" name="Google Shape;6977;p140"/>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6978" name="Google Shape;6978;p140"/>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6979" name="Google Shape;6979;p140"/>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0" name="Google Shape;6980;p140"/>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1" name="Google Shape;6981;p140"/>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6982" name="Google Shape;6982;p140"/>
          <p:cNvSpPr txBox="1"/>
          <p:nvPr/>
        </p:nvSpPr>
        <p:spPr>
          <a:xfrm>
            <a:off x="7395811" y="6429037"/>
            <a:ext cx="695426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estado del arte es uno de los procesos fundamentales dentro de una investigación, ya que ayuda a ubicarse en relación a la situación actual del tema que se desea abordar, pues es el que nos mostrará de qué manera ha sido tratado el tema; en la actualidad cómo se encuentra la situación investigativa del tema y las tendencias que en relación al mismo existen en la actualidad.</a:t>
            </a:r>
            <a:endParaRPr sz="1500">
              <a:solidFill>
                <a:schemeClr val="dk1"/>
              </a:solidFill>
              <a:latin typeface="Arial"/>
              <a:ea typeface="Arial"/>
              <a:cs typeface="Arial"/>
              <a:sym typeface="Arial"/>
            </a:endParaRPr>
          </a:p>
        </p:txBody>
      </p:sp>
      <p:pic>
        <p:nvPicPr>
          <p:cNvPr id="6983" name="Google Shape;6983;p140"/>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6984" name="Google Shape;6984;p140"/>
          <p:cNvSpPr/>
          <p:nvPr/>
        </p:nvSpPr>
        <p:spPr>
          <a:xfrm>
            <a:off x="4787871" y="6885611"/>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6985" name="Google Shape;6985;p140"/>
          <p:cNvSpPr/>
          <p:nvPr/>
        </p:nvSpPr>
        <p:spPr>
          <a:xfrm>
            <a:off x="5230552" y="656026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6986" name="Google Shape;6986;p140"/>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6987" name="Google Shape;6987;p140"/>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6988" name="Google Shape;6988;p140"/>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6989" name="Google Shape;6989;p140"/>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6990" name="Google Shape;6990;p140"/>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6991" name="Google Shape;6991;p140"/>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6992" name="Google Shape;6992;p140"/>
          <p:cNvPicPr preferRelativeResize="0"/>
          <p:nvPr/>
        </p:nvPicPr>
        <p:blipFill rotWithShape="1">
          <a:blip r:embed="rId7">
            <a:alphaModFix/>
          </a:blip>
          <a:srcRect b="0" l="0" r="0" t="0"/>
          <a:stretch/>
        </p:blipFill>
        <p:spPr>
          <a:xfrm>
            <a:off x="4866220" y="6925043"/>
            <a:ext cx="525043" cy="52504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6" name="Shape 6996"/>
        <p:cNvGrpSpPr/>
        <p:nvPr/>
      </p:nvGrpSpPr>
      <p:grpSpPr>
        <a:xfrm>
          <a:off x="0" y="0"/>
          <a:ext cx="0" cy="0"/>
          <a:chOff x="0" y="0"/>
          <a:chExt cx="0" cy="0"/>
        </a:xfrm>
      </p:grpSpPr>
      <p:sp>
        <p:nvSpPr>
          <p:cNvPr id="6997" name="Google Shape;6997;p141"/>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8" name="Google Shape;6998;p14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99" name="Google Shape;6999;p14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000" name="Google Shape;7000;p14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1" name="Google Shape;7001;p14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002" name="Google Shape;7002;p14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3" name="Google Shape;7003;p14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004" name="Google Shape;7004;p14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005" name="Google Shape;7005;p14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006" name="Google Shape;7006;p14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007" name="Google Shape;7007;p14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008" name="Google Shape;7008;p14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009" name="Google Shape;7009;p14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010" name="Google Shape;7010;p14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011" name="Google Shape;7011;p14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012" name="Google Shape;7012;p14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3" name="Google Shape;7013;p141"/>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014" name="Google Shape;7014;p14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015" name="Google Shape;7015;p14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016" name="Google Shape;7016;p141"/>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017" name="Google Shape;7017;p14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018" name="Google Shape;7018;p14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019" name="Google Shape;7019;p14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020" name="Google Shape;7020;p14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021" name="Google Shape;7021;p141"/>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022" name="Google Shape;7022;p141"/>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023" name="Google Shape;7023;p14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024" name="Google Shape;7024;p14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5" name="Google Shape;7025;p14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026" name="Google Shape;7026;p14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027" name="Google Shape;7027;p14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028" name="Google Shape;7028;p14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9" name="Google Shape;7029;p14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030" name="Google Shape;7030;p141"/>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1" name="Google Shape;7031;p141"/>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32" name="Google Shape;7032;p141"/>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033" name="Google Shape;7033;p141"/>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4" name="Google Shape;7034;p141"/>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5" name="Google Shape;7035;p141"/>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6" name="Google Shape;7036;p141"/>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7" name="Google Shape;7037;p141"/>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8" name="Google Shape;7038;p141"/>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9" name="Google Shape;7039;p141"/>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040" name="Google Shape;7040;p141"/>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041" name="Google Shape;7041;p141"/>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042" name="Google Shape;7042;p141"/>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043" name="Google Shape;7043;p141"/>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044" name="Google Shape;7044;p141"/>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045" name="Google Shape;7045;p141"/>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046" name="Google Shape;7046;p141"/>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047" name="Google Shape;7047;p141"/>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048" name="Google Shape;7048;p141"/>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049" name="Google Shape;7049;p141"/>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050" name="Google Shape;7050;p141"/>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051" name="Google Shape;7051;p141"/>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2" name="Google Shape;7052;p141"/>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3" name="Google Shape;7053;p141"/>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054" name="Google Shape;7054;p141"/>
          <p:cNvSpPr txBox="1"/>
          <p:nvPr/>
        </p:nvSpPr>
        <p:spPr>
          <a:xfrm>
            <a:off x="7395811" y="6494353"/>
            <a:ext cx="695426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Todo lo anterior, lo que hace es ayudar al investigador a asumir de una forma crítica su propio tema de investigación, ya que, al tener la posibilidad de ver y asumir el estado de la cuestión de su investigación, estará en la capacidad de darse cuenta no solo de lo se ha hecho sino, además, de ver y pensar en lo que hace falta, para así desarrollar nuevos conocimientos en relación a este.</a:t>
            </a:r>
            <a:endParaRPr sz="1500">
              <a:solidFill>
                <a:schemeClr val="dk1"/>
              </a:solidFill>
              <a:latin typeface="Arial"/>
              <a:ea typeface="Arial"/>
              <a:cs typeface="Arial"/>
              <a:sym typeface="Arial"/>
            </a:endParaRPr>
          </a:p>
        </p:txBody>
      </p:sp>
      <p:pic>
        <p:nvPicPr>
          <p:cNvPr id="7055" name="Google Shape;7055;p141"/>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056" name="Google Shape;7056;p141"/>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057" name="Google Shape;7057;p141"/>
          <p:cNvSpPr/>
          <p:nvPr/>
        </p:nvSpPr>
        <p:spPr>
          <a:xfrm>
            <a:off x="5230552" y="6560265"/>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058" name="Google Shape;7058;p141"/>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059" name="Google Shape;7059;p141"/>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060" name="Google Shape;7060;p141"/>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061" name="Google Shape;7061;p141"/>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062" name="Google Shape;7062;p141"/>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063" name="Google Shape;7063;p141"/>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064" name="Google Shape;7064;p141"/>
          <p:cNvPicPr preferRelativeResize="0"/>
          <p:nvPr/>
        </p:nvPicPr>
        <p:blipFill rotWithShape="1">
          <a:blip r:embed="rId7">
            <a:alphaModFix/>
          </a:blip>
          <a:srcRect b="0" l="0" r="0" t="0"/>
          <a:stretch/>
        </p:blipFill>
        <p:spPr>
          <a:xfrm>
            <a:off x="5304966" y="6598607"/>
            <a:ext cx="525043" cy="52504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8" name="Shape 7068"/>
        <p:cNvGrpSpPr/>
        <p:nvPr/>
      </p:nvGrpSpPr>
      <p:grpSpPr>
        <a:xfrm>
          <a:off x="0" y="0"/>
          <a:ext cx="0" cy="0"/>
          <a:chOff x="0" y="0"/>
          <a:chExt cx="0" cy="0"/>
        </a:xfrm>
      </p:grpSpPr>
      <p:sp>
        <p:nvSpPr>
          <p:cNvPr id="7069" name="Google Shape;7069;p142"/>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0" name="Google Shape;7070;p14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71" name="Google Shape;7071;p14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072" name="Google Shape;7072;p14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3" name="Google Shape;7073;p14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074" name="Google Shape;7074;p14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5" name="Google Shape;7075;p14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076" name="Google Shape;7076;p14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077" name="Google Shape;7077;p14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078" name="Google Shape;7078;p14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079" name="Google Shape;7079;p14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080" name="Google Shape;7080;p14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081" name="Google Shape;7081;p14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082" name="Google Shape;7082;p14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083" name="Google Shape;7083;p14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084" name="Google Shape;7084;p14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5" name="Google Shape;7085;p142"/>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086" name="Google Shape;7086;p14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087" name="Google Shape;7087;p14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088" name="Google Shape;7088;p142"/>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089" name="Google Shape;7089;p14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090" name="Google Shape;7090;p14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091" name="Google Shape;7091;p14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092" name="Google Shape;7092;p14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093" name="Google Shape;7093;p142"/>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094" name="Google Shape;7094;p142"/>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095" name="Google Shape;7095;p14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096" name="Google Shape;7096;p14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7" name="Google Shape;7097;p14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098" name="Google Shape;7098;p14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099" name="Google Shape;7099;p14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100" name="Google Shape;7100;p14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1" name="Google Shape;7101;p14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102" name="Google Shape;7102;p142"/>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3" name="Google Shape;7103;p142"/>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04" name="Google Shape;7104;p142"/>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105" name="Google Shape;7105;p142"/>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6" name="Google Shape;7106;p142"/>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7" name="Google Shape;7107;p142"/>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8" name="Google Shape;7108;p142"/>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9" name="Google Shape;7109;p142"/>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0" name="Google Shape;7110;p142"/>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1" name="Google Shape;7111;p142"/>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112" name="Google Shape;7112;p142"/>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113" name="Google Shape;7113;p142"/>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114" name="Google Shape;7114;p142"/>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115" name="Google Shape;7115;p142"/>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116" name="Google Shape;7116;p142"/>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117" name="Google Shape;7117;p142"/>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118" name="Google Shape;7118;p142"/>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119" name="Google Shape;7119;p142"/>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120" name="Google Shape;7120;p142"/>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121" name="Google Shape;7121;p142"/>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122" name="Google Shape;7122;p142"/>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123" name="Google Shape;7123;p142"/>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4" name="Google Shape;7124;p142"/>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5" name="Google Shape;7125;p142"/>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126" name="Google Shape;7126;p142"/>
          <p:cNvSpPr txBox="1"/>
          <p:nvPr/>
        </p:nvSpPr>
        <p:spPr>
          <a:xfrm>
            <a:off x="7395811" y="6755617"/>
            <a:ext cx="6954264"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 a través del estado del arte, que el investigador se preguntará: ¿Qué se ha dicho sobre mi tema de investigación? ¿Cómo se ha dicho? ¿A quiénes se ha dicho? ¿Cuándo? Y la pregunta quizás más importante ¿Qué falta por decir?</a:t>
            </a:r>
            <a:endParaRPr sz="1500">
              <a:solidFill>
                <a:schemeClr val="dk1"/>
              </a:solidFill>
              <a:latin typeface="Arial"/>
              <a:ea typeface="Arial"/>
              <a:cs typeface="Arial"/>
              <a:sym typeface="Arial"/>
            </a:endParaRPr>
          </a:p>
        </p:txBody>
      </p:sp>
      <p:pic>
        <p:nvPicPr>
          <p:cNvPr id="7127" name="Google Shape;7127;p142"/>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128" name="Google Shape;7128;p142"/>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129" name="Google Shape;7129;p142"/>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130" name="Google Shape;7130;p142"/>
          <p:cNvSpPr/>
          <p:nvPr/>
        </p:nvSpPr>
        <p:spPr>
          <a:xfrm>
            <a:off x="5800488" y="6563758"/>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131" name="Google Shape;7131;p142"/>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132" name="Google Shape;7132;p142"/>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133" name="Google Shape;7133;p142"/>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134" name="Google Shape;7134;p142"/>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135" name="Google Shape;7135;p142"/>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136" name="Google Shape;7136;p142"/>
          <p:cNvPicPr preferRelativeResize="0"/>
          <p:nvPr/>
        </p:nvPicPr>
        <p:blipFill rotWithShape="1">
          <a:blip r:embed="rId7">
            <a:alphaModFix/>
          </a:blip>
          <a:srcRect b="0" l="0" r="0" t="0"/>
          <a:stretch/>
        </p:blipFill>
        <p:spPr>
          <a:xfrm>
            <a:off x="5636665" y="6601117"/>
            <a:ext cx="525043" cy="52504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0" name="Shape 7140"/>
        <p:cNvGrpSpPr/>
        <p:nvPr/>
      </p:nvGrpSpPr>
      <p:grpSpPr>
        <a:xfrm>
          <a:off x="0" y="0"/>
          <a:ext cx="0" cy="0"/>
          <a:chOff x="0" y="0"/>
          <a:chExt cx="0" cy="0"/>
        </a:xfrm>
      </p:grpSpPr>
      <p:sp>
        <p:nvSpPr>
          <p:cNvPr id="7141" name="Google Shape;7141;p143"/>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2" name="Google Shape;7142;p14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43" name="Google Shape;7143;p14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144" name="Google Shape;7144;p14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5" name="Google Shape;7145;p14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146" name="Google Shape;7146;p14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7" name="Google Shape;7147;p14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148" name="Google Shape;7148;p14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149" name="Google Shape;7149;p14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150" name="Google Shape;7150;p14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151" name="Google Shape;7151;p14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152" name="Google Shape;7152;p14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153" name="Google Shape;7153;p14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154" name="Google Shape;7154;p14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155" name="Google Shape;7155;p14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156" name="Google Shape;7156;p14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7" name="Google Shape;7157;p14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158" name="Google Shape;7158;p14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159" name="Google Shape;7159;p14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160" name="Google Shape;7160;p143"/>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161" name="Google Shape;7161;p14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162" name="Google Shape;7162;p14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163" name="Google Shape;7163;p14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164" name="Google Shape;7164;p14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165" name="Google Shape;7165;p143"/>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166" name="Google Shape;7166;p14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167" name="Google Shape;7167;p14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168" name="Google Shape;7168;p14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9" name="Google Shape;7169;p14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170" name="Google Shape;7170;p14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171" name="Google Shape;7171;p14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172" name="Google Shape;7172;p14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3" name="Google Shape;7173;p14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174" name="Google Shape;7174;p143"/>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5" name="Google Shape;7175;p143"/>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76" name="Google Shape;7176;p143"/>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177" name="Google Shape;7177;p143"/>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8" name="Google Shape;7178;p143"/>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9" name="Google Shape;7179;p143"/>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0" name="Google Shape;7180;p143"/>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1" name="Google Shape;7181;p143"/>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2" name="Google Shape;7182;p143"/>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3" name="Google Shape;7183;p143"/>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184" name="Google Shape;7184;p143"/>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185" name="Google Shape;7185;p143"/>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186" name="Google Shape;7186;p143"/>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187" name="Google Shape;7187;p143"/>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188" name="Google Shape;7188;p143"/>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189" name="Google Shape;7189;p143"/>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190" name="Google Shape;7190;p143"/>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191" name="Google Shape;7191;p143"/>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192" name="Google Shape;7192;p143"/>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193" name="Google Shape;7193;p143"/>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194" name="Google Shape;7194;p143"/>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195" name="Google Shape;7195;p143"/>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6" name="Google Shape;7196;p143"/>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7" name="Google Shape;7197;p143"/>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198" name="Google Shape;7198;p143"/>
          <p:cNvSpPr txBox="1"/>
          <p:nvPr/>
        </p:nvSpPr>
        <p:spPr>
          <a:xfrm>
            <a:off x="7395811" y="6559672"/>
            <a:ext cx="695426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estado del arte ayuda, además, a las instituciones de educación superior e investigativas a hacer un balance sobre lo que se investiga, la actualidad de este y qué posible nuevas líneas de investigación podrían surgir. El estado del arte, como bien se puede ver, es un elemento fundamental en el desarrollo no solo de la investigación, sino además del movimiento del conocimiento.</a:t>
            </a:r>
            <a:endParaRPr sz="1500">
              <a:solidFill>
                <a:schemeClr val="dk1"/>
              </a:solidFill>
              <a:latin typeface="Arial"/>
              <a:ea typeface="Arial"/>
              <a:cs typeface="Arial"/>
              <a:sym typeface="Arial"/>
            </a:endParaRPr>
          </a:p>
        </p:txBody>
      </p:sp>
      <p:pic>
        <p:nvPicPr>
          <p:cNvPr id="7199" name="Google Shape;7199;p143"/>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200" name="Google Shape;7200;p143"/>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201" name="Google Shape;7201;p143"/>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202" name="Google Shape;7202;p143"/>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203" name="Google Shape;7203;p143"/>
          <p:cNvSpPr/>
          <p:nvPr/>
        </p:nvSpPr>
        <p:spPr>
          <a:xfrm>
            <a:off x="6190985" y="6885611"/>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204" name="Google Shape;7204;p143"/>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205" name="Google Shape;7205;p143"/>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206" name="Google Shape;7206;p143"/>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207" name="Google Shape;7207;p143"/>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208" name="Google Shape;7208;p143"/>
          <p:cNvPicPr preferRelativeResize="0"/>
          <p:nvPr/>
        </p:nvPicPr>
        <p:blipFill rotWithShape="1">
          <a:blip r:embed="rId7">
            <a:alphaModFix/>
          </a:blip>
          <a:srcRect b="0" l="0" r="0" t="0"/>
          <a:stretch/>
        </p:blipFill>
        <p:spPr>
          <a:xfrm>
            <a:off x="6293152" y="6848097"/>
            <a:ext cx="525043" cy="52504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2" name="Shape 7212"/>
        <p:cNvGrpSpPr/>
        <p:nvPr/>
      </p:nvGrpSpPr>
      <p:grpSpPr>
        <a:xfrm>
          <a:off x="0" y="0"/>
          <a:ext cx="0" cy="0"/>
          <a:chOff x="0" y="0"/>
          <a:chExt cx="0" cy="0"/>
        </a:xfrm>
      </p:grpSpPr>
      <p:sp>
        <p:nvSpPr>
          <p:cNvPr id="7213" name="Google Shape;7213;p144"/>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4" name="Google Shape;7214;p14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15" name="Google Shape;7215;p14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216" name="Google Shape;7216;p14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7" name="Google Shape;7217;p14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218" name="Google Shape;7218;p14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9" name="Google Shape;7219;p14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220" name="Google Shape;7220;p14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221" name="Google Shape;7221;p14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222" name="Google Shape;7222;p14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223" name="Google Shape;7223;p14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224" name="Google Shape;7224;p14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225" name="Google Shape;7225;p14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226" name="Google Shape;7226;p14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227" name="Google Shape;7227;p14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228" name="Google Shape;7228;p14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9" name="Google Shape;7229;p14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230" name="Google Shape;7230;p14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231" name="Google Shape;7231;p14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232" name="Google Shape;7232;p144"/>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233" name="Google Shape;7233;p14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234" name="Google Shape;7234;p14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235" name="Google Shape;7235;p14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236" name="Google Shape;7236;p14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237" name="Google Shape;7237;p144"/>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238" name="Google Shape;7238;p14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239" name="Google Shape;7239;p14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240" name="Google Shape;7240;p14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1" name="Google Shape;7241;p14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242" name="Google Shape;7242;p14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243" name="Google Shape;7243;p14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244" name="Google Shape;7244;p14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5" name="Google Shape;7245;p14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246" name="Google Shape;7246;p144"/>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7" name="Google Shape;7247;p144"/>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48" name="Google Shape;7248;p144"/>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249" name="Google Shape;7249;p144"/>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0" name="Google Shape;7250;p144"/>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1" name="Google Shape;7251;p144"/>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2" name="Google Shape;7252;p144"/>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3" name="Google Shape;7253;p144"/>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4" name="Google Shape;7254;p144"/>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5" name="Google Shape;7255;p144"/>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256" name="Google Shape;7256;p144"/>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257" name="Google Shape;7257;p144"/>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258" name="Google Shape;7258;p144"/>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259" name="Google Shape;7259;p144"/>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260" name="Google Shape;7260;p144"/>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261" name="Google Shape;7261;p144"/>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262" name="Google Shape;7262;p144"/>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263" name="Google Shape;7263;p144"/>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264" name="Google Shape;7264;p144"/>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265" name="Google Shape;7265;p144"/>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266" name="Google Shape;7266;p144"/>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267" name="Google Shape;7267;p144"/>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8" name="Google Shape;7268;p144"/>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9" name="Google Shape;7269;p144"/>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270" name="Google Shape;7270;p144"/>
          <p:cNvSpPr txBox="1"/>
          <p:nvPr/>
        </p:nvSpPr>
        <p:spPr>
          <a:xfrm>
            <a:off x="7395811" y="6559672"/>
            <a:ext cx="695426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estado del arte, aporta toda la parte documental sobre el objeto de estudio analizado, estudiado, desglosándolo en su forma más íntegra, para así desarrollar nuevos conocimientos determinando, además, nuevos contextos que conlleven a nuevos estudios.</a:t>
            </a:r>
            <a:endParaRPr sz="1500">
              <a:solidFill>
                <a:schemeClr val="dk1"/>
              </a:solidFill>
              <a:latin typeface="Arial"/>
              <a:ea typeface="Arial"/>
              <a:cs typeface="Arial"/>
              <a:sym typeface="Arial"/>
            </a:endParaRPr>
          </a:p>
        </p:txBody>
      </p:sp>
      <p:pic>
        <p:nvPicPr>
          <p:cNvPr id="7271" name="Google Shape;7271;p144"/>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272" name="Google Shape;7272;p144"/>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273" name="Google Shape;7273;p144"/>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274" name="Google Shape;7274;p144"/>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275" name="Google Shape;7275;p144"/>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276" name="Google Shape;7276;p144"/>
          <p:cNvSpPr/>
          <p:nvPr/>
        </p:nvSpPr>
        <p:spPr>
          <a:xfrm>
            <a:off x="6332988" y="7362325"/>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277" name="Google Shape;7277;p144"/>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278" name="Google Shape;7278;p144"/>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279" name="Google Shape;7279;p144"/>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280" name="Google Shape;7280;p144"/>
          <p:cNvPicPr preferRelativeResize="0"/>
          <p:nvPr/>
        </p:nvPicPr>
        <p:blipFill rotWithShape="1">
          <a:blip r:embed="rId7">
            <a:alphaModFix/>
          </a:blip>
          <a:srcRect b="0" l="0" r="0" t="0"/>
          <a:stretch/>
        </p:blipFill>
        <p:spPr>
          <a:xfrm>
            <a:off x="6389550" y="7399684"/>
            <a:ext cx="525043" cy="5250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4" name="Shape 7284"/>
        <p:cNvGrpSpPr/>
        <p:nvPr/>
      </p:nvGrpSpPr>
      <p:grpSpPr>
        <a:xfrm>
          <a:off x="0" y="0"/>
          <a:ext cx="0" cy="0"/>
          <a:chOff x="0" y="0"/>
          <a:chExt cx="0" cy="0"/>
        </a:xfrm>
      </p:grpSpPr>
      <p:sp>
        <p:nvSpPr>
          <p:cNvPr id="7285" name="Google Shape;7285;p145"/>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6" name="Google Shape;7286;p14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87" name="Google Shape;7287;p14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288" name="Google Shape;7288;p14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9" name="Google Shape;7289;p14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290" name="Google Shape;7290;p14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1" name="Google Shape;7291;p14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292" name="Google Shape;7292;p14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293" name="Google Shape;7293;p14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294" name="Google Shape;7294;p14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295" name="Google Shape;7295;p14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296" name="Google Shape;7296;p14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297" name="Google Shape;7297;p14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298" name="Google Shape;7298;p14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299" name="Google Shape;7299;p14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300" name="Google Shape;7300;p14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1" name="Google Shape;7301;p14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302" name="Google Shape;7302;p14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303" name="Google Shape;7303;p14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304" name="Google Shape;7304;p145"/>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305" name="Google Shape;7305;p14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306" name="Google Shape;7306;p14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307" name="Google Shape;7307;p14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308" name="Google Shape;7308;p14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309" name="Google Shape;7309;p145"/>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310" name="Google Shape;7310;p14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311" name="Google Shape;7311;p14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312" name="Google Shape;7312;p14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3" name="Google Shape;7313;p14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314" name="Google Shape;7314;p14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315" name="Google Shape;7315;p14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316" name="Google Shape;7316;p14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7" name="Google Shape;7317;p14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318" name="Google Shape;7318;p145"/>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9" name="Google Shape;7319;p145"/>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20" name="Google Shape;7320;p145"/>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321" name="Google Shape;7321;p145"/>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2" name="Google Shape;7322;p145"/>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3" name="Google Shape;7323;p145"/>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4" name="Google Shape;7324;p145"/>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5" name="Google Shape;7325;p145"/>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6" name="Google Shape;7326;p145"/>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7" name="Google Shape;7327;p145"/>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328" name="Google Shape;7328;p145"/>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329" name="Google Shape;7329;p145"/>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330" name="Google Shape;7330;p145"/>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331" name="Google Shape;7331;p145"/>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332" name="Google Shape;7332;p145"/>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333" name="Google Shape;7333;p145"/>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334" name="Google Shape;7334;p145"/>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335" name="Google Shape;7335;p145"/>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336" name="Google Shape;7336;p145"/>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337" name="Google Shape;7337;p145"/>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338" name="Google Shape;7338;p145"/>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339" name="Google Shape;7339;p145"/>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0" name="Google Shape;7340;p145"/>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1" name="Google Shape;7341;p145"/>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342" name="Google Shape;7342;p145"/>
          <p:cNvSpPr txBox="1"/>
          <p:nvPr/>
        </p:nvSpPr>
        <p:spPr>
          <a:xfrm>
            <a:off x="7395811" y="6559672"/>
            <a:ext cx="695426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estado del arte, además, nos da a conocer todo lo novedoso en relación a nuestro objeto de estudio, mostrando, conceptos, enfoques, líneas, ámbitos, contextos de estudio, en diferentes ámbitos como, por ejemplo: en lo epistemológico, en las metodologías, en lo político, lo legislativo, lo pedagógico, además de orientar sobre la forma de analizar e indagar.</a:t>
            </a:r>
            <a:endParaRPr sz="1500">
              <a:solidFill>
                <a:schemeClr val="dk1"/>
              </a:solidFill>
              <a:latin typeface="Arial"/>
              <a:ea typeface="Arial"/>
              <a:cs typeface="Arial"/>
              <a:sym typeface="Arial"/>
            </a:endParaRPr>
          </a:p>
        </p:txBody>
      </p:sp>
      <p:pic>
        <p:nvPicPr>
          <p:cNvPr id="7343" name="Google Shape;7343;p145"/>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344" name="Google Shape;7344;p145"/>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345" name="Google Shape;7345;p145"/>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346" name="Google Shape;7346;p145"/>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347" name="Google Shape;7347;p145"/>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348" name="Google Shape;7348;p145"/>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349" name="Google Shape;7349;p145"/>
          <p:cNvSpPr/>
          <p:nvPr/>
        </p:nvSpPr>
        <p:spPr>
          <a:xfrm>
            <a:off x="6147793" y="7836168"/>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350" name="Google Shape;7350;p145"/>
          <p:cNvSpPr/>
          <p:nvPr/>
        </p:nvSpPr>
        <p:spPr>
          <a:xfrm>
            <a:off x="5680416" y="8141702"/>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351" name="Google Shape;7351;p145"/>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352" name="Google Shape;7352;p145"/>
          <p:cNvPicPr preferRelativeResize="0"/>
          <p:nvPr/>
        </p:nvPicPr>
        <p:blipFill rotWithShape="1">
          <a:blip r:embed="rId7">
            <a:alphaModFix/>
          </a:blip>
          <a:srcRect b="0" l="0" r="0" t="0"/>
          <a:stretch/>
        </p:blipFill>
        <p:spPr>
          <a:xfrm>
            <a:off x="6226142" y="7923220"/>
            <a:ext cx="525043" cy="52504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6" name="Shape 7356"/>
        <p:cNvGrpSpPr/>
        <p:nvPr/>
      </p:nvGrpSpPr>
      <p:grpSpPr>
        <a:xfrm>
          <a:off x="0" y="0"/>
          <a:ext cx="0" cy="0"/>
          <a:chOff x="0" y="0"/>
          <a:chExt cx="0" cy="0"/>
        </a:xfrm>
      </p:grpSpPr>
      <p:sp>
        <p:nvSpPr>
          <p:cNvPr id="7357" name="Google Shape;7357;p146"/>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8" name="Google Shape;7358;p14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59" name="Google Shape;7359;p14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360" name="Google Shape;7360;p14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1" name="Google Shape;7361;p14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362" name="Google Shape;7362;p14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3" name="Google Shape;7363;p14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364" name="Google Shape;7364;p14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365" name="Google Shape;7365;p14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366" name="Google Shape;7366;p14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367" name="Google Shape;7367;p14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368" name="Google Shape;7368;p14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369" name="Google Shape;7369;p14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370" name="Google Shape;7370;p14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371" name="Google Shape;7371;p14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372" name="Google Shape;7372;p14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3" name="Google Shape;7373;p14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374" name="Google Shape;7374;p14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375" name="Google Shape;7375;p14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376" name="Google Shape;7376;p14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377" name="Google Shape;7377;p14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378" name="Google Shape;7378;p14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379" name="Google Shape;7379;p14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380" name="Google Shape;7380;p14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381" name="Google Shape;7381;p14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382" name="Google Shape;7382;p14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383" name="Google Shape;7383;p14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384" name="Google Shape;7384;p14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5" name="Google Shape;7385;p14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386" name="Google Shape;7386;p14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387" name="Google Shape;7387;p14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388" name="Google Shape;7388;p14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9" name="Google Shape;7389;p14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390" name="Google Shape;7390;p146"/>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1" name="Google Shape;7391;p146"/>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92" name="Google Shape;7392;p146"/>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393" name="Google Shape;7393;p146"/>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4" name="Google Shape;7394;p146"/>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5" name="Google Shape;7395;p146"/>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6" name="Google Shape;7396;p146"/>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7" name="Google Shape;7397;p146"/>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8" name="Google Shape;7398;p146"/>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9" name="Google Shape;7399;p146"/>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400" name="Google Shape;7400;p146"/>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401" name="Google Shape;7401;p146"/>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402" name="Google Shape;7402;p146"/>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403" name="Google Shape;7403;p146"/>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404" name="Google Shape;7404;p146"/>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405" name="Google Shape;7405;p146"/>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406" name="Google Shape;7406;p146"/>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407" name="Google Shape;7407;p146"/>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408" name="Google Shape;7408;p146"/>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409" name="Google Shape;7409;p146"/>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410" name="Google Shape;7410;p146"/>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411" name="Google Shape;7411;p146"/>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2" name="Google Shape;7412;p146"/>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3" name="Google Shape;7413;p146"/>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pic>
        <p:nvPicPr>
          <p:cNvPr id="7414" name="Google Shape;7414;p146"/>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415" name="Google Shape;7415;p146"/>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416" name="Google Shape;7416;p146"/>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417" name="Google Shape;7417;p146"/>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418" name="Google Shape;7418;p146"/>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419" name="Google Shape;7419;p146"/>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420" name="Google Shape;7420;p146"/>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421" name="Google Shape;7421;p146"/>
          <p:cNvSpPr/>
          <p:nvPr/>
        </p:nvSpPr>
        <p:spPr>
          <a:xfrm>
            <a:off x="5680416" y="8141702"/>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422" name="Google Shape;7422;p146"/>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423" name="Google Shape;7423;p146"/>
          <p:cNvPicPr preferRelativeResize="0"/>
          <p:nvPr/>
        </p:nvPicPr>
        <p:blipFill rotWithShape="1">
          <a:blip r:embed="rId7">
            <a:alphaModFix/>
          </a:blip>
          <a:srcRect b="0" l="0" r="0" t="0"/>
          <a:stretch/>
        </p:blipFill>
        <p:spPr>
          <a:xfrm>
            <a:off x="5767111" y="8147350"/>
            <a:ext cx="525043" cy="525043"/>
          </a:xfrm>
          <a:prstGeom prst="rect">
            <a:avLst/>
          </a:prstGeom>
          <a:noFill/>
          <a:ln>
            <a:noFill/>
          </a:ln>
        </p:spPr>
      </p:pic>
      <p:sp>
        <p:nvSpPr>
          <p:cNvPr id="7424" name="Google Shape;7424;p146"/>
          <p:cNvSpPr/>
          <p:nvPr/>
        </p:nvSpPr>
        <p:spPr>
          <a:xfrm>
            <a:off x="7611423" y="6569089"/>
            <a:ext cx="2392617" cy="522385"/>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5" name="Google Shape;7425;p146"/>
          <p:cNvSpPr/>
          <p:nvPr/>
        </p:nvSpPr>
        <p:spPr>
          <a:xfrm>
            <a:off x="10710297" y="6569089"/>
            <a:ext cx="2392617" cy="522385"/>
          </a:xfrm>
          <a:prstGeom prst="roundRect">
            <a:avLst>
              <a:gd fmla="val 16667" name="adj"/>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6" name="Google Shape;7426;p146"/>
          <p:cNvSpPr txBox="1"/>
          <p:nvPr/>
        </p:nvSpPr>
        <p:spPr>
          <a:xfrm>
            <a:off x="7761754" y="6668699"/>
            <a:ext cx="209195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lt1"/>
                </a:solidFill>
                <a:latin typeface="Arial"/>
                <a:ea typeface="Arial"/>
                <a:cs typeface="Arial"/>
                <a:sym typeface="Arial"/>
              </a:rPr>
              <a:t>Técnica documental:</a:t>
            </a:r>
            <a:endParaRPr sz="1500">
              <a:solidFill>
                <a:schemeClr val="lt1"/>
              </a:solidFill>
              <a:latin typeface="Calibri"/>
              <a:ea typeface="Calibri"/>
              <a:cs typeface="Calibri"/>
              <a:sym typeface="Calibri"/>
            </a:endParaRPr>
          </a:p>
        </p:txBody>
      </p:sp>
      <p:sp>
        <p:nvSpPr>
          <p:cNvPr id="7427" name="Google Shape;7427;p146"/>
          <p:cNvSpPr txBox="1"/>
          <p:nvPr/>
        </p:nvSpPr>
        <p:spPr>
          <a:xfrm>
            <a:off x="10860628" y="6668699"/>
            <a:ext cx="209195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lt1"/>
                </a:solidFill>
                <a:latin typeface="Arial"/>
                <a:ea typeface="Arial"/>
                <a:cs typeface="Arial"/>
                <a:sym typeface="Arial"/>
              </a:rPr>
              <a:t>Técnica de campo: </a:t>
            </a:r>
            <a:endParaRPr sz="1500">
              <a:solidFill>
                <a:schemeClr val="lt1"/>
              </a:solidFill>
              <a:latin typeface="Calibri"/>
              <a:ea typeface="Calibri"/>
              <a:cs typeface="Calibri"/>
              <a:sym typeface="Calibri"/>
            </a:endParaRPr>
          </a:p>
        </p:txBody>
      </p:sp>
      <p:pic>
        <p:nvPicPr>
          <p:cNvPr descr="Logotipo&#10;&#10;Descripción generada automáticamente" id="7428" name="Google Shape;7428;p146"/>
          <p:cNvPicPr preferRelativeResize="0"/>
          <p:nvPr/>
        </p:nvPicPr>
        <p:blipFill rotWithShape="1">
          <a:blip r:embed="rId7">
            <a:alphaModFix/>
          </a:blip>
          <a:srcRect b="0" l="0" r="0" t="0"/>
          <a:stretch/>
        </p:blipFill>
        <p:spPr>
          <a:xfrm>
            <a:off x="9614405" y="6519710"/>
            <a:ext cx="525043" cy="525043"/>
          </a:xfrm>
          <a:prstGeom prst="rect">
            <a:avLst/>
          </a:prstGeom>
          <a:noFill/>
          <a:ln>
            <a:noFill/>
          </a:ln>
        </p:spPr>
      </p:pic>
      <p:sp>
        <p:nvSpPr>
          <p:cNvPr id="7429" name="Google Shape;7429;p146"/>
          <p:cNvSpPr/>
          <p:nvPr/>
        </p:nvSpPr>
        <p:spPr>
          <a:xfrm>
            <a:off x="7611423" y="7352971"/>
            <a:ext cx="5491491" cy="1061467"/>
          </a:xfrm>
          <a:prstGeom prst="roundRect">
            <a:avLst>
              <a:gd fmla="val 16667" name="adj"/>
            </a:avLst>
          </a:prstGeom>
          <a:solidFill>
            <a:srgbClr val="F2F2F2"/>
          </a:solidFill>
          <a:ln cap="flat" cmpd="sng" w="57150">
            <a:solidFill>
              <a:srgbClr val="C769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0" name="Google Shape;7430;p146"/>
          <p:cNvSpPr/>
          <p:nvPr/>
        </p:nvSpPr>
        <p:spPr>
          <a:xfrm>
            <a:off x="8030984" y="7125594"/>
            <a:ext cx="359042" cy="224481"/>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1" name="Google Shape;7431;p146"/>
          <p:cNvSpPr txBox="1"/>
          <p:nvPr/>
        </p:nvSpPr>
        <p:spPr>
          <a:xfrm>
            <a:off x="7760118" y="7384524"/>
            <a:ext cx="519246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Como su nombre lo indica, está relacionada con la búsqueda de información a través de documentos de investigaciones ya publicadas, las cuales sustentan de manera rigurosa las teorías existentes.</a:t>
            </a:r>
            <a:endParaRPr sz="1500">
              <a:solidFill>
                <a:schemeClr val="dk1"/>
              </a:solidFill>
              <a:latin typeface="Calibri"/>
              <a:ea typeface="Calibri"/>
              <a:cs typeface="Calibri"/>
              <a:sym typeface="Calibri"/>
            </a:endParaRPr>
          </a:p>
        </p:txBody>
      </p:sp>
      <p:sp>
        <p:nvSpPr>
          <p:cNvPr id="7432" name="Google Shape;7432;p146"/>
          <p:cNvSpPr txBox="1"/>
          <p:nvPr/>
        </p:nvSpPr>
        <p:spPr>
          <a:xfrm>
            <a:off x="6180451" y="5922198"/>
            <a:ext cx="752096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Aspectos técnicos del estado del arte:</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la realización del estado del arte y el desarrollo de este usted puede optar por:</a:t>
            </a:r>
            <a:endParaRPr sz="1500">
              <a:solidFill>
                <a:schemeClr val="dk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6" name="Shape 7436"/>
        <p:cNvGrpSpPr/>
        <p:nvPr/>
      </p:nvGrpSpPr>
      <p:grpSpPr>
        <a:xfrm>
          <a:off x="0" y="0"/>
          <a:ext cx="0" cy="0"/>
          <a:chOff x="0" y="0"/>
          <a:chExt cx="0" cy="0"/>
        </a:xfrm>
      </p:grpSpPr>
      <p:sp>
        <p:nvSpPr>
          <p:cNvPr id="7437" name="Google Shape;7437;p147"/>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8" name="Google Shape;7438;p14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39" name="Google Shape;7439;p14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440" name="Google Shape;7440;p14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1" name="Google Shape;7441;p14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442" name="Google Shape;7442;p14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3" name="Google Shape;7443;p14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444" name="Google Shape;7444;p14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445" name="Google Shape;7445;p14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446" name="Google Shape;7446;p14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447" name="Google Shape;7447;p14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448" name="Google Shape;7448;p14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449" name="Google Shape;7449;p14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450" name="Google Shape;7450;p14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451" name="Google Shape;7451;p14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452" name="Google Shape;7452;p14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3" name="Google Shape;7453;p147"/>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454" name="Google Shape;7454;p14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455" name="Google Shape;7455;p14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456" name="Google Shape;7456;p147"/>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457" name="Google Shape;7457;p14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458" name="Google Shape;7458;p14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459" name="Google Shape;7459;p14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460" name="Google Shape;7460;p14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461" name="Google Shape;7461;p147"/>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462" name="Google Shape;7462;p147"/>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463" name="Google Shape;7463;p14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464" name="Google Shape;7464;p14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5" name="Google Shape;7465;p14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466" name="Google Shape;7466;p14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467" name="Google Shape;7467;p14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468" name="Google Shape;7468;p14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9" name="Google Shape;7469;p14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470" name="Google Shape;7470;p147"/>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1" name="Google Shape;7471;p147"/>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72" name="Google Shape;7472;p147"/>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473" name="Google Shape;7473;p147"/>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4" name="Google Shape;7474;p147"/>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5" name="Google Shape;7475;p147"/>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6" name="Google Shape;7476;p147"/>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7" name="Google Shape;7477;p147"/>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8" name="Google Shape;7478;p147"/>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9" name="Google Shape;7479;p147"/>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480" name="Google Shape;7480;p147"/>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481" name="Google Shape;7481;p147"/>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482" name="Google Shape;7482;p147"/>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483" name="Google Shape;7483;p147"/>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484" name="Google Shape;7484;p147"/>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485" name="Google Shape;7485;p147"/>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486" name="Google Shape;7486;p147"/>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487" name="Google Shape;7487;p147"/>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488" name="Google Shape;7488;p147"/>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489" name="Google Shape;7489;p147"/>
          <p:cNvSpPr/>
          <p:nvPr/>
        </p:nvSpPr>
        <p:spPr>
          <a:xfrm flipH="1" rot="10800000">
            <a:off x="10113090" y="4387601"/>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490" name="Google Shape;7490;p147"/>
          <p:cNvPicPr preferRelativeResize="0"/>
          <p:nvPr/>
        </p:nvPicPr>
        <p:blipFill rotWithShape="1">
          <a:blip r:embed="rId7">
            <a:alphaModFix/>
          </a:blip>
          <a:srcRect b="0" l="0" r="0" t="0"/>
          <a:stretch/>
        </p:blipFill>
        <p:spPr>
          <a:xfrm>
            <a:off x="10304997" y="4176420"/>
            <a:ext cx="525043" cy="525043"/>
          </a:xfrm>
          <a:prstGeom prst="rect">
            <a:avLst/>
          </a:prstGeom>
          <a:noFill/>
          <a:ln>
            <a:noFill/>
          </a:ln>
        </p:spPr>
      </p:pic>
      <p:sp>
        <p:nvSpPr>
          <p:cNvPr id="7491" name="Google Shape;7491;p147"/>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2" name="Google Shape;7492;p147"/>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3" name="Google Shape;7493;p147"/>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Antecedentes o estado del arte</a:t>
            </a:r>
            <a:endParaRPr sz="1800">
              <a:solidFill>
                <a:schemeClr val="lt1"/>
              </a:solidFill>
              <a:latin typeface="Calibri"/>
              <a:ea typeface="Calibri"/>
              <a:cs typeface="Calibri"/>
              <a:sym typeface="Calibri"/>
            </a:endParaRPr>
          </a:p>
        </p:txBody>
      </p:sp>
      <p:sp>
        <p:nvSpPr>
          <p:cNvPr id="7494" name="Google Shape;7494;p147"/>
          <p:cNvSpPr txBox="1"/>
          <p:nvPr/>
        </p:nvSpPr>
        <p:spPr>
          <a:xfrm>
            <a:off x="6180451" y="5922198"/>
            <a:ext cx="752096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Aspectos técnicos del estado del arte:</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la realización del estado del arte y el desarrollo de este usted puede optar por:</a:t>
            </a:r>
            <a:endParaRPr sz="1500">
              <a:solidFill>
                <a:schemeClr val="dk1"/>
              </a:solidFill>
              <a:latin typeface="Arial"/>
              <a:ea typeface="Arial"/>
              <a:cs typeface="Arial"/>
              <a:sym typeface="Arial"/>
            </a:endParaRPr>
          </a:p>
        </p:txBody>
      </p:sp>
      <p:pic>
        <p:nvPicPr>
          <p:cNvPr id="7495" name="Google Shape;7495;p147"/>
          <p:cNvPicPr preferRelativeResize="0"/>
          <p:nvPr/>
        </p:nvPicPr>
        <p:blipFill rotWithShape="1">
          <a:blip r:embed="rId18">
            <a:alphaModFix/>
          </a:blip>
          <a:srcRect b="0" l="0" r="0" t="0"/>
          <a:stretch/>
        </p:blipFill>
        <p:spPr>
          <a:xfrm>
            <a:off x="4918334" y="6739154"/>
            <a:ext cx="1506877" cy="1506877"/>
          </a:xfrm>
          <a:prstGeom prst="rect">
            <a:avLst/>
          </a:prstGeom>
          <a:noFill/>
          <a:ln>
            <a:noFill/>
          </a:ln>
        </p:spPr>
      </p:pic>
      <p:sp>
        <p:nvSpPr>
          <p:cNvPr id="7496" name="Google Shape;7496;p147"/>
          <p:cNvSpPr/>
          <p:nvPr/>
        </p:nvSpPr>
        <p:spPr>
          <a:xfrm>
            <a:off x="4787871"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7497" name="Google Shape;7497;p147"/>
          <p:cNvSpPr/>
          <p:nvPr/>
        </p:nvSpPr>
        <p:spPr>
          <a:xfrm>
            <a:off x="5230552" y="6560265"/>
            <a:ext cx="340871" cy="282090"/>
          </a:xfrm>
          <a:prstGeom prst="ellipse">
            <a:avLst/>
          </a:prstGeom>
          <a:solidFill>
            <a:srgbClr val="65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7498" name="Google Shape;7498;p147"/>
          <p:cNvSpPr/>
          <p:nvPr/>
        </p:nvSpPr>
        <p:spPr>
          <a:xfrm>
            <a:off x="5800488" y="656375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7499" name="Google Shape;7499;p147"/>
          <p:cNvSpPr/>
          <p:nvPr/>
        </p:nvSpPr>
        <p:spPr>
          <a:xfrm>
            <a:off x="6190985" y="6885611"/>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7500" name="Google Shape;7500;p147"/>
          <p:cNvSpPr/>
          <p:nvPr/>
        </p:nvSpPr>
        <p:spPr>
          <a:xfrm>
            <a:off x="6332988" y="7362325"/>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7501" name="Google Shape;7501;p147"/>
          <p:cNvSpPr/>
          <p:nvPr/>
        </p:nvSpPr>
        <p:spPr>
          <a:xfrm>
            <a:off x="6147793" y="7836168"/>
            <a:ext cx="340871" cy="282090"/>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7502" name="Google Shape;7502;p147"/>
          <p:cNvSpPr/>
          <p:nvPr/>
        </p:nvSpPr>
        <p:spPr>
          <a:xfrm>
            <a:off x="5680416" y="8141702"/>
            <a:ext cx="340871" cy="282090"/>
          </a:xfrm>
          <a:prstGeom prst="ellipse">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7503" name="Google Shape;7503;p147"/>
          <p:cNvSpPr txBox="1"/>
          <p:nvPr/>
        </p:nvSpPr>
        <p:spPr>
          <a:xfrm>
            <a:off x="4028281" y="8666064"/>
            <a:ext cx="475648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número para conocer la información</a:t>
            </a:r>
            <a:endParaRPr i="1" sz="1500">
              <a:solidFill>
                <a:srgbClr val="9F4C97"/>
              </a:solidFill>
              <a:latin typeface="Arial"/>
              <a:ea typeface="Arial"/>
              <a:cs typeface="Arial"/>
              <a:sym typeface="Arial"/>
            </a:endParaRPr>
          </a:p>
        </p:txBody>
      </p:sp>
      <p:pic>
        <p:nvPicPr>
          <p:cNvPr descr="Logotipo&#10;&#10;Descripción generada automáticamente" id="7504" name="Google Shape;7504;p147"/>
          <p:cNvPicPr preferRelativeResize="0"/>
          <p:nvPr/>
        </p:nvPicPr>
        <p:blipFill rotWithShape="1">
          <a:blip r:embed="rId7">
            <a:alphaModFix/>
          </a:blip>
          <a:srcRect b="0" l="0" r="0" t="0"/>
          <a:stretch/>
        </p:blipFill>
        <p:spPr>
          <a:xfrm>
            <a:off x="5767111" y="8147350"/>
            <a:ext cx="525043" cy="525043"/>
          </a:xfrm>
          <a:prstGeom prst="rect">
            <a:avLst/>
          </a:prstGeom>
          <a:noFill/>
          <a:ln>
            <a:noFill/>
          </a:ln>
        </p:spPr>
      </p:pic>
      <p:sp>
        <p:nvSpPr>
          <p:cNvPr id="7505" name="Google Shape;7505;p147"/>
          <p:cNvSpPr/>
          <p:nvPr/>
        </p:nvSpPr>
        <p:spPr>
          <a:xfrm>
            <a:off x="7611423" y="6569089"/>
            <a:ext cx="2392617" cy="522385"/>
          </a:xfrm>
          <a:prstGeom prst="roundRect">
            <a:avLst>
              <a:gd fmla="val 16667" name="adj"/>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6" name="Google Shape;7506;p147"/>
          <p:cNvSpPr/>
          <p:nvPr/>
        </p:nvSpPr>
        <p:spPr>
          <a:xfrm>
            <a:off x="10710297" y="6569089"/>
            <a:ext cx="2392617" cy="522385"/>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7" name="Google Shape;7507;p147"/>
          <p:cNvSpPr txBox="1"/>
          <p:nvPr/>
        </p:nvSpPr>
        <p:spPr>
          <a:xfrm>
            <a:off x="7761754" y="6668699"/>
            <a:ext cx="209195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lt1"/>
                </a:solidFill>
                <a:latin typeface="Arial"/>
                <a:ea typeface="Arial"/>
                <a:cs typeface="Arial"/>
                <a:sym typeface="Arial"/>
              </a:rPr>
              <a:t>Técnica documental:</a:t>
            </a:r>
            <a:endParaRPr sz="1500">
              <a:solidFill>
                <a:schemeClr val="lt1"/>
              </a:solidFill>
              <a:latin typeface="Calibri"/>
              <a:ea typeface="Calibri"/>
              <a:cs typeface="Calibri"/>
              <a:sym typeface="Calibri"/>
            </a:endParaRPr>
          </a:p>
        </p:txBody>
      </p:sp>
      <p:sp>
        <p:nvSpPr>
          <p:cNvPr id="7508" name="Google Shape;7508;p147"/>
          <p:cNvSpPr txBox="1"/>
          <p:nvPr/>
        </p:nvSpPr>
        <p:spPr>
          <a:xfrm>
            <a:off x="10860628" y="6668699"/>
            <a:ext cx="209195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lt1"/>
                </a:solidFill>
                <a:latin typeface="Arial"/>
                <a:ea typeface="Arial"/>
                <a:cs typeface="Arial"/>
                <a:sym typeface="Arial"/>
              </a:rPr>
              <a:t>Técnica de campo: </a:t>
            </a:r>
            <a:endParaRPr sz="1500">
              <a:solidFill>
                <a:schemeClr val="lt1"/>
              </a:solidFill>
              <a:latin typeface="Calibri"/>
              <a:ea typeface="Calibri"/>
              <a:cs typeface="Calibri"/>
              <a:sym typeface="Calibri"/>
            </a:endParaRPr>
          </a:p>
        </p:txBody>
      </p:sp>
      <p:pic>
        <p:nvPicPr>
          <p:cNvPr descr="Logotipo&#10;&#10;Descripción generada automáticamente" id="7509" name="Google Shape;7509;p147"/>
          <p:cNvPicPr preferRelativeResize="0"/>
          <p:nvPr/>
        </p:nvPicPr>
        <p:blipFill rotWithShape="1">
          <a:blip r:embed="rId7">
            <a:alphaModFix/>
          </a:blip>
          <a:srcRect b="0" l="0" r="0" t="0"/>
          <a:stretch/>
        </p:blipFill>
        <p:spPr>
          <a:xfrm>
            <a:off x="12690060" y="6554838"/>
            <a:ext cx="525043" cy="525043"/>
          </a:xfrm>
          <a:prstGeom prst="rect">
            <a:avLst/>
          </a:prstGeom>
          <a:noFill/>
          <a:ln>
            <a:noFill/>
          </a:ln>
        </p:spPr>
      </p:pic>
      <p:sp>
        <p:nvSpPr>
          <p:cNvPr id="7510" name="Google Shape;7510;p147"/>
          <p:cNvSpPr/>
          <p:nvPr/>
        </p:nvSpPr>
        <p:spPr>
          <a:xfrm>
            <a:off x="7611423" y="7352971"/>
            <a:ext cx="5491491" cy="1061467"/>
          </a:xfrm>
          <a:prstGeom prst="roundRect">
            <a:avLst>
              <a:gd fmla="val 16667" name="adj"/>
            </a:avLst>
          </a:prstGeom>
          <a:solidFill>
            <a:srgbClr val="F2F2F2"/>
          </a:solidFill>
          <a:ln cap="flat" cmpd="sng" w="57150">
            <a:solidFill>
              <a:srgbClr val="C769F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1" name="Google Shape;7511;p147"/>
          <p:cNvSpPr/>
          <p:nvPr/>
        </p:nvSpPr>
        <p:spPr>
          <a:xfrm>
            <a:off x="12292748" y="7125594"/>
            <a:ext cx="359042" cy="224481"/>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2" name="Google Shape;7512;p147"/>
          <p:cNvSpPr txBox="1"/>
          <p:nvPr/>
        </p:nvSpPr>
        <p:spPr>
          <a:xfrm>
            <a:off x="7760118" y="7384524"/>
            <a:ext cx="519246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 través de ésta el investigador se relaciona de forma directa con el objeto de estudio y permite recolectar información empírica y que quizás aún no ha sido documentada sobre su objeto de estudio.</a:t>
            </a:r>
            <a:endParaRPr sz="15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6" name="Shape 7516"/>
        <p:cNvGrpSpPr/>
        <p:nvPr/>
      </p:nvGrpSpPr>
      <p:grpSpPr>
        <a:xfrm>
          <a:off x="0" y="0"/>
          <a:ext cx="0" cy="0"/>
          <a:chOff x="0" y="0"/>
          <a:chExt cx="0" cy="0"/>
        </a:xfrm>
      </p:grpSpPr>
      <p:sp>
        <p:nvSpPr>
          <p:cNvPr id="7517" name="Google Shape;7517;p14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8" name="Google Shape;7518;p14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19" name="Google Shape;7519;p14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520" name="Google Shape;7520;p14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1" name="Google Shape;7521;p14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522" name="Google Shape;7522;p14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3" name="Google Shape;7523;p14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524" name="Google Shape;7524;p14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525" name="Google Shape;7525;p14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526" name="Google Shape;7526;p14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527" name="Google Shape;7527;p14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528" name="Google Shape;7528;p14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529" name="Google Shape;7529;p14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530" name="Google Shape;7530;p14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531" name="Google Shape;7531;p14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532" name="Google Shape;7532;p14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3" name="Google Shape;7533;p148"/>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534" name="Google Shape;7534;p14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535" name="Google Shape;7535;p14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536" name="Google Shape;7536;p148"/>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537" name="Google Shape;7537;p14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538" name="Google Shape;7538;p14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539" name="Google Shape;7539;p14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540" name="Google Shape;7540;p14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541" name="Google Shape;7541;p148"/>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542" name="Google Shape;7542;p148"/>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543" name="Google Shape;7543;p14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544" name="Google Shape;7544;p14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5" name="Google Shape;7545;p14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546" name="Google Shape;7546;p14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547" name="Google Shape;7547;p14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548" name="Google Shape;7548;p14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9" name="Google Shape;7549;p14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550" name="Google Shape;7550;p148"/>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1" name="Google Shape;7551;p148"/>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52" name="Google Shape;7552;p148"/>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553" name="Google Shape;7553;p148"/>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4" name="Google Shape;7554;p148"/>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5" name="Google Shape;7555;p148"/>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6" name="Google Shape;7556;p148"/>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7" name="Google Shape;7557;p148"/>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8" name="Google Shape;7558;p148"/>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9" name="Google Shape;7559;p148"/>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560" name="Google Shape;7560;p148"/>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561" name="Google Shape;7561;p148"/>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562" name="Google Shape;7562;p148"/>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563" name="Google Shape;7563;p148"/>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564" name="Google Shape;7564;p148"/>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565" name="Google Shape;7565;p148"/>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566" name="Google Shape;7566;p148"/>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567" name="Google Shape;7567;p148"/>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568" name="Google Shape;7568;p148"/>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569" name="Google Shape;7569;p148"/>
          <p:cNvSpPr/>
          <p:nvPr/>
        </p:nvSpPr>
        <p:spPr>
          <a:xfrm flipH="1" rot="10800000">
            <a:off x="1155000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570" name="Google Shape;7570;p148"/>
          <p:cNvPicPr preferRelativeResize="0"/>
          <p:nvPr/>
        </p:nvPicPr>
        <p:blipFill rotWithShape="1">
          <a:blip r:embed="rId7">
            <a:alphaModFix/>
          </a:blip>
          <a:srcRect b="0" l="0" r="0" t="0"/>
          <a:stretch/>
        </p:blipFill>
        <p:spPr>
          <a:xfrm>
            <a:off x="11690587" y="4192507"/>
            <a:ext cx="525043" cy="525043"/>
          </a:xfrm>
          <a:prstGeom prst="rect">
            <a:avLst/>
          </a:prstGeom>
          <a:noFill/>
          <a:ln>
            <a:noFill/>
          </a:ln>
        </p:spPr>
      </p:pic>
      <p:sp>
        <p:nvSpPr>
          <p:cNvPr id="7571" name="Google Shape;7571;p148"/>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2" name="Google Shape;7572;p148"/>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3" name="Google Shape;7573;p148"/>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7574" name="Google Shape;7574;p148"/>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7575" name="Google Shape;7575;p148"/>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7576" name="Google Shape;7576;p148"/>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9</a:t>
            </a:r>
            <a:endParaRPr sz="1800">
              <a:solidFill>
                <a:srgbClr val="9F4C97"/>
              </a:solidFill>
              <a:latin typeface="Arial"/>
              <a:ea typeface="Arial"/>
              <a:cs typeface="Arial"/>
              <a:sym typeface="Arial"/>
            </a:endParaRPr>
          </a:p>
        </p:txBody>
      </p:sp>
      <p:cxnSp>
        <p:nvCxnSpPr>
          <p:cNvPr id="7577" name="Google Shape;7577;p148"/>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7578" name="Google Shape;7578;p148"/>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7579" name="Google Shape;7579;p148"/>
          <p:cNvSpPr/>
          <p:nvPr/>
        </p:nvSpPr>
        <p:spPr>
          <a:xfrm>
            <a:off x="7146396" y="6127574"/>
            <a:ext cx="4916269"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80" name="Google Shape;7580;p148"/>
          <p:cNvPicPr preferRelativeResize="0"/>
          <p:nvPr/>
        </p:nvPicPr>
        <p:blipFill rotWithShape="1">
          <a:blip r:embed="rId21">
            <a:alphaModFix/>
          </a:blip>
          <a:srcRect b="0" l="0" r="0" t="0"/>
          <a:stretch/>
        </p:blipFill>
        <p:spPr>
          <a:xfrm>
            <a:off x="8826332" y="6516171"/>
            <a:ext cx="1556397" cy="1556397"/>
          </a:xfrm>
          <a:prstGeom prst="rect">
            <a:avLst/>
          </a:prstGeom>
          <a:noFill/>
          <a:ln>
            <a:noFill/>
          </a:ln>
        </p:spPr>
      </p:pic>
      <p:sp>
        <p:nvSpPr>
          <p:cNvPr id="7581" name="Google Shape;7581;p148"/>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7582" name="Google Shape;7582;p148"/>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pic>
        <p:nvPicPr>
          <p:cNvPr descr="Logotipo&#10;&#10;Descripción generada automáticamente" id="7583" name="Google Shape;7583;p148"/>
          <p:cNvPicPr preferRelativeResize="0"/>
          <p:nvPr/>
        </p:nvPicPr>
        <p:blipFill rotWithShape="1">
          <a:blip r:embed="rId7">
            <a:alphaModFix/>
          </a:blip>
          <a:srcRect b="0" l="0" r="0" t="0"/>
          <a:stretch/>
        </p:blipFill>
        <p:spPr>
          <a:xfrm>
            <a:off x="11608064" y="8064548"/>
            <a:ext cx="525043" cy="525043"/>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7" name="Shape 7587"/>
        <p:cNvGrpSpPr/>
        <p:nvPr/>
      </p:nvGrpSpPr>
      <p:grpSpPr>
        <a:xfrm>
          <a:off x="0" y="0"/>
          <a:ext cx="0" cy="0"/>
          <a:chOff x="0" y="0"/>
          <a:chExt cx="0" cy="0"/>
        </a:xfrm>
      </p:grpSpPr>
      <p:sp>
        <p:nvSpPr>
          <p:cNvPr id="7588" name="Google Shape;7588;p14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9" name="Google Shape;7589;p14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90" name="Google Shape;7590;p14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591" name="Google Shape;7591;p14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2" name="Google Shape;7592;p14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593" name="Google Shape;7593;p14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4" name="Google Shape;7594;p14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595" name="Google Shape;7595;p14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596" name="Google Shape;7596;p14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597" name="Google Shape;7597;p14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598" name="Google Shape;7598;p14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599" name="Google Shape;7599;p14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600" name="Google Shape;7600;p14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601" name="Google Shape;7601;p14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602" name="Google Shape;7602;p14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603" name="Google Shape;7603;p14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4" name="Google Shape;7604;p14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605" name="Google Shape;7605;p14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606" name="Google Shape;7606;p14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607" name="Google Shape;7607;p149"/>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608" name="Google Shape;7608;p14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609" name="Google Shape;7609;p14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610" name="Google Shape;7610;p14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611" name="Google Shape;7611;p14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612" name="Google Shape;7612;p149"/>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613" name="Google Shape;7613;p14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614" name="Google Shape;7614;p14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615" name="Google Shape;7615;p14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6" name="Google Shape;7616;p14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617" name="Google Shape;7617;p14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618" name="Google Shape;7618;p14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619" name="Google Shape;7619;p14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0" name="Google Shape;7620;p14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621" name="Google Shape;7621;p149"/>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2" name="Google Shape;7622;p149"/>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23" name="Google Shape;7623;p149"/>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624" name="Google Shape;7624;p149"/>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5" name="Google Shape;7625;p149"/>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6" name="Google Shape;7626;p149"/>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7" name="Google Shape;7627;p149"/>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8" name="Google Shape;7628;p149"/>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9" name="Google Shape;7629;p149"/>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0" name="Google Shape;7630;p149"/>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631" name="Google Shape;7631;p149"/>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632" name="Google Shape;7632;p149"/>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633" name="Google Shape;7633;p149"/>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634" name="Google Shape;7634;p149"/>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635" name="Google Shape;7635;p149"/>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636" name="Google Shape;7636;p149"/>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637" name="Google Shape;7637;p149"/>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638" name="Google Shape;7638;p149"/>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639" name="Google Shape;7639;p149"/>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640" name="Google Shape;7640;p149"/>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1" name="Google Shape;7641;p149"/>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2" name="Google Shape;7642;p149"/>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7643" name="Google Shape;7643;p149"/>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7644" name="Google Shape;7644;p149"/>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7645" name="Google Shape;7645;p149"/>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9</a:t>
            </a:r>
            <a:endParaRPr sz="1800">
              <a:solidFill>
                <a:srgbClr val="9F4C97"/>
              </a:solidFill>
              <a:latin typeface="Arial"/>
              <a:ea typeface="Arial"/>
              <a:cs typeface="Arial"/>
              <a:sym typeface="Arial"/>
            </a:endParaRPr>
          </a:p>
        </p:txBody>
      </p:sp>
      <p:cxnSp>
        <p:nvCxnSpPr>
          <p:cNvPr id="7646" name="Google Shape;7646;p149"/>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7647" name="Google Shape;7647;p149"/>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7648" name="Google Shape;7648;p149"/>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7649" name="Google Shape;7649;p149"/>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0" name="Google Shape;7650;p149"/>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651" name="Google Shape;7651;p149"/>
          <p:cNvPicPr preferRelativeResize="0"/>
          <p:nvPr/>
        </p:nvPicPr>
        <p:blipFill rotWithShape="1">
          <a:blip r:embed="rId21">
            <a:alphaModFix/>
          </a:blip>
          <a:srcRect b="0" l="0" r="0" t="0"/>
          <a:stretch/>
        </p:blipFill>
        <p:spPr>
          <a:xfrm>
            <a:off x="7372889" y="6516171"/>
            <a:ext cx="1556397" cy="1556397"/>
          </a:xfrm>
          <a:prstGeom prst="rect">
            <a:avLst/>
          </a:prstGeom>
          <a:noFill/>
          <a:ln>
            <a:noFill/>
          </a:ln>
        </p:spPr>
      </p:pic>
      <p:pic>
        <p:nvPicPr>
          <p:cNvPr descr="Logotipo&#10;&#10;Descripción generada automáticamente" id="7652" name="Google Shape;7652;p149"/>
          <p:cNvPicPr preferRelativeResize="0"/>
          <p:nvPr/>
        </p:nvPicPr>
        <p:blipFill rotWithShape="1">
          <a:blip r:embed="rId7">
            <a:alphaModFix/>
          </a:blip>
          <a:srcRect b="0" l="0" r="0" t="0"/>
          <a:stretch/>
        </p:blipFill>
        <p:spPr>
          <a:xfrm>
            <a:off x="11730442" y="8119671"/>
            <a:ext cx="525043" cy="525043"/>
          </a:xfrm>
          <a:prstGeom prst="rect">
            <a:avLst/>
          </a:prstGeom>
          <a:noFill/>
          <a:ln>
            <a:noFill/>
          </a:ln>
        </p:spPr>
      </p:pic>
      <p:sp>
        <p:nvSpPr>
          <p:cNvPr id="7653" name="Google Shape;7653;p149"/>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7654" name="Google Shape;7654;p149"/>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7655" name="Google Shape;7655;p149"/>
          <p:cNvSpPr/>
          <p:nvPr/>
        </p:nvSpPr>
        <p:spPr>
          <a:xfrm flipH="1" rot="10800000">
            <a:off x="1155000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656" name="Google Shape;7656;p149"/>
          <p:cNvPicPr preferRelativeResize="0"/>
          <p:nvPr/>
        </p:nvPicPr>
        <p:blipFill rotWithShape="1">
          <a:blip r:embed="rId7">
            <a:alphaModFix/>
          </a:blip>
          <a:srcRect b="0" l="0" r="0" t="0"/>
          <a:stretch/>
        </p:blipFill>
        <p:spPr>
          <a:xfrm>
            <a:off x="11690587" y="4192507"/>
            <a:ext cx="525043" cy="5250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1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6" name="Google Shape;546;p1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47" name="Google Shape;547;p1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1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49" name="Google Shape;549;p1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1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51" name="Google Shape;551;p1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552" name="Google Shape;552;p1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53" name="Google Shape;553;p1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54" name="Google Shape;554;p1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55" name="Google Shape;555;p1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56" name="Google Shape;556;p1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557" name="Google Shape;557;p1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58" name="Google Shape;558;p1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559" name="Google Shape;559;p1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1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561" name="Google Shape;561;p15"/>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562" name="Google Shape;562;p1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563" name="Google Shape;563;p1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564" name="Google Shape;564;p15"/>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565" name="Google Shape;565;p15"/>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566" name="Google Shape;566;p1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567" name="Google Shape;567;p1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568" name="Google Shape;568;p1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569" name="Google Shape;569;p1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570" name="Google Shape;570;p1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571" name="Google Shape;571;p15"/>
          <p:cNvSpPr/>
          <p:nvPr/>
        </p:nvSpPr>
        <p:spPr>
          <a:xfrm>
            <a:off x="6973243"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572" name="Google Shape;572;p15"/>
          <p:cNvSpPr/>
          <p:nvPr/>
        </p:nvSpPr>
        <p:spPr>
          <a:xfrm>
            <a:off x="10204328" y="5319137"/>
            <a:ext cx="829958" cy="660126"/>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573" name="Google Shape;573;p15"/>
          <p:cNvSpPr/>
          <p:nvPr/>
        </p:nvSpPr>
        <p:spPr>
          <a:xfrm>
            <a:off x="805236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574" name="Google Shape;574;p15"/>
          <p:cNvSpPr/>
          <p:nvPr/>
        </p:nvSpPr>
        <p:spPr>
          <a:xfrm>
            <a:off x="912834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575" name="Google Shape;575;p15"/>
          <p:cNvSpPr/>
          <p:nvPr/>
        </p:nvSpPr>
        <p:spPr>
          <a:xfrm>
            <a:off x="1128030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576" name="Google Shape;576;p15"/>
          <p:cNvSpPr/>
          <p:nvPr/>
        </p:nvSpPr>
        <p:spPr>
          <a:xfrm>
            <a:off x="6533346" y="5991754"/>
            <a:ext cx="6170283" cy="154175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15"/>
          <p:cNvSpPr txBox="1"/>
          <p:nvPr/>
        </p:nvSpPr>
        <p:spPr>
          <a:xfrm>
            <a:off x="7403341" y="6601046"/>
            <a:ext cx="4430292"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Investigaciones</a:t>
            </a:r>
            <a:endParaRPr i="1" sz="1500">
              <a:solidFill>
                <a:schemeClr val="dk1"/>
              </a:solidFill>
              <a:latin typeface="Arial"/>
              <a:ea typeface="Arial"/>
              <a:cs typeface="Arial"/>
              <a:sym typeface="Arial"/>
            </a:endParaRPr>
          </a:p>
        </p:txBody>
      </p:sp>
      <p:pic>
        <p:nvPicPr>
          <p:cNvPr descr="Logotipo&#10;&#10;Descripción generada automáticamente" id="578" name="Google Shape;578;p15"/>
          <p:cNvPicPr preferRelativeResize="0"/>
          <p:nvPr/>
        </p:nvPicPr>
        <p:blipFill rotWithShape="1">
          <a:blip r:embed="rId7">
            <a:alphaModFix/>
          </a:blip>
          <a:srcRect b="0" l="0" r="0" t="0"/>
          <a:stretch/>
        </p:blipFill>
        <p:spPr>
          <a:xfrm>
            <a:off x="10632254" y="5680910"/>
            <a:ext cx="525043" cy="525043"/>
          </a:xfrm>
          <a:prstGeom prst="rect">
            <a:avLst/>
          </a:prstGeom>
          <a:noFill/>
          <a:ln>
            <a:noFill/>
          </a:ln>
        </p:spPr>
      </p:pic>
      <p:sp>
        <p:nvSpPr>
          <p:cNvPr id="579" name="Google Shape;579;p15"/>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sp>
        <p:nvSpPr>
          <p:cNvPr id="580" name="Google Shape;580;p15"/>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0" name="Shape 7660"/>
        <p:cNvGrpSpPr/>
        <p:nvPr/>
      </p:nvGrpSpPr>
      <p:grpSpPr>
        <a:xfrm>
          <a:off x="0" y="0"/>
          <a:ext cx="0" cy="0"/>
          <a:chOff x="0" y="0"/>
          <a:chExt cx="0" cy="0"/>
        </a:xfrm>
      </p:grpSpPr>
      <p:sp>
        <p:nvSpPr>
          <p:cNvPr id="7661" name="Google Shape;7661;p150"/>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2" name="Google Shape;7662;p15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63" name="Google Shape;7663;p15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664" name="Google Shape;7664;p15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5" name="Google Shape;7665;p15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666" name="Google Shape;7666;p15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7" name="Google Shape;7667;p15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668" name="Google Shape;7668;p15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669" name="Google Shape;7669;p15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670" name="Google Shape;7670;p15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671" name="Google Shape;7671;p15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672" name="Google Shape;7672;p15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673" name="Google Shape;7673;p15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674" name="Google Shape;7674;p15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675" name="Google Shape;7675;p15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676" name="Google Shape;7676;p15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7" name="Google Shape;7677;p150"/>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678" name="Google Shape;7678;p15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679" name="Google Shape;7679;p15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680" name="Google Shape;7680;p150"/>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681" name="Google Shape;7681;p15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682" name="Google Shape;7682;p15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683" name="Google Shape;7683;p15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684" name="Google Shape;7684;p15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685" name="Google Shape;7685;p150"/>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686" name="Google Shape;7686;p150"/>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687" name="Google Shape;7687;p15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688" name="Google Shape;7688;p15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9" name="Google Shape;7689;p15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690" name="Google Shape;7690;p15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691" name="Google Shape;7691;p15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692" name="Google Shape;7692;p15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3" name="Google Shape;7693;p15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694" name="Google Shape;7694;p150"/>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5" name="Google Shape;7695;p150"/>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96" name="Google Shape;7696;p150"/>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697" name="Google Shape;7697;p150"/>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8" name="Google Shape;7698;p150"/>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9" name="Google Shape;7699;p150"/>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0" name="Google Shape;7700;p150"/>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1" name="Google Shape;7701;p150"/>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2" name="Google Shape;7702;p150"/>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3" name="Google Shape;7703;p150"/>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704" name="Google Shape;7704;p150"/>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705" name="Google Shape;7705;p150"/>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706" name="Google Shape;7706;p150"/>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707" name="Google Shape;7707;p150"/>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708" name="Google Shape;7708;p150"/>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709" name="Google Shape;7709;p150"/>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710" name="Google Shape;7710;p150"/>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711" name="Google Shape;7711;p150"/>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712" name="Google Shape;7712;p150"/>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713" name="Google Shape;7713;p150"/>
          <p:cNvSpPr/>
          <p:nvPr/>
        </p:nvSpPr>
        <p:spPr>
          <a:xfrm flipH="1" rot="10800000">
            <a:off x="12970591" y="4403930"/>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714" name="Google Shape;7714;p150"/>
          <p:cNvPicPr preferRelativeResize="0"/>
          <p:nvPr/>
        </p:nvPicPr>
        <p:blipFill rotWithShape="1">
          <a:blip r:embed="rId7">
            <a:alphaModFix/>
          </a:blip>
          <a:srcRect b="0" l="0" r="0" t="0"/>
          <a:stretch/>
        </p:blipFill>
        <p:spPr>
          <a:xfrm>
            <a:off x="13162498" y="4192749"/>
            <a:ext cx="525043" cy="525043"/>
          </a:xfrm>
          <a:prstGeom prst="rect">
            <a:avLst/>
          </a:prstGeom>
          <a:noFill/>
          <a:ln>
            <a:noFill/>
          </a:ln>
        </p:spPr>
      </p:pic>
      <p:sp>
        <p:nvSpPr>
          <p:cNvPr id="7715" name="Google Shape;7715;p150"/>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6" name="Google Shape;7716;p150"/>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7" name="Google Shape;7717;p150"/>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contextual</a:t>
            </a:r>
            <a:endParaRPr sz="1800">
              <a:solidFill>
                <a:schemeClr val="lt1"/>
              </a:solidFill>
              <a:latin typeface="Calibri"/>
              <a:ea typeface="Calibri"/>
              <a:cs typeface="Calibri"/>
              <a:sym typeface="Calibri"/>
            </a:endParaRPr>
          </a:p>
        </p:txBody>
      </p:sp>
      <p:sp>
        <p:nvSpPr>
          <p:cNvPr id="7718" name="Google Shape;7718;p150"/>
          <p:cNvSpPr txBox="1"/>
          <p:nvPr/>
        </p:nvSpPr>
        <p:spPr>
          <a:xfrm>
            <a:off x="4655995" y="6120939"/>
            <a:ext cx="9772405"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En el marco contextual, se incorpora el escenario físico del objeto de estudio, como lo son las condiciones del entorno, las condiciones temporales y ambientales, en general se evalúa, describe e incorpora todo lo que hace parte del contexto de nuestra investigación y que sirve como referente, por ejemplo: la cultura, las costumbres, los aspectos históricos, económicos y sociales. Y estos aspectos, son definitorios en ciertas investigaciones, como, por ejemplo, en las investigaciones cualitativas, donde se trabaja con resultados en los que influye todo este tipo de características de corte general. Por lo que el marco contextual, es definitorio en un proyecto de investigación ya que dirige la mirada hacia ciertos aspectos, esto, dependiendo del tipo de investigación que se planea hacer y de los objetivos propuestos.</a:t>
            </a:r>
            <a:endParaRPr sz="1500">
              <a:solidFill>
                <a:schemeClr val="dk1"/>
              </a:solidFill>
              <a:latin typeface="Arial"/>
              <a:ea typeface="Arial"/>
              <a:cs typeface="Arial"/>
              <a:sym typeface="Arial"/>
            </a:endParaRPr>
          </a:p>
        </p:txBody>
      </p:sp>
      <p:sp>
        <p:nvSpPr>
          <p:cNvPr id="7719" name="Google Shape;7719;p150"/>
          <p:cNvSpPr/>
          <p:nvPr/>
        </p:nvSpPr>
        <p:spPr>
          <a:xfrm rot="5400000">
            <a:off x="14630400"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720" name="Google Shape;7720;p150"/>
          <p:cNvPicPr preferRelativeResize="0"/>
          <p:nvPr/>
        </p:nvPicPr>
        <p:blipFill rotWithShape="1">
          <a:blip r:embed="rId7">
            <a:alphaModFix/>
          </a:blip>
          <a:srcRect b="0" l="0" r="0" t="0"/>
          <a:stretch/>
        </p:blipFill>
        <p:spPr>
          <a:xfrm>
            <a:off x="14563808" y="6869047"/>
            <a:ext cx="525043" cy="52504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4" name="Shape 7724"/>
        <p:cNvGrpSpPr/>
        <p:nvPr/>
      </p:nvGrpSpPr>
      <p:grpSpPr>
        <a:xfrm>
          <a:off x="0" y="0"/>
          <a:ext cx="0" cy="0"/>
          <a:chOff x="0" y="0"/>
          <a:chExt cx="0" cy="0"/>
        </a:xfrm>
      </p:grpSpPr>
      <p:sp>
        <p:nvSpPr>
          <p:cNvPr id="7725" name="Google Shape;7725;p151"/>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6" name="Google Shape;7726;p15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27" name="Google Shape;7727;p15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728" name="Google Shape;7728;p15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9" name="Google Shape;7729;p15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730" name="Google Shape;7730;p15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1" name="Google Shape;7731;p15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732" name="Google Shape;7732;p15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733" name="Google Shape;7733;p15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734" name="Google Shape;7734;p15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735" name="Google Shape;7735;p15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736" name="Google Shape;7736;p15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737" name="Google Shape;7737;p15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738" name="Google Shape;7738;p15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739" name="Google Shape;7739;p15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740" name="Google Shape;7740;p15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1" name="Google Shape;7741;p151"/>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742" name="Google Shape;7742;p15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743" name="Google Shape;7743;p15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744" name="Google Shape;7744;p151"/>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745" name="Google Shape;7745;p15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746" name="Google Shape;7746;p15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747" name="Google Shape;7747;p15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748" name="Google Shape;7748;p15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749" name="Google Shape;7749;p151"/>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750" name="Google Shape;7750;p151"/>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751" name="Google Shape;7751;p15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752" name="Google Shape;7752;p15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3" name="Google Shape;7753;p15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754" name="Google Shape;7754;p15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755" name="Google Shape;7755;p15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756" name="Google Shape;7756;p15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7" name="Google Shape;7757;p15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758" name="Google Shape;7758;p151"/>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9" name="Google Shape;7759;p151"/>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60" name="Google Shape;7760;p151"/>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761" name="Google Shape;7761;p151"/>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2" name="Google Shape;7762;p151"/>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3" name="Google Shape;7763;p151"/>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4" name="Google Shape;7764;p151"/>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5" name="Google Shape;7765;p151"/>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6" name="Google Shape;7766;p151"/>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7" name="Google Shape;7767;p151"/>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768" name="Google Shape;7768;p151"/>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769" name="Google Shape;7769;p151"/>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770" name="Google Shape;7770;p151"/>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771" name="Google Shape;7771;p151"/>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772" name="Google Shape;7772;p151"/>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773" name="Google Shape;7773;p151"/>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774" name="Google Shape;7774;p151"/>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775" name="Google Shape;7775;p151"/>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776" name="Google Shape;7776;p151"/>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777" name="Google Shape;7777;p151"/>
          <p:cNvSpPr/>
          <p:nvPr/>
        </p:nvSpPr>
        <p:spPr>
          <a:xfrm flipH="1" rot="10800000">
            <a:off x="12970591" y="4403930"/>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778" name="Google Shape;7778;p151"/>
          <p:cNvPicPr preferRelativeResize="0"/>
          <p:nvPr/>
        </p:nvPicPr>
        <p:blipFill rotWithShape="1">
          <a:blip r:embed="rId7">
            <a:alphaModFix/>
          </a:blip>
          <a:srcRect b="0" l="0" r="0" t="0"/>
          <a:stretch/>
        </p:blipFill>
        <p:spPr>
          <a:xfrm>
            <a:off x="13162498" y="4192749"/>
            <a:ext cx="525043" cy="525043"/>
          </a:xfrm>
          <a:prstGeom prst="rect">
            <a:avLst/>
          </a:prstGeom>
          <a:noFill/>
          <a:ln>
            <a:noFill/>
          </a:ln>
        </p:spPr>
      </p:pic>
      <p:sp>
        <p:nvSpPr>
          <p:cNvPr id="7779" name="Google Shape;7779;p151"/>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0" name="Google Shape;7780;p151"/>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1" name="Google Shape;7781;p151"/>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contextual</a:t>
            </a:r>
            <a:endParaRPr sz="1800">
              <a:solidFill>
                <a:schemeClr val="lt1"/>
              </a:solidFill>
              <a:latin typeface="Calibri"/>
              <a:ea typeface="Calibri"/>
              <a:cs typeface="Calibri"/>
              <a:sym typeface="Calibri"/>
            </a:endParaRPr>
          </a:p>
        </p:txBody>
      </p:sp>
      <p:sp>
        <p:nvSpPr>
          <p:cNvPr id="7782" name="Google Shape;7782;p151"/>
          <p:cNvSpPr txBox="1"/>
          <p:nvPr/>
        </p:nvSpPr>
        <p:spPr>
          <a:xfrm>
            <a:off x="4655995" y="6529156"/>
            <a:ext cx="9772405"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De igual forma, el marco contextual contribuye en la elaboración del marco teórico, ya que basándose en el marco contextual, delimita el tema orientando la búsqueda de la temática. Por lo que el marco contextual es un componente fundamental a la hora de desarrollar nuestro proyecto de investigación.</a:t>
            </a:r>
            <a:endParaRPr sz="1500">
              <a:solidFill>
                <a:schemeClr val="dk1"/>
              </a:solidFill>
              <a:latin typeface="Arial"/>
              <a:ea typeface="Arial"/>
              <a:cs typeface="Arial"/>
              <a:sym typeface="Arial"/>
            </a:endParaRPr>
          </a:p>
        </p:txBody>
      </p:sp>
      <p:sp>
        <p:nvSpPr>
          <p:cNvPr id="7783" name="Google Shape;7783;p151"/>
          <p:cNvSpPr/>
          <p:nvPr/>
        </p:nvSpPr>
        <p:spPr>
          <a:xfrm rot="5400000">
            <a:off x="14630400"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784" name="Google Shape;7784;p151"/>
          <p:cNvPicPr preferRelativeResize="0"/>
          <p:nvPr/>
        </p:nvPicPr>
        <p:blipFill rotWithShape="1">
          <a:blip r:embed="rId7">
            <a:alphaModFix/>
          </a:blip>
          <a:srcRect b="0" l="0" r="0" t="0"/>
          <a:stretch/>
        </p:blipFill>
        <p:spPr>
          <a:xfrm>
            <a:off x="14563808" y="6869047"/>
            <a:ext cx="525043" cy="525043"/>
          </a:xfrm>
          <a:prstGeom prst="rect">
            <a:avLst/>
          </a:prstGeom>
          <a:noFill/>
          <a:ln>
            <a:noFill/>
          </a:ln>
        </p:spPr>
      </p:pic>
      <p:sp>
        <p:nvSpPr>
          <p:cNvPr id="7785" name="Google Shape;7785;p151"/>
          <p:cNvSpPr/>
          <p:nvPr/>
        </p:nvSpPr>
        <p:spPr>
          <a:xfrm flipH="1" rot="-5400000">
            <a:off x="4068441"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9" name="Shape 7789"/>
        <p:cNvGrpSpPr/>
        <p:nvPr/>
      </p:nvGrpSpPr>
      <p:grpSpPr>
        <a:xfrm>
          <a:off x="0" y="0"/>
          <a:ext cx="0" cy="0"/>
          <a:chOff x="0" y="0"/>
          <a:chExt cx="0" cy="0"/>
        </a:xfrm>
      </p:grpSpPr>
      <p:sp>
        <p:nvSpPr>
          <p:cNvPr id="7790" name="Google Shape;7790;p152"/>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1" name="Google Shape;7791;p15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92" name="Google Shape;7792;p15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793" name="Google Shape;7793;p15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4" name="Google Shape;7794;p15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795" name="Google Shape;7795;p15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6" name="Google Shape;7796;p15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797" name="Google Shape;7797;p15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798" name="Google Shape;7798;p15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799" name="Google Shape;7799;p15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800" name="Google Shape;7800;p15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801" name="Google Shape;7801;p15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802" name="Google Shape;7802;p15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803" name="Google Shape;7803;p15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804" name="Google Shape;7804;p15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805" name="Google Shape;7805;p15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06" name="Google Shape;7806;p152"/>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807" name="Google Shape;7807;p15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808" name="Google Shape;7808;p15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809" name="Google Shape;7809;p152"/>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810" name="Google Shape;7810;p15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811" name="Google Shape;7811;p15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812" name="Google Shape;7812;p15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813" name="Google Shape;7813;p15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814" name="Google Shape;7814;p152"/>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815" name="Google Shape;7815;p152"/>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816" name="Google Shape;7816;p15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817" name="Google Shape;7817;p15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8" name="Google Shape;7818;p15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819" name="Google Shape;7819;p15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820" name="Google Shape;7820;p15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821" name="Google Shape;7821;p15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2" name="Google Shape;7822;p15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823" name="Google Shape;7823;p152"/>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4" name="Google Shape;7824;p152"/>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25" name="Google Shape;7825;p152"/>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826" name="Google Shape;7826;p152"/>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7" name="Google Shape;7827;p152"/>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8" name="Google Shape;7828;p152"/>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9" name="Google Shape;7829;p152"/>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0" name="Google Shape;7830;p152"/>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1" name="Google Shape;7831;p152"/>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2" name="Google Shape;7832;p152"/>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833" name="Google Shape;7833;p152"/>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834" name="Google Shape;7834;p152"/>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835" name="Google Shape;7835;p152"/>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836" name="Google Shape;7836;p152"/>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837" name="Google Shape;7837;p152"/>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838" name="Google Shape;7838;p152"/>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839" name="Google Shape;7839;p152"/>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840" name="Google Shape;7840;p152"/>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841" name="Google Shape;7841;p152"/>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842" name="Google Shape;7842;p152"/>
          <p:cNvSpPr/>
          <p:nvPr/>
        </p:nvSpPr>
        <p:spPr>
          <a:xfrm flipH="1" rot="10800000">
            <a:off x="12970591" y="4403930"/>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843" name="Google Shape;7843;p152"/>
          <p:cNvPicPr preferRelativeResize="0"/>
          <p:nvPr/>
        </p:nvPicPr>
        <p:blipFill rotWithShape="1">
          <a:blip r:embed="rId7">
            <a:alphaModFix/>
          </a:blip>
          <a:srcRect b="0" l="0" r="0" t="0"/>
          <a:stretch/>
        </p:blipFill>
        <p:spPr>
          <a:xfrm>
            <a:off x="13162498" y="4192749"/>
            <a:ext cx="525043" cy="525043"/>
          </a:xfrm>
          <a:prstGeom prst="rect">
            <a:avLst/>
          </a:prstGeom>
          <a:noFill/>
          <a:ln>
            <a:noFill/>
          </a:ln>
        </p:spPr>
      </p:pic>
      <p:sp>
        <p:nvSpPr>
          <p:cNvPr id="7844" name="Google Shape;7844;p152"/>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5" name="Google Shape;7845;p152"/>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6" name="Google Shape;7846;p152"/>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contextual</a:t>
            </a:r>
            <a:endParaRPr sz="1800">
              <a:solidFill>
                <a:schemeClr val="lt1"/>
              </a:solidFill>
              <a:latin typeface="Calibri"/>
              <a:ea typeface="Calibri"/>
              <a:cs typeface="Calibri"/>
              <a:sym typeface="Calibri"/>
            </a:endParaRPr>
          </a:p>
        </p:txBody>
      </p:sp>
      <p:sp>
        <p:nvSpPr>
          <p:cNvPr id="7847" name="Google Shape;7847;p152"/>
          <p:cNvSpPr txBox="1"/>
          <p:nvPr/>
        </p:nvSpPr>
        <p:spPr>
          <a:xfrm>
            <a:off x="4655995" y="6055625"/>
            <a:ext cx="9772405"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Características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Demarca el espacio</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El marco contextual demarca y ubica la investigación, el cual puede ser físico, de tiempo o ambos.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Depende de los objetivos</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Depende de los objetivos, ya que son estos los que definen el contexto en el cual tendrá lugar nuestra investigación, y este contexto puede responder a un grupo, comunidad, organización, cultura, entre muchos.</a:t>
            </a:r>
            <a:endParaRPr/>
          </a:p>
        </p:txBody>
      </p:sp>
      <p:sp>
        <p:nvSpPr>
          <p:cNvPr id="7848" name="Google Shape;7848;p152"/>
          <p:cNvSpPr/>
          <p:nvPr/>
        </p:nvSpPr>
        <p:spPr>
          <a:xfrm rot="5400000">
            <a:off x="14630400"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849" name="Google Shape;7849;p152"/>
          <p:cNvPicPr preferRelativeResize="0"/>
          <p:nvPr/>
        </p:nvPicPr>
        <p:blipFill rotWithShape="1">
          <a:blip r:embed="rId7">
            <a:alphaModFix/>
          </a:blip>
          <a:srcRect b="0" l="0" r="0" t="0"/>
          <a:stretch/>
        </p:blipFill>
        <p:spPr>
          <a:xfrm>
            <a:off x="14563808" y="6869047"/>
            <a:ext cx="525043" cy="525043"/>
          </a:xfrm>
          <a:prstGeom prst="rect">
            <a:avLst/>
          </a:prstGeom>
          <a:noFill/>
          <a:ln>
            <a:noFill/>
          </a:ln>
        </p:spPr>
      </p:pic>
      <p:sp>
        <p:nvSpPr>
          <p:cNvPr id="7850" name="Google Shape;7850;p152"/>
          <p:cNvSpPr/>
          <p:nvPr/>
        </p:nvSpPr>
        <p:spPr>
          <a:xfrm flipH="1" rot="-5400000">
            <a:off x="4068441"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4" name="Shape 7854"/>
        <p:cNvGrpSpPr/>
        <p:nvPr/>
      </p:nvGrpSpPr>
      <p:grpSpPr>
        <a:xfrm>
          <a:off x="0" y="0"/>
          <a:ext cx="0" cy="0"/>
          <a:chOff x="0" y="0"/>
          <a:chExt cx="0" cy="0"/>
        </a:xfrm>
      </p:grpSpPr>
      <p:sp>
        <p:nvSpPr>
          <p:cNvPr id="7855" name="Google Shape;7855;p153"/>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6" name="Google Shape;7856;p15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57" name="Google Shape;7857;p15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858" name="Google Shape;7858;p15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9" name="Google Shape;7859;p15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860" name="Google Shape;7860;p15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1" name="Google Shape;7861;p15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862" name="Google Shape;7862;p15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863" name="Google Shape;7863;p15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864" name="Google Shape;7864;p15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865" name="Google Shape;7865;p15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866" name="Google Shape;7866;p15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867" name="Google Shape;7867;p15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868" name="Google Shape;7868;p15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869" name="Google Shape;7869;p15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870" name="Google Shape;7870;p15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1" name="Google Shape;7871;p15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872" name="Google Shape;7872;p15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873" name="Google Shape;7873;p15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874" name="Google Shape;7874;p153"/>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875" name="Google Shape;7875;p15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876" name="Google Shape;7876;p15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877" name="Google Shape;7877;p15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878" name="Google Shape;7878;p15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879" name="Google Shape;7879;p153"/>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880" name="Google Shape;7880;p15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881" name="Google Shape;7881;p15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882" name="Google Shape;7882;p15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3" name="Google Shape;7883;p15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884" name="Google Shape;7884;p15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885" name="Google Shape;7885;p15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886" name="Google Shape;7886;p15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7" name="Google Shape;7887;p15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888" name="Google Shape;7888;p153"/>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9" name="Google Shape;7889;p153"/>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90" name="Google Shape;7890;p153"/>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891" name="Google Shape;7891;p153"/>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2" name="Google Shape;7892;p153"/>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3" name="Google Shape;7893;p153"/>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4" name="Google Shape;7894;p153"/>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5" name="Google Shape;7895;p153"/>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6" name="Google Shape;7896;p153"/>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7" name="Google Shape;7897;p153"/>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898" name="Google Shape;7898;p153"/>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899" name="Google Shape;7899;p153"/>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900" name="Google Shape;7900;p153"/>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901" name="Google Shape;7901;p153"/>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902" name="Google Shape;7902;p153"/>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903" name="Google Shape;7903;p153"/>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904" name="Google Shape;7904;p153"/>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905" name="Google Shape;7905;p153"/>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906" name="Google Shape;7906;p153"/>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907" name="Google Shape;7907;p153"/>
          <p:cNvSpPr/>
          <p:nvPr/>
        </p:nvSpPr>
        <p:spPr>
          <a:xfrm flipH="1" rot="10800000">
            <a:off x="12970591" y="4403930"/>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908" name="Google Shape;7908;p153"/>
          <p:cNvPicPr preferRelativeResize="0"/>
          <p:nvPr/>
        </p:nvPicPr>
        <p:blipFill rotWithShape="1">
          <a:blip r:embed="rId7">
            <a:alphaModFix/>
          </a:blip>
          <a:srcRect b="0" l="0" r="0" t="0"/>
          <a:stretch/>
        </p:blipFill>
        <p:spPr>
          <a:xfrm>
            <a:off x="13162498" y="4192749"/>
            <a:ext cx="525043" cy="525043"/>
          </a:xfrm>
          <a:prstGeom prst="rect">
            <a:avLst/>
          </a:prstGeom>
          <a:noFill/>
          <a:ln>
            <a:noFill/>
          </a:ln>
        </p:spPr>
      </p:pic>
      <p:sp>
        <p:nvSpPr>
          <p:cNvPr id="7909" name="Google Shape;7909;p153"/>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0" name="Google Shape;7910;p153"/>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1" name="Google Shape;7911;p153"/>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contextual</a:t>
            </a:r>
            <a:endParaRPr sz="1800">
              <a:solidFill>
                <a:schemeClr val="lt1"/>
              </a:solidFill>
              <a:latin typeface="Calibri"/>
              <a:ea typeface="Calibri"/>
              <a:cs typeface="Calibri"/>
              <a:sym typeface="Calibri"/>
            </a:endParaRPr>
          </a:p>
        </p:txBody>
      </p:sp>
      <p:sp>
        <p:nvSpPr>
          <p:cNvPr id="7912" name="Google Shape;7912;p153"/>
          <p:cNvSpPr txBox="1"/>
          <p:nvPr/>
        </p:nvSpPr>
        <p:spPr>
          <a:xfrm>
            <a:off x="4655995" y="6186257"/>
            <a:ext cx="9772405" cy="193899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Da sentido a la investigación</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En la medida en que ubica al investigador dentro de un entorno, realidad para a partir de allí desarrollar su investigación.</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Va de lo general a lo particular</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Se empieza describiendo los aspectos generales del contexto para llegar a los particulares, describiendo el contexto de manera completa, pero sin extenderse demasiado en detalles que no aporten. Por otra parte, esta contextualización generalmente suele ubicarse en el marco teórico.</a:t>
            </a:r>
            <a:endParaRPr/>
          </a:p>
        </p:txBody>
      </p:sp>
      <p:sp>
        <p:nvSpPr>
          <p:cNvPr id="7913" name="Google Shape;7913;p153"/>
          <p:cNvSpPr/>
          <p:nvPr/>
        </p:nvSpPr>
        <p:spPr>
          <a:xfrm rot="5400000">
            <a:off x="14630400"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914" name="Google Shape;7914;p153"/>
          <p:cNvPicPr preferRelativeResize="0"/>
          <p:nvPr/>
        </p:nvPicPr>
        <p:blipFill rotWithShape="1">
          <a:blip r:embed="rId7">
            <a:alphaModFix/>
          </a:blip>
          <a:srcRect b="0" l="0" r="0" t="0"/>
          <a:stretch/>
        </p:blipFill>
        <p:spPr>
          <a:xfrm>
            <a:off x="14563808" y="6869047"/>
            <a:ext cx="525043" cy="525043"/>
          </a:xfrm>
          <a:prstGeom prst="rect">
            <a:avLst/>
          </a:prstGeom>
          <a:noFill/>
          <a:ln>
            <a:noFill/>
          </a:ln>
        </p:spPr>
      </p:pic>
      <p:sp>
        <p:nvSpPr>
          <p:cNvPr id="7915" name="Google Shape;7915;p153"/>
          <p:cNvSpPr/>
          <p:nvPr/>
        </p:nvSpPr>
        <p:spPr>
          <a:xfrm flipH="1" rot="-5400000">
            <a:off x="4068441"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9" name="Shape 7919"/>
        <p:cNvGrpSpPr/>
        <p:nvPr/>
      </p:nvGrpSpPr>
      <p:grpSpPr>
        <a:xfrm>
          <a:off x="0" y="0"/>
          <a:ext cx="0" cy="0"/>
          <a:chOff x="0" y="0"/>
          <a:chExt cx="0" cy="0"/>
        </a:xfrm>
      </p:grpSpPr>
      <p:sp>
        <p:nvSpPr>
          <p:cNvPr id="7920" name="Google Shape;7920;p154"/>
          <p:cNvSpPr/>
          <p:nvPr/>
        </p:nvSpPr>
        <p:spPr>
          <a:xfrm>
            <a:off x="2955877" y="8222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1" name="Google Shape;7921;p15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22" name="Google Shape;7922;p15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923" name="Google Shape;7923;p15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4" name="Google Shape;7924;p15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925" name="Google Shape;7925;p15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6" name="Google Shape;7926;p15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927" name="Google Shape;7927;p15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928" name="Google Shape;7928;p15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929" name="Google Shape;7929;p15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930" name="Google Shape;7930;p15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931" name="Google Shape;7931;p15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932" name="Google Shape;7932;p15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933" name="Google Shape;7933;p15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934" name="Google Shape;7934;p15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935" name="Google Shape;7935;p15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6" name="Google Shape;7936;p15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7937" name="Google Shape;7937;p15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938" name="Google Shape;7938;p15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939" name="Google Shape;7939;p154"/>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7940" name="Google Shape;7940;p15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941" name="Google Shape;7941;p15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942" name="Google Shape;7942;p15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943" name="Google Shape;7943;p15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7944" name="Google Shape;7944;p154"/>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7945" name="Google Shape;7945;p15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946" name="Google Shape;7946;p15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7947" name="Google Shape;7947;p15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8" name="Google Shape;7948;p15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7949" name="Google Shape;7949;p15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950" name="Google Shape;7950;p15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7951" name="Google Shape;7951;p15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2" name="Google Shape;7952;p15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7953" name="Google Shape;7953;p154"/>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4" name="Google Shape;7954;p154"/>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55" name="Google Shape;7955;p154"/>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7956" name="Google Shape;7956;p154"/>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7" name="Google Shape;7957;p154"/>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8" name="Google Shape;7958;p154"/>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9" name="Google Shape;7959;p154"/>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0" name="Google Shape;7960;p154"/>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1" name="Google Shape;7961;p154"/>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2" name="Google Shape;7962;p154"/>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7963" name="Google Shape;7963;p154"/>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7964" name="Google Shape;7964;p154"/>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7965" name="Google Shape;7965;p154"/>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7966" name="Google Shape;7966;p154"/>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7967" name="Google Shape;7967;p154"/>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7968" name="Google Shape;7968;p154"/>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7969" name="Google Shape;7969;p154"/>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7970" name="Google Shape;7970;p154"/>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7971" name="Google Shape;7971;p154"/>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7972" name="Google Shape;7972;p154"/>
          <p:cNvSpPr/>
          <p:nvPr/>
        </p:nvSpPr>
        <p:spPr>
          <a:xfrm flipH="1" rot="10800000">
            <a:off x="12970591" y="4403930"/>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7973" name="Google Shape;7973;p154"/>
          <p:cNvPicPr preferRelativeResize="0"/>
          <p:nvPr/>
        </p:nvPicPr>
        <p:blipFill rotWithShape="1">
          <a:blip r:embed="rId7">
            <a:alphaModFix/>
          </a:blip>
          <a:srcRect b="0" l="0" r="0" t="0"/>
          <a:stretch/>
        </p:blipFill>
        <p:spPr>
          <a:xfrm>
            <a:off x="13162498" y="4192749"/>
            <a:ext cx="525043" cy="525043"/>
          </a:xfrm>
          <a:prstGeom prst="rect">
            <a:avLst/>
          </a:prstGeom>
          <a:noFill/>
          <a:ln>
            <a:noFill/>
          </a:ln>
        </p:spPr>
      </p:pic>
      <p:sp>
        <p:nvSpPr>
          <p:cNvPr id="7974" name="Google Shape;7974;p154"/>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5" name="Google Shape;7975;p154"/>
          <p:cNvSpPr/>
          <p:nvPr/>
        </p:nvSpPr>
        <p:spPr>
          <a:xfrm>
            <a:off x="4702717" y="5336109"/>
            <a:ext cx="9725683" cy="502799"/>
          </a:xfrm>
          <a:prstGeom prst="rect">
            <a:avLst/>
          </a:prstGeom>
          <a:solidFill>
            <a:srgbClr val="4624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6" name="Google Shape;7976;p154"/>
          <p:cNvSpPr txBox="1"/>
          <p:nvPr/>
        </p:nvSpPr>
        <p:spPr>
          <a:xfrm>
            <a:off x="7537830" y="5411202"/>
            <a:ext cx="40554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Marco contextual</a:t>
            </a:r>
            <a:endParaRPr sz="1800">
              <a:solidFill>
                <a:schemeClr val="lt1"/>
              </a:solidFill>
              <a:latin typeface="Calibri"/>
              <a:ea typeface="Calibri"/>
              <a:cs typeface="Calibri"/>
              <a:sym typeface="Calibri"/>
            </a:endParaRPr>
          </a:p>
        </p:txBody>
      </p:sp>
      <p:sp>
        <p:nvSpPr>
          <p:cNvPr id="7977" name="Google Shape;7977;p154"/>
          <p:cNvSpPr txBox="1"/>
          <p:nvPr/>
        </p:nvSpPr>
        <p:spPr>
          <a:xfrm>
            <a:off x="4655995" y="6398534"/>
            <a:ext cx="977240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 manera de conclusión, el marco contextual es fundamental en el proceso investigativo ya que ubica el objeto o problema de estudio para el desarrollo de los objetivos y de los demás elementos que conforman la investigación, por ejemplo, el marco teórico. De otra forma, se hace uso de este tanto en investigaciones cualitativas como cuantitativas.</a:t>
            </a:r>
            <a:endParaRPr/>
          </a:p>
        </p:txBody>
      </p:sp>
      <p:sp>
        <p:nvSpPr>
          <p:cNvPr id="7978" name="Google Shape;7978;p154"/>
          <p:cNvSpPr/>
          <p:nvPr/>
        </p:nvSpPr>
        <p:spPr>
          <a:xfrm flipH="1" rot="-5400000">
            <a:off x="4068441" y="6778455"/>
            <a:ext cx="437426" cy="367434"/>
          </a:xfrm>
          <a:prstGeom prst="triangle">
            <a:avLst>
              <a:gd fmla="val 50000"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2" name="Shape 7982"/>
        <p:cNvGrpSpPr/>
        <p:nvPr/>
      </p:nvGrpSpPr>
      <p:grpSpPr>
        <a:xfrm>
          <a:off x="0" y="0"/>
          <a:ext cx="0" cy="0"/>
          <a:chOff x="0" y="0"/>
          <a:chExt cx="0" cy="0"/>
        </a:xfrm>
      </p:grpSpPr>
      <p:sp>
        <p:nvSpPr>
          <p:cNvPr id="7983" name="Google Shape;7983;p15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4" name="Google Shape;7984;p15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85" name="Google Shape;7985;p15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986" name="Google Shape;7986;p15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7" name="Google Shape;7987;p15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988" name="Google Shape;7988;p15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9" name="Google Shape;7989;p15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990" name="Google Shape;7990;p155"/>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7991" name="Google Shape;7991;p15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992" name="Google Shape;7992;p15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993" name="Google Shape;7993;p15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994" name="Google Shape;7994;p15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995" name="Google Shape;7995;p15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7996" name="Google Shape;7996;p15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997" name="Google Shape;7997;p15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998" name="Google Shape;7998;p15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9" name="Google Shape;7999;p155"/>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8000" name="Google Shape;8000;p15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8001" name="Google Shape;8001;p15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8002" name="Google Shape;8002;p155"/>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003" name="Google Shape;8003;p15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004" name="Google Shape;8004;p15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005" name="Google Shape;8005;p15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006" name="Google Shape;8006;p15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8007" name="Google Shape;8007;p155"/>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8008" name="Google Shape;8008;p155"/>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009" name="Google Shape;8009;p15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010" name="Google Shape;8010;p15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1" name="Google Shape;8011;p15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012" name="Google Shape;8012;p15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013" name="Google Shape;8013;p15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014" name="Google Shape;8014;p15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5" name="Google Shape;8015;p15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8016" name="Google Shape;8016;p155"/>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7" name="Google Shape;8017;p155"/>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18" name="Google Shape;8018;p155"/>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8019" name="Google Shape;8019;p155"/>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0" name="Google Shape;8020;p155"/>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1" name="Google Shape;8021;p155"/>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2" name="Google Shape;8022;p155"/>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3" name="Google Shape;8023;p155"/>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4" name="Google Shape;8024;p155"/>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5" name="Google Shape;8025;p155"/>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026" name="Google Shape;8026;p155"/>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8027" name="Google Shape;8027;p155"/>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8028" name="Google Shape;8028;p155"/>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8029" name="Google Shape;8029;p155"/>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8030" name="Google Shape;8030;p155"/>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8031" name="Google Shape;8031;p155"/>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8032" name="Google Shape;8032;p155"/>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8033" name="Google Shape;8033;p155"/>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8034" name="Google Shape;8034;p155"/>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8035" name="Google Shape;8035;p155"/>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6" name="Google Shape;8036;p155"/>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7" name="Google Shape;8037;p155"/>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8038" name="Google Shape;8038;p155"/>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8039" name="Google Shape;8039;p155"/>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8040" name="Google Shape;8040;p155"/>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8041" name="Google Shape;8041;p155"/>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042" name="Google Shape;8042;p155"/>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8043" name="Google Shape;8043;p155"/>
          <p:cNvSpPr/>
          <p:nvPr/>
        </p:nvSpPr>
        <p:spPr>
          <a:xfrm>
            <a:off x="7146396" y="6127574"/>
            <a:ext cx="4916269"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44" name="Google Shape;8044;p155"/>
          <p:cNvPicPr preferRelativeResize="0"/>
          <p:nvPr/>
        </p:nvPicPr>
        <p:blipFill rotWithShape="1">
          <a:blip r:embed="rId21">
            <a:alphaModFix/>
          </a:blip>
          <a:srcRect b="0" l="0" r="0" t="0"/>
          <a:stretch/>
        </p:blipFill>
        <p:spPr>
          <a:xfrm>
            <a:off x="8826332" y="6516171"/>
            <a:ext cx="1556397" cy="1556397"/>
          </a:xfrm>
          <a:prstGeom prst="rect">
            <a:avLst/>
          </a:prstGeom>
          <a:noFill/>
          <a:ln>
            <a:noFill/>
          </a:ln>
        </p:spPr>
      </p:pic>
      <p:sp>
        <p:nvSpPr>
          <p:cNvPr id="8045" name="Google Shape;8045;p155"/>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8046" name="Google Shape;8046;p155"/>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pic>
        <p:nvPicPr>
          <p:cNvPr descr="Logotipo&#10;&#10;Descripción generada automáticamente" id="8047" name="Google Shape;8047;p155"/>
          <p:cNvPicPr preferRelativeResize="0"/>
          <p:nvPr/>
        </p:nvPicPr>
        <p:blipFill rotWithShape="1">
          <a:blip r:embed="rId7">
            <a:alphaModFix/>
          </a:blip>
          <a:srcRect b="0" l="0" r="0" t="0"/>
          <a:stretch/>
        </p:blipFill>
        <p:spPr>
          <a:xfrm>
            <a:off x="11608064" y="8064548"/>
            <a:ext cx="525043" cy="525043"/>
          </a:xfrm>
          <a:prstGeom prst="rect">
            <a:avLst/>
          </a:prstGeom>
          <a:noFill/>
          <a:ln>
            <a:noFill/>
          </a:ln>
        </p:spPr>
      </p:pic>
      <p:sp>
        <p:nvSpPr>
          <p:cNvPr id="8048" name="Google Shape;8048;p155"/>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049" name="Google Shape;8049;p155"/>
          <p:cNvPicPr preferRelativeResize="0"/>
          <p:nvPr/>
        </p:nvPicPr>
        <p:blipFill rotWithShape="1">
          <a:blip r:embed="rId7">
            <a:alphaModFix/>
          </a:blip>
          <a:srcRect b="0" l="0" r="0" t="0"/>
          <a:stretch/>
        </p:blipFill>
        <p:spPr>
          <a:xfrm>
            <a:off x="14531767" y="4192507"/>
            <a:ext cx="525043" cy="52504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3" name="Shape 8053"/>
        <p:cNvGrpSpPr/>
        <p:nvPr/>
      </p:nvGrpSpPr>
      <p:grpSpPr>
        <a:xfrm>
          <a:off x="0" y="0"/>
          <a:ext cx="0" cy="0"/>
          <a:chOff x="0" y="0"/>
          <a:chExt cx="0" cy="0"/>
        </a:xfrm>
      </p:grpSpPr>
      <p:sp>
        <p:nvSpPr>
          <p:cNvPr id="8054" name="Google Shape;8054;p15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5" name="Google Shape;8055;p15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56" name="Google Shape;8056;p15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057" name="Google Shape;8057;p15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8" name="Google Shape;8058;p15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059" name="Google Shape;8059;p15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60" name="Google Shape;8060;p15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061" name="Google Shape;8061;p156"/>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062" name="Google Shape;8062;p15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8063" name="Google Shape;8063;p15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8064" name="Google Shape;8064;p15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065" name="Google Shape;8065;p15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066" name="Google Shape;8066;p15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067" name="Google Shape;8067;p15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068" name="Google Shape;8068;p15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069" name="Google Shape;8069;p15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70" name="Google Shape;8070;p156"/>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8071" name="Google Shape;8071;p15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8072" name="Google Shape;8072;p15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8073" name="Google Shape;8073;p156"/>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074" name="Google Shape;8074;p15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075" name="Google Shape;8075;p15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076" name="Google Shape;8076;p15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077" name="Google Shape;8077;p15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8078" name="Google Shape;8078;p156"/>
          <p:cNvPicPr preferRelativeResize="0"/>
          <p:nvPr/>
        </p:nvPicPr>
        <p:blipFill rotWithShape="1">
          <a:blip r:embed="rId12">
            <a:alphaModFix/>
          </a:blip>
          <a:srcRect b="0" l="0" r="0" t="0"/>
          <a:stretch/>
        </p:blipFill>
        <p:spPr>
          <a:xfrm>
            <a:off x="3277143" y="1328435"/>
            <a:ext cx="3618957" cy="1270393"/>
          </a:xfrm>
          <a:prstGeom prst="rect">
            <a:avLst/>
          </a:prstGeom>
          <a:noFill/>
          <a:ln>
            <a:noFill/>
          </a:ln>
        </p:spPr>
      </p:pic>
      <p:sp>
        <p:nvSpPr>
          <p:cNvPr id="8079" name="Google Shape;8079;p156"/>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080" name="Google Shape;8080;p15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081" name="Google Shape;8081;p15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2" name="Google Shape;8082;p15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083" name="Google Shape;8083;p156"/>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084" name="Google Shape;8084;p156"/>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085" name="Google Shape;8085;p156"/>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6" name="Google Shape;8086;p156"/>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8087" name="Google Shape;8087;p156"/>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8" name="Google Shape;8088;p156"/>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89" name="Google Shape;8089;p156"/>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8090" name="Google Shape;8090;p156"/>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1" name="Google Shape;8091;p156"/>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2" name="Google Shape;8092;p156"/>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3" name="Google Shape;8093;p156"/>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4" name="Google Shape;8094;p156"/>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5" name="Google Shape;8095;p156"/>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6" name="Google Shape;8096;p156"/>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097" name="Google Shape;8097;p156"/>
          <p:cNvPicPr preferRelativeResize="0"/>
          <p:nvPr/>
        </p:nvPicPr>
        <p:blipFill rotWithShape="1">
          <a:blip r:embed="rId13">
            <a:alphaModFix/>
          </a:blip>
          <a:srcRect b="0" l="0" r="0" t="0"/>
          <a:stretch/>
        </p:blipFill>
        <p:spPr>
          <a:xfrm>
            <a:off x="5557651" y="3579517"/>
            <a:ext cx="874871" cy="874871"/>
          </a:xfrm>
          <a:prstGeom prst="rect">
            <a:avLst/>
          </a:prstGeom>
          <a:noFill/>
          <a:ln>
            <a:noFill/>
          </a:ln>
        </p:spPr>
      </p:pic>
      <p:pic>
        <p:nvPicPr>
          <p:cNvPr descr="Icono&#10;&#10;Descripción generada automáticamente" id="8098" name="Google Shape;8098;p156"/>
          <p:cNvPicPr preferRelativeResize="0"/>
          <p:nvPr/>
        </p:nvPicPr>
        <p:blipFill rotWithShape="1">
          <a:blip r:embed="rId13">
            <a:alphaModFix/>
          </a:blip>
          <a:srcRect b="0" l="0" r="0" t="0"/>
          <a:stretch/>
        </p:blipFill>
        <p:spPr>
          <a:xfrm>
            <a:off x="8390026" y="3583996"/>
            <a:ext cx="874871" cy="874871"/>
          </a:xfrm>
          <a:prstGeom prst="rect">
            <a:avLst/>
          </a:prstGeom>
          <a:noFill/>
          <a:ln>
            <a:noFill/>
          </a:ln>
        </p:spPr>
      </p:pic>
      <p:pic>
        <p:nvPicPr>
          <p:cNvPr descr="Icono&#10;&#10;Descripción generada automáticamente" id="8099" name="Google Shape;8099;p156"/>
          <p:cNvPicPr preferRelativeResize="0"/>
          <p:nvPr/>
        </p:nvPicPr>
        <p:blipFill rotWithShape="1">
          <a:blip r:embed="rId13">
            <a:alphaModFix/>
          </a:blip>
          <a:srcRect b="0" l="0" r="0" t="0"/>
          <a:stretch/>
        </p:blipFill>
        <p:spPr>
          <a:xfrm>
            <a:off x="11274253" y="3573591"/>
            <a:ext cx="874871" cy="874871"/>
          </a:xfrm>
          <a:prstGeom prst="rect">
            <a:avLst/>
          </a:prstGeom>
          <a:noFill/>
          <a:ln>
            <a:noFill/>
          </a:ln>
        </p:spPr>
      </p:pic>
      <p:pic>
        <p:nvPicPr>
          <p:cNvPr descr="Icono&#10;&#10;Descripción generada automáticamente" id="8100" name="Google Shape;8100;p156"/>
          <p:cNvPicPr preferRelativeResize="0"/>
          <p:nvPr/>
        </p:nvPicPr>
        <p:blipFill rotWithShape="1">
          <a:blip r:embed="rId13">
            <a:alphaModFix/>
          </a:blip>
          <a:srcRect b="0" l="0" r="0" t="0"/>
          <a:stretch/>
        </p:blipFill>
        <p:spPr>
          <a:xfrm>
            <a:off x="14077698" y="3573590"/>
            <a:ext cx="874871" cy="874871"/>
          </a:xfrm>
          <a:prstGeom prst="rect">
            <a:avLst/>
          </a:prstGeom>
          <a:noFill/>
          <a:ln>
            <a:noFill/>
          </a:ln>
        </p:spPr>
      </p:pic>
      <p:sp>
        <p:nvSpPr>
          <p:cNvPr id="8101" name="Google Shape;8101;p156"/>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8102" name="Google Shape;8102;p156"/>
          <p:cNvPicPr preferRelativeResize="0"/>
          <p:nvPr/>
        </p:nvPicPr>
        <p:blipFill rotWithShape="1">
          <a:blip r:embed="rId14">
            <a:alphaModFix/>
          </a:blip>
          <a:srcRect b="0" l="0" r="0" t="0"/>
          <a:stretch/>
        </p:blipFill>
        <p:spPr>
          <a:xfrm>
            <a:off x="4197628" y="3614596"/>
            <a:ext cx="791782" cy="791782"/>
          </a:xfrm>
          <a:prstGeom prst="rect">
            <a:avLst/>
          </a:prstGeom>
          <a:noFill/>
          <a:ln>
            <a:noFill/>
          </a:ln>
        </p:spPr>
      </p:pic>
      <p:pic>
        <p:nvPicPr>
          <p:cNvPr id="8103" name="Google Shape;8103;p156"/>
          <p:cNvPicPr preferRelativeResize="0"/>
          <p:nvPr/>
        </p:nvPicPr>
        <p:blipFill rotWithShape="1">
          <a:blip r:embed="rId15">
            <a:alphaModFix/>
          </a:blip>
          <a:srcRect b="0" l="0" r="0" t="0"/>
          <a:stretch/>
        </p:blipFill>
        <p:spPr>
          <a:xfrm>
            <a:off x="7025142" y="3604586"/>
            <a:ext cx="790409" cy="790409"/>
          </a:xfrm>
          <a:prstGeom prst="rect">
            <a:avLst/>
          </a:prstGeom>
          <a:noFill/>
          <a:ln>
            <a:noFill/>
          </a:ln>
        </p:spPr>
      </p:pic>
      <p:pic>
        <p:nvPicPr>
          <p:cNvPr id="8104" name="Google Shape;8104;p156"/>
          <p:cNvPicPr preferRelativeResize="0"/>
          <p:nvPr/>
        </p:nvPicPr>
        <p:blipFill rotWithShape="1">
          <a:blip r:embed="rId16">
            <a:alphaModFix/>
          </a:blip>
          <a:srcRect b="0" l="0" r="0" t="0"/>
          <a:stretch/>
        </p:blipFill>
        <p:spPr>
          <a:xfrm>
            <a:off x="9890526" y="3620252"/>
            <a:ext cx="757810" cy="757810"/>
          </a:xfrm>
          <a:prstGeom prst="rect">
            <a:avLst/>
          </a:prstGeom>
          <a:noFill/>
          <a:ln>
            <a:noFill/>
          </a:ln>
        </p:spPr>
      </p:pic>
      <p:pic>
        <p:nvPicPr>
          <p:cNvPr id="8105" name="Google Shape;8105;p156"/>
          <p:cNvPicPr preferRelativeResize="0"/>
          <p:nvPr/>
        </p:nvPicPr>
        <p:blipFill rotWithShape="1">
          <a:blip r:embed="rId17">
            <a:alphaModFix/>
          </a:blip>
          <a:srcRect b="0" l="0" r="0" t="0"/>
          <a:stretch/>
        </p:blipFill>
        <p:spPr>
          <a:xfrm>
            <a:off x="12719757" y="3614597"/>
            <a:ext cx="791782" cy="791782"/>
          </a:xfrm>
          <a:prstGeom prst="rect">
            <a:avLst/>
          </a:prstGeom>
          <a:noFill/>
          <a:ln>
            <a:noFill/>
          </a:ln>
        </p:spPr>
      </p:pic>
      <p:sp>
        <p:nvSpPr>
          <p:cNvPr id="8106" name="Google Shape;8106;p156"/>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7" name="Google Shape;8107;p156"/>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8" name="Google Shape;8108;p156"/>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8109" name="Google Shape;8109;p156"/>
          <p:cNvPicPr preferRelativeResize="0"/>
          <p:nvPr/>
        </p:nvPicPr>
        <p:blipFill rotWithShape="1">
          <a:blip r:embed="rId18">
            <a:alphaModFix/>
          </a:blip>
          <a:srcRect b="0" l="0" r="0" t="0"/>
          <a:stretch/>
        </p:blipFill>
        <p:spPr>
          <a:xfrm>
            <a:off x="11362764" y="5405241"/>
            <a:ext cx="330091" cy="330091"/>
          </a:xfrm>
          <a:prstGeom prst="rect">
            <a:avLst/>
          </a:prstGeom>
          <a:noFill/>
          <a:ln>
            <a:noFill/>
          </a:ln>
        </p:spPr>
      </p:pic>
      <p:pic>
        <p:nvPicPr>
          <p:cNvPr descr="C:\Users\Andrés Mejia\Desktop\actividad.png" id="8110" name="Google Shape;8110;p156"/>
          <p:cNvPicPr preferRelativeResize="0"/>
          <p:nvPr/>
        </p:nvPicPr>
        <p:blipFill rotWithShape="1">
          <a:blip r:embed="rId19">
            <a:alphaModFix/>
          </a:blip>
          <a:srcRect b="0" l="0" r="0" t="0"/>
          <a:stretch/>
        </p:blipFill>
        <p:spPr>
          <a:xfrm>
            <a:off x="9018586" y="5411376"/>
            <a:ext cx="354647" cy="354647"/>
          </a:xfrm>
          <a:prstGeom prst="rect">
            <a:avLst/>
          </a:prstGeom>
          <a:noFill/>
          <a:ln>
            <a:noFill/>
          </a:ln>
        </p:spPr>
      </p:pic>
      <p:sp>
        <p:nvSpPr>
          <p:cNvPr id="8111" name="Google Shape;8111;p156"/>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8112" name="Google Shape;8112;p156"/>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113" name="Google Shape;8113;p156"/>
          <p:cNvPicPr preferRelativeResize="0"/>
          <p:nvPr/>
        </p:nvPicPr>
        <p:blipFill rotWithShape="1">
          <a:blip r:embed="rId20">
            <a:alphaModFix/>
          </a:blip>
          <a:srcRect b="0" l="0" r="0" t="0"/>
          <a:stretch/>
        </p:blipFill>
        <p:spPr>
          <a:xfrm>
            <a:off x="3744642" y="5244801"/>
            <a:ext cx="1037957" cy="1037957"/>
          </a:xfrm>
          <a:prstGeom prst="rect">
            <a:avLst/>
          </a:prstGeom>
          <a:noFill/>
          <a:ln>
            <a:noFill/>
          </a:ln>
        </p:spPr>
      </p:pic>
      <p:sp>
        <p:nvSpPr>
          <p:cNvPr id="8114" name="Google Shape;8114;p156"/>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8115" name="Google Shape;8115;p156"/>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6" name="Google Shape;8116;p156"/>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117" name="Google Shape;8117;p156"/>
          <p:cNvPicPr preferRelativeResize="0"/>
          <p:nvPr/>
        </p:nvPicPr>
        <p:blipFill rotWithShape="1">
          <a:blip r:embed="rId21">
            <a:alphaModFix/>
          </a:blip>
          <a:srcRect b="0" l="0" r="0" t="0"/>
          <a:stretch/>
        </p:blipFill>
        <p:spPr>
          <a:xfrm>
            <a:off x="7372889" y="6516171"/>
            <a:ext cx="1556397" cy="1556397"/>
          </a:xfrm>
          <a:prstGeom prst="rect">
            <a:avLst/>
          </a:prstGeom>
          <a:noFill/>
          <a:ln>
            <a:noFill/>
          </a:ln>
        </p:spPr>
      </p:pic>
      <p:pic>
        <p:nvPicPr>
          <p:cNvPr descr="Logotipo&#10;&#10;Descripción generada automáticamente" id="8118" name="Google Shape;8118;p156"/>
          <p:cNvPicPr preferRelativeResize="0"/>
          <p:nvPr/>
        </p:nvPicPr>
        <p:blipFill rotWithShape="1">
          <a:blip r:embed="rId7">
            <a:alphaModFix/>
          </a:blip>
          <a:srcRect b="0" l="0" r="0" t="0"/>
          <a:stretch/>
        </p:blipFill>
        <p:spPr>
          <a:xfrm>
            <a:off x="11730442" y="8119671"/>
            <a:ext cx="525043" cy="525043"/>
          </a:xfrm>
          <a:prstGeom prst="rect">
            <a:avLst/>
          </a:prstGeom>
          <a:noFill/>
          <a:ln>
            <a:noFill/>
          </a:ln>
        </p:spPr>
      </p:pic>
      <p:sp>
        <p:nvSpPr>
          <p:cNvPr id="8119" name="Google Shape;8119;p156"/>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8120" name="Google Shape;8120;p156"/>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8121" name="Google Shape;8121;p156"/>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122" name="Google Shape;8122;p156"/>
          <p:cNvPicPr preferRelativeResize="0"/>
          <p:nvPr/>
        </p:nvPicPr>
        <p:blipFill rotWithShape="1">
          <a:blip r:embed="rId7">
            <a:alphaModFix/>
          </a:blip>
          <a:srcRect b="0" l="0" r="0" t="0"/>
          <a:stretch/>
        </p:blipFill>
        <p:spPr>
          <a:xfrm>
            <a:off x="14531767" y="4192507"/>
            <a:ext cx="525043" cy="525043"/>
          </a:xfrm>
          <a:prstGeom prst="rect">
            <a:avLst/>
          </a:prstGeom>
          <a:noFill/>
          <a:ln>
            <a:noFill/>
          </a:ln>
        </p:spPr>
      </p:pic>
      <p:pic>
        <p:nvPicPr>
          <p:cNvPr descr="Logotipo&#10;&#10;Descripción generada automáticamente" id="8123" name="Google Shape;8123;p156"/>
          <p:cNvPicPr preferRelativeResize="0"/>
          <p:nvPr/>
        </p:nvPicPr>
        <p:blipFill rotWithShape="1">
          <a:blip r:embed="rId7">
            <a:alphaModFix/>
          </a:blip>
          <a:srcRect b="0" l="0" r="0" t="0"/>
          <a:stretch/>
        </p:blipFill>
        <p:spPr>
          <a:xfrm>
            <a:off x="15654502" y="4428064"/>
            <a:ext cx="525043" cy="52504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7" name="Shape 8127"/>
        <p:cNvGrpSpPr/>
        <p:nvPr/>
      </p:nvGrpSpPr>
      <p:grpSpPr>
        <a:xfrm>
          <a:off x="0" y="0"/>
          <a:ext cx="0" cy="0"/>
          <a:chOff x="0" y="0"/>
          <a:chExt cx="0" cy="0"/>
        </a:xfrm>
      </p:grpSpPr>
      <p:sp>
        <p:nvSpPr>
          <p:cNvPr id="8128" name="Google Shape;8128;p15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29" name="Google Shape;8129;p15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130" name="Google Shape;8130;p15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1" name="Google Shape;8131;p15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132" name="Google Shape;8132;p15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3" name="Google Shape;8133;p15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134" name="Google Shape;8134;p157"/>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135" name="Google Shape;8135;p157"/>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136" name="Google Shape;8136;p157"/>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137" name="Google Shape;8137;p15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138" name="Google Shape;8138;p15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139" name="Google Shape;8139;p15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140" name="Google Shape;8140;p15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141" name="Google Shape;8141;p15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142" name="Google Shape;8142;p15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143" name="Google Shape;8143;p157"/>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144" name="Google Shape;8144;p157"/>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8145" name="Google Shape;8145;p157"/>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146" name="Google Shape;8146;p157"/>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147" name="Google Shape;8147;p157"/>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148" name="Google Shape;8148;p157"/>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149" name="Google Shape;8149;p157"/>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8150" name="Google Shape;8150;p15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151" name="Google Shape;8151;p15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2" name="Google Shape;8152;p15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153" name="Google Shape;8153;p157"/>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154" name="Google Shape;8154;p157"/>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155" name="Google Shape;8155;p157"/>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6" name="Google Shape;8156;p157"/>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8157" name="Google Shape;8157;p157"/>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8158" name="Google Shape;8158;p157"/>
          <p:cNvSpPr txBox="1"/>
          <p:nvPr/>
        </p:nvSpPr>
        <p:spPr>
          <a:xfrm>
            <a:off x="4720107" y="1632856"/>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8159" name="Google Shape;8159;p157"/>
          <p:cNvCxnSpPr/>
          <p:nvPr/>
        </p:nvCxnSpPr>
        <p:spPr>
          <a:xfrm flipH="1" rot="10800000">
            <a:off x="3819456" y="2344322"/>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8160" name="Google Shape;8160;p157"/>
          <p:cNvPicPr preferRelativeResize="0"/>
          <p:nvPr/>
        </p:nvPicPr>
        <p:blipFill rotWithShape="1">
          <a:blip r:embed="rId13">
            <a:alphaModFix/>
          </a:blip>
          <a:srcRect b="0" l="0" r="0" t="0"/>
          <a:stretch/>
        </p:blipFill>
        <p:spPr>
          <a:xfrm>
            <a:off x="3386322" y="1426002"/>
            <a:ext cx="1302253" cy="1302253"/>
          </a:xfrm>
          <a:prstGeom prst="rect">
            <a:avLst/>
          </a:prstGeom>
          <a:noFill/>
          <a:ln>
            <a:noFill/>
          </a:ln>
        </p:spPr>
      </p:pic>
      <p:sp>
        <p:nvSpPr>
          <p:cNvPr id="8161" name="Google Shape;8161;p157"/>
          <p:cNvSpPr/>
          <p:nvPr/>
        </p:nvSpPr>
        <p:spPr>
          <a:xfrm>
            <a:off x="6968307" y="1510458"/>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2" name="Google Shape;8162;p157"/>
          <p:cNvSpPr txBox="1"/>
          <p:nvPr/>
        </p:nvSpPr>
        <p:spPr>
          <a:xfrm>
            <a:off x="7194968" y="1800129"/>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En cada una de las escenas seleccione el término que corresponde dando clic en la flecha, al finalizar pulse la casilla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8163" name="Google Shape;8163;p157"/>
          <p:cNvSpPr txBox="1"/>
          <p:nvPr/>
        </p:nvSpPr>
        <p:spPr>
          <a:xfrm>
            <a:off x="4381303" y="2437632"/>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COMPLETAR ESPACIOS</a:t>
            </a:r>
            <a:endParaRPr/>
          </a:p>
        </p:txBody>
      </p:sp>
      <p:sp>
        <p:nvSpPr>
          <p:cNvPr id="8164" name="Google Shape;8164;p157"/>
          <p:cNvSpPr/>
          <p:nvPr/>
        </p:nvSpPr>
        <p:spPr>
          <a:xfrm>
            <a:off x="4290754" y="2913181"/>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65" name="Google Shape;8165;p157"/>
          <p:cNvSpPr/>
          <p:nvPr/>
        </p:nvSpPr>
        <p:spPr>
          <a:xfrm flipH="1" rot="10800000">
            <a:off x="4248393" y="4640602"/>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66" name="Google Shape;8166;p157"/>
          <p:cNvSpPr/>
          <p:nvPr/>
        </p:nvSpPr>
        <p:spPr>
          <a:xfrm>
            <a:off x="7050799" y="4810100"/>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67" name="Google Shape;8167;p157"/>
          <p:cNvCxnSpPr/>
          <p:nvPr/>
        </p:nvCxnSpPr>
        <p:spPr>
          <a:xfrm>
            <a:off x="4412835" y="5226811"/>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68" name="Google Shape;8168;p157"/>
          <p:cNvSpPr txBox="1"/>
          <p:nvPr/>
        </p:nvSpPr>
        <p:spPr>
          <a:xfrm>
            <a:off x="4351324" y="3082578"/>
            <a:ext cx="3117198"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Está relacionada con la búsqueda de información a través de documentos de investigaciones ya publicadas, las cuales sustentan de manera rigurosa las teorías existentes.</a:t>
            </a:r>
            <a:endParaRPr/>
          </a:p>
        </p:txBody>
      </p:sp>
      <p:sp>
        <p:nvSpPr>
          <p:cNvPr id="8169" name="Google Shape;8169;p157"/>
          <p:cNvSpPr/>
          <p:nvPr/>
        </p:nvSpPr>
        <p:spPr>
          <a:xfrm>
            <a:off x="7821687" y="2929245"/>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70" name="Google Shape;8170;p157"/>
          <p:cNvSpPr/>
          <p:nvPr/>
        </p:nvSpPr>
        <p:spPr>
          <a:xfrm flipH="1" rot="10800000">
            <a:off x="7779326" y="4656666"/>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71" name="Google Shape;8171;p157"/>
          <p:cNvSpPr/>
          <p:nvPr/>
        </p:nvSpPr>
        <p:spPr>
          <a:xfrm>
            <a:off x="10581732" y="4826164"/>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72" name="Google Shape;8172;p157"/>
          <p:cNvCxnSpPr/>
          <p:nvPr/>
        </p:nvCxnSpPr>
        <p:spPr>
          <a:xfrm>
            <a:off x="7943768" y="5242875"/>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73" name="Google Shape;8173;p157"/>
          <p:cNvSpPr txBox="1"/>
          <p:nvPr/>
        </p:nvSpPr>
        <p:spPr>
          <a:xfrm>
            <a:off x="7901408" y="3393748"/>
            <a:ext cx="308529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Nos ayuda a entender nuestro tema de investigación, a la vez que nos ubica respecto a la teoría y temáticas a desarrollar.</a:t>
            </a:r>
            <a:endParaRPr b="1" sz="1500">
              <a:solidFill>
                <a:srgbClr val="000000"/>
              </a:solidFill>
              <a:latin typeface="Arial"/>
              <a:ea typeface="Arial"/>
              <a:cs typeface="Arial"/>
              <a:sym typeface="Arial"/>
            </a:endParaRPr>
          </a:p>
        </p:txBody>
      </p:sp>
      <p:sp>
        <p:nvSpPr>
          <p:cNvPr id="8174" name="Google Shape;8174;p157"/>
          <p:cNvSpPr/>
          <p:nvPr/>
        </p:nvSpPr>
        <p:spPr>
          <a:xfrm>
            <a:off x="11378038" y="2913181"/>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75" name="Google Shape;8175;p157"/>
          <p:cNvSpPr/>
          <p:nvPr/>
        </p:nvSpPr>
        <p:spPr>
          <a:xfrm flipH="1" rot="10800000">
            <a:off x="11335677" y="4640602"/>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76" name="Google Shape;8176;p157"/>
          <p:cNvSpPr/>
          <p:nvPr/>
        </p:nvSpPr>
        <p:spPr>
          <a:xfrm>
            <a:off x="14138083" y="4810100"/>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77" name="Google Shape;8177;p157"/>
          <p:cNvCxnSpPr/>
          <p:nvPr/>
        </p:nvCxnSpPr>
        <p:spPr>
          <a:xfrm>
            <a:off x="11500119" y="5226811"/>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78" name="Google Shape;8178;p157"/>
          <p:cNvSpPr txBox="1"/>
          <p:nvPr/>
        </p:nvSpPr>
        <p:spPr>
          <a:xfrm>
            <a:off x="11404821" y="3116687"/>
            <a:ext cx="3234851"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Es uno de los procesos fundamentales dentro de una investigación, ya que ayuda a ubicarse en relación a la situación actual del tema que se desea abordar.</a:t>
            </a:r>
            <a:endParaRPr b="1" sz="1500">
              <a:solidFill>
                <a:srgbClr val="000000"/>
              </a:solidFill>
              <a:latin typeface="Arial"/>
              <a:ea typeface="Arial"/>
              <a:cs typeface="Arial"/>
              <a:sym typeface="Arial"/>
            </a:endParaRPr>
          </a:p>
        </p:txBody>
      </p:sp>
      <p:sp>
        <p:nvSpPr>
          <p:cNvPr id="8179" name="Google Shape;8179;p157"/>
          <p:cNvSpPr/>
          <p:nvPr/>
        </p:nvSpPr>
        <p:spPr>
          <a:xfrm>
            <a:off x="4317537" y="5542136"/>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80" name="Google Shape;8180;p157"/>
          <p:cNvSpPr/>
          <p:nvPr/>
        </p:nvSpPr>
        <p:spPr>
          <a:xfrm flipH="1" rot="10800000">
            <a:off x="4275176" y="7269557"/>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81" name="Google Shape;8181;p157"/>
          <p:cNvSpPr/>
          <p:nvPr/>
        </p:nvSpPr>
        <p:spPr>
          <a:xfrm>
            <a:off x="7077582" y="7439055"/>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82" name="Google Shape;8182;p157"/>
          <p:cNvCxnSpPr/>
          <p:nvPr/>
        </p:nvCxnSpPr>
        <p:spPr>
          <a:xfrm>
            <a:off x="4439618" y="7855766"/>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83" name="Google Shape;8183;p157"/>
          <p:cNvSpPr txBox="1"/>
          <p:nvPr/>
        </p:nvSpPr>
        <p:spPr>
          <a:xfrm>
            <a:off x="4537510" y="5909245"/>
            <a:ext cx="291497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Hace referencia al conjunto de leyes, normas y reglamentos que le dan validez a la investigación.</a:t>
            </a:r>
            <a:endParaRPr b="1" sz="1500">
              <a:solidFill>
                <a:srgbClr val="000000"/>
              </a:solidFill>
              <a:latin typeface="Arial"/>
              <a:ea typeface="Arial"/>
              <a:cs typeface="Arial"/>
              <a:sym typeface="Arial"/>
            </a:endParaRPr>
          </a:p>
        </p:txBody>
      </p:sp>
      <p:sp>
        <p:nvSpPr>
          <p:cNvPr id="8184" name="Google Shape;8184;p157"/>
          <p:cNvSpPr/>
          <p:nvPr/>
        </p:nvSpPr>
        <p:spPr>
          <a:xfrm>
            <a:off x="7848470" y="5558200"/>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85" name="Google Shape;8185;p157"/>
          <p:cNvSpPr/>
          <p:nvPr/>
        </p:nvSpPr>
        <p:spPr>
          <a:xfrm flipH="1" rot="10800000">
            <a:off x="7806109" y="7285621"/>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86" name="Google Shape;8186;p157"/>
          <p:cNvSpPr/>
          <p:nvPr/>
        </p:nvSpPr>
        <p:spPr>
          <a:xfrm>
            <a:off x="10608515" y="7455119"/>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87" name="Google Shape;8187;p157"/>
          <p:cNvCxnSpPr/>
          <p:nvPr/>
        </p:nvCxnSpPr>
        <p:spPr>
          <a:xfrm>
            <a:off x="7970551" y="7871830"/>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88" name="Google Shape;8188;p157"/>
          <p:cNvSpPr txBox="1"/>
          <p:nvPr/>
        </p:nvSpPr>
        <p:spPr>
          <a:xfrm>
            <a:off x="7943768" y="5909245"/>
            <a:ext cx="3006790" cy="1246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Se incorpora el escenario físico del objeto de estudio, como lo son las condiciones del entorno, las condiciones temporales y ambientales.</a:t>
            </a:r>
            <a:endParaRPr b="1" sz="1500">
              <a:solidFill>
                <a:srgbClr val="000000"/>
              </a:solidFill>
              <a:latin typeface="Arial"/>
              <a:ea typeface="Arial"/>
              <a:cs typeface="Arial"/>
              <a:sym typeface="Arial"/>
            </a:endParaRPr>
          </a:p>
        </p:txBody>
      </p:sp>
      <p:sp>
        <p:nvSpPr>
          <p:cNvPr id="8189" name="Google Shape;8189;p157"/>
          <p:cNvSpPr/>
          <p:nvPr/>
        </p:nvSpPr>
        <p:spPr>
          <a:xfrm>
            <a:off x="11404821" y="5542136"/>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190" name="Google Shape;8190;p157"/>
          <p:cNvSpPr/>
          <p:nvPr/>
        </p:nvSpPr>
        <p:spPr>
          <a:xfrm flipH="1" rot="10800000">
            <a:off x="11362460" y="7269557"/>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191" name="Google Shape;8191;p157"/>
          <p:cNvSpPr/>
          <p:nvPr/>
        </p:nvSpPr>
        <p:spPr>
          <a:xfrm>
            <a:off x="14164866" y="7439055"/>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92" name="Google Shape;8192;p157"/>
          <p:cNvCxnSpPr/>
          <p:nvPr/>
        </p:nvCxnSpPr>
        <p:spPr>
          <a:xfrm>
            <a:off x="11526902" y="7855766"/>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193" name="Google Shape;8193;p157"/>
          <p:cNvSpPr txBox="1"/>
          <p:nvPr/>
        </p:nvSpPr>
        <p:spPr>
          <a:xfrm>
            <a:off x="11432715" y="5603805"/>
            <a:ext cx="3249318" cy="1708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A través de ésta el investigador se relaciona de forma directa con el objeto de estudio y permite recolectar información empírica y que quizás aún no ha sido documentada sobre su objeto de estudio.</a:t>
            </a:r>
            <a:endParaRPr/>
          </a:p>
        </p:txBody>
      </p:sp>
      <p:sp>
        <p:nvSpPr>
          <p:cNvPr id="8194" name="Google Shape;8194;p157"/>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5" name="Google Shape;8195;p157"/>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pic>
        <p:nvPicPr>
          <p:cNvPr descr="Logotipo&#10;&#10;Descripción generada automáticamente" id="8196" name="Google Shape;8196;p157"/>
          <p:cNvPicPr preferRelativeResize="0"/>
          <p:nvPr/>
        </p:nvPicPr>
        <p:blipFill rotWithShape="1">
          <a:blip r:embed="rId8">
            <a:alphaModFix/>
          </a:blip>
          <a:srcRect b="0" l="0" r="0" t="0"/>
          <a:stretch/>
        </p:blipFill>
        <p:spPr>
          <a:xfrm>
            <a:off x="9540107" y="8388072"/>
            <a:ext cx="525043" cy="525043"/>
          </a:xfrm>
          <a:prstGeom prst="rect">
            <a:avLst/>
          </a:prstGeom>
          <a:noFill/>
          <a:ln>
            <a:noFill/>
          </a:ln>
        </p:spPr>
      </p:pic>
      <p:sp>
        <p:nvSpPr>
          <p:cNvPr id="8197" name="Google Shape;8197;p157"/>
          <p:cNvSpPr txBox="1"/>
          <p:nvPr/>
        </p:nvSpPr>
        <p:spPr>
          <a:xfrm>
            <a:off x="4617976" y="7439055"/>
            <a:ext cx="233274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legal</a:t>
            </a:r>
            <a:endParaRPr/>
          </a:p>
        </p:txBody>
      </p:sp>
      <p:sp>
        <p:nvSpPr>
          <p:cNvPr id="8198" name="Google Shape;8198;p157"/>
          <p:cNvSpPr txBox="1"/>
          <p:nvPr/>
        </p:nvSpPr>
        <p:spPr>
          <a:xfrm>
            <a:off x="11432714" y="4650878"/>
            <a:ext cx="295306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Antecedentes o estado del arte</a:t>
            </a:r>
            <a:endParaRPr/>
          </a:p>
        </p:txBody>
      </p:sp>
      <p:sp>
        <p:nvSpPr>
          <p:cNvPr id="8199" name="Google Shape;8199;p157"/>
          <p:cNvSpPr txBox="1"/>
          <p:nvPr/>
        </p:nvSpPr>
        <p:spPr>
          <a:xfrm>
            <a:off x="4363220" y="4828155"/>
            <a:ext cx="260557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Técnica documental</a:t>
            </a:r>
            <a:endParaRPr/>
          </a:p>
        </p:txBody>
      </p:sp>
      <p:sp>
        <p:nvSpPr>
          <p:cNvPr id="8200" name="Google Shape;8200;p157"/>
          <p:cNvSpPr txBox="1"/>
          <p:nvPr/>
        </p:nvSpPr>
        <p:spPr>
          <a:xfrm>
            <a:off x="11526902" y="7491718"/>
            <a:ext cx="235882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Técnica de campo</a:t>
            </a:r>
            <a:endParaRPr/>
          </a:p>
        </p:txBody>
      </p:sp>
      <p:sp>
        <p:nvSpPr>
          <p:cNvPr id="8201" name="Google Shape;8201;p157"/>
          <p:cNvSpPr txBox="1"/>
          <p:nvPr/>
        </p:nvSpPr>
        <p:spPr>
          <a:xfrm>
            <a:off x="8053486" y="4828154"/>
            <a:ext cx="232502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teórico</a:t>
            </a:r>
            <a:endParaRPr/>
          </a:p>
        </p:txBody>
      </p:sp>
      <p:sp>
        <p:nvSpPr>
          <p:cNvPr id="8202" name="Google Shape;8202;p157"/>
          <p:cNvSpPr txBox="1"/>
          <p:nvPr/>
        </p:nvSpPr>
        <p:spPr>
          <a:xfrm>
            <a:off x="8053486" y="7514758"/>
            <a:ext cx="213554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contextual</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6" name="Shape 8206"/>
        <p:cNvGrpSpPr/>
        <p:nvPr/>
      </p:nvGrpSpPr>
      <p:grpSpPr>
        <a:xfrm>
          <a:off x="0" y="0"/>
          <a:ext cx="0" cy="0"/>
          <a:chOff x="0" y="0"/>
          <a:chExt cx="0" cy="0"/>
        </a:xfrm>
      </p:grpSpPr>
      <p:sp>
        <p:nvSpPr>
          <p:cNvPr id="8207" name="Google Shape;8207;p15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08" name="Google Shape;8208;p15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209" name="Google Shape;8209;p15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0" name="Google Shape;8210;p15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211" name="Google Shape;8211;p15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2" name="Google Shape;8212;p15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213" name="Google Shape;8213;p158"/>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214" name="Google Shape;8214;p15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8215" name="Google Shape;8215;p15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8216" name="Google Shape;8216;p15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217" name="Google Shape;8217;p15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218" name="Google Shape;8218;p15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219" name="Google Shape;8219;p15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220" name="Google Shape;8220;p15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221" name="Google Shape;8221;p15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222" name="Google Shape;8222;p15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8223" name="Google Shape;8223;p15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8224" name="Google Shape;8224;p158"/>
          <p:cNvPicPr preferRelativeResize="0"/>
          <p:nvPr/>
        </p:nvPicPr>
        <p:blipFill rotWithShape="1">
          <a:blip r:embed="rId7">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225" name="Google Shape;8225;p15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226" name="Google Shape;8226;p15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227" name="Google Shape;8227;p15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228" name="Google Shape;8228;p15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8229" name="Google Shape;8229;p15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230" name="Google Shape;8230;p15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1" name="Google Shape;8231;p15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232" name="Google Shape;8232;p158"/>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233" name="Google Shape;8233;p158"/>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234" name="Google Shape;8234;p158"/>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5" name="Google Shape;8235;p158"/>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8236" name="Google Shape;8236;p158"/>
          <p:cNvPicPr preferRelativeResize="0"/>
          <p:nvPr/>
        </p:nvPicPr>
        <p:blipFill rotWithShape="1">
          <a:blip r:embed="rId7">
            <a:alphaModFix/>
          </a:blip>
          <a:srcRect b="0" l="0" r="0" t="0"/>
          <a:stretch/>
        </p:blipFill>
        <p:spPr>
          <a:xfrm>
            <a:off x="15654502" y="4428064"/>
            <a:ext cx="525043" cy="525043"/>
          </a:xfrm>
          <a:prstGeom prst="rect">
            <a:avLst/>
          </a:prstGeom>
          <a:noFill/>
          <a:ln>
            <a:noFill/>
          </a:ln>
        </p:spPr>
      </p:pic>
      <p:sp>
        <p:nvSpPr>
          <p:cNvPr id="8237" name="Google Shape;8237;p158"/>
          <p:cNvSpPr txBox="1"/>
          <p:nvPr/>
        </p:nvSpPr>
        <p:spPr>
          <a:xfrm>
            <a:off x="4720107" y="1632856"/>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8238" name="Google Shape;8238;p158"/>
          <p:cNvCxnSpPr/>
          <p:nvPr/>
        </p:nvCxnSpPr>
        <p:spPr>
          <a:xfrm flipH="1" rot="10800000">
            <a:off x="3819456" y="2344322"/>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8239" name="Google Shape;8239;p158"/>
          <p:cNvPicPr preferRelativeResize="0"/>
          <p:nvPr/>
        </p:nvPicPr>
        <p:blipFill rotWithShape="1">
          <a:blip r:embed="rId12">
            <a:alphaModFix/>
          </a:blip>
          <a:srcRect b="0" l="0" r="0" t="0"/>
          <a:stretch/>
        </p:blipFill>
        <p:spPr>
          <a:xfrm>
            <a:off x="3386322" y="1426002"/>
            <a:ext cx="1302253" cy="1302253"/>
          </a:xfrm>
          <a:prstGeom prst="rect">
            <a:avLst/>
          </a:prstGeom>
          <a:noFill/>
          <a:ln>
            <a:noFill/>
          </a:ln>
        </p:spPr>
      </p:pic>
      <p:sp>
        <p:nvSpPr>
          <p:cNvPr id="8240" name="Google Shape;8240;p158"/>
          <p:cNvSpPr/>
          <p:nvPr/>
        </p:nvSpPr>
        <p:spPr>
          <a:xfrm>
            <a:off x="6968307" y="1510458"/>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1" name="Google Shape;8241;p158"/>
          <p:cNvSpPr txBox="1"/>
          <p:nvPr/>
        </p:nvSpPr>
        <p:spPr>
          <a:xfrm>
            <a:off x="7194968" y="1800129"/>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En cada una de las escenas seleccione el término que corresponde dando clic en la flecha, al finalizar pulse la casilla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8242" name="Google Shape;8242;p158"/>
          <p:cNvSpPr txBox="1"/>
          <p:nvPr/>
        </p:nvSpPr>
        <p:spPr>
          <a:xfrm>
            <a:off x="4381303" y="2437632"/>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COMPLETAR ESPACIOS</a:t>
            </a:r>
            <a:endParaRPr/>
          </a:p>
        </p:txBody>
      </p:sp>
      <p:sp>
        <p:nvSpPr>
          <p:cNvPr id="8243" name="Google Shape;8243;p158"/>
          <p:cNvSpPr/>
          <p:nvPr/>
        </p:nvSpPr>
        <p:spPr>
          <a:xfrm>
            <a:off x="4290754" y="2913181"/>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44" name="Google Shape;8244;p158"/>
          <p:cNvSpPr/>
          <p:nvPr/>
        </p:nvSpPr>
        <p:spPr>
          <a:xfrm flipH="1" rot="10800000">
            <a:off x="4248393" y="4640602"/>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45" name="Google Shape;8245;p158"/>
          <p:cNvSpPr/>
          <p:nvPr/>
        </p:nvSpPr>
        <p:spPr>
          <a:xfrm>
            <a:off x="7050799" y="4810100"/>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46" name="Google Shape;8246;p158"/>
          <p:cNvCxnSpPr/>
          <p:nvPr/>
        </p:nvCxnSpPr>
        <p:spPr>
          <a:xfrm>
            <a:off x="4412835" y="5226811"/>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47" name="Google Shape;8247;p158"/>
          <p:cNvSpPr txBox="1"/>
          <p:nvPr/>
        </p:nvSpPr>
        <p:spPr>
          <a:xfrm>
            <a:off x="4351324" y="3082578"/>
            <a:ext cx="3117198"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Está relacionada con la búsqueda de información a través de documentos de investigaciones ya publicadas, las cuales sustentan de manera rigurosa las teorías existentes.</a:t>
            </a:r>
            <a:endParaRPr/>
          </a:p>
        </p:txBody>
      </p:sp>
      <p:sp>
        <p:nvSpPr>
          <p:cNvPr id="8248" name="Google Shape;8248;p158"/>
          <p:cNvSpPr/>
          <p:nvPr/>
        </p:nvSpPr>
        <p:spPr>
          <a:xfrm>
            <a:off x="7821687" y="2929245"/>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49" name="Google Shape;8249;p158"/>
          <p:cNvSpPr/>
          <p:nvPr/>
        </p:nvSpPr>
        <p:spPr>
          <a:xfrm flipH="1" rot="10800000">
            <a:off x="7779326" y="4656666"/>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50" name="Google Shape;8250;p158"/>
          <p:cNvSpPr/>
          <p:nvPr/>
        </p:nvSpPr>
        <p:spPr>
          <a:xfrm>
            <a:off x="10581732" y="4826164"/>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51" name="Google Shape;8251;p158"/>
          <p:cNvCxnSpPr/>
          <p:nvPr/>
        </p:nvCxnSpPr>
        <p:spPr>
          <a:xfrm>
            <a:off x="7943768" y="5242875"/>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52" name="Google Shape;8252;p158"/>
          <p:cNvSpPr txBox="1"/>
          <p:nvPr/>
        </p:nvSpPr>
        <p:spPr>
          <a:xfrm>
            <a:off x="7901408" y="3393748"/>
            <a:ext cx="308529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Nos ayuda a entender nuestro tema de investigación, a la vez que nos ubica respecto a la teoría y temáticas a desarrollar.</a:t>
            </a:r>
            <a:endParaRPr b="1" sz="1500">
              <a:solidFill>
                <a:srgbClr val="000000"/>
              </a:solidFill>
              <a:latin typeface="Arial"/>
              <a:ea typeface="Arial"/>
              <a:cs typeface="Arial"/>
              <a:sym typeface="Arial"/>
            </a:endParaRPr>
          </a:p>
        </p:txBody>
      </p:sp>
      <p:sp>
        <p:nvSpPr>
          <p:cNvPr id="8253" name="Google Shape;8253;p158"/>
          <p:cNvSpPr/>
          <p:nvPr/>
        </p:nvSpPr>
        <p:spPr>
          <a:xfrm>
            <a:off x="11378038" y="2913181"/>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54" name="Google Shape;8254;p158"/>
          <p:cNvSpPr/>
          <p:nvPr/>
        </p:nvSpPr>
        <p:spPr>
          <a:xfrm flipH="1" rot="10800000">
            <a:off x="11335677" y="4640602"/>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55" name="Google Shape;8255;p158"/>
          <p:cNvSpPr/>
          <p:nvPr/>
        </p:nvSpPr>
        <p:spPr>
          <a:xfrm>
            <a:off x="14138083" y="4810100"/>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56" name="Google Shape;8256;p158"/>
          <p:cNvCxnSpPr/>
          <p:nvPr/>
        </p:nvCxnSpPr>
        <p:spPr>
          <a:xfrm>
            <a:off x="11500119" y="5226811"/>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57" name="Google Shape;8257;p158"/>
          <p:cNvSpPr txBox="1"/>
          <p:nvPr/>
        </p:nvSpPr>
        <p:spPr>
          <a:xfrm>
            <a:off x="11404821" y="3116687"/>
            <a:ext cx="3234851"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Es uno de los procesos fundamentales dentro de una investigación, ya que ayuda a ubicarse en relación a la situación actual del tema que se desea abordar.</a:t>
            </a:r>
            <a:endParaRPr b="1" sz="1500">
              <a:solidFill>
                <a:srgbClr val="000000"/>
              </a:solidFill>
              <a:latin typeface="Arial"/>
              <a:ea typeface="Arial"/>
              <a:cs typeface="Arial"/>
              <a:sym typeface="Arial"/>
            </a:endParaRPr>
          </a:p>
        </p:txBody>
      </p:sp>
      <p:sp>
        <p:nvSpPr>
          <p:cNvPr id="8258" name="Google Shape;8258;p158"/>
          <p:cNvSpPr/>
          <p:nvPr/>
        </p:nvSpPr>
        <p:spPr>
          <a:xfrm>
            <a:off x="4317537" y="5542136"/>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59" name="Google Shape;8259;p158"/>
          <p:cNvSpPr/>
          <p:nvPr/>
        </p:nvSpPr>
        <p:spPr>
          <a:xfrm flipH="1" rot="10800000">
            <a:off x="4275176" y="7269557"/>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60" name="Google Shape;8260;p158"/>
          <p:cNvSpPr/>
          <p:nvPr/>
        </p:nvSpPr>
        <p:spPr>
          <a:xfrm>
            <a:off x="7077582" y="7439055"/>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61" name="Google Shape;8261;p158"/>
          <p:cNvCxnSpPr/>
          <p:nvPr/>
        </p:nvCxnSpPr>
        <p:spPr>
          <a:xfrm>
            <a:off x="4439618" y="7855766"/>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62" name="Google Shape;8262;p158"/>
          <p:cNvSpPr txBox="1"/>
          <p:nvPr/>
        </p:nvSpPr>
        <p:spPr>
          <a:xfrm>
            <a:off x="4537510" y="5909245"/>
            <a:ext cx="291497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Hace referencia al conjunto de leyes, normas y reglamentos que le dan validez a la investigación.</a:t>
            </a:r>
            <a:endParaRPr b="1" sz="1500">
              <a:solidFill>
                <a:srgbClr val="000000"/>
              </a:solidFill>
              <a:latin typeface="Arial"/>
              <a:ea typeface="Arial"/>
              <a:cs typeface="Arial"/>
              <a:sym typeface="Arial"/>
            </a:endParaRPr>
          </a:p>
        </p:txBody>
      </p:sp>
      <p:sp>
        <p:nvSpPr>
          <p:cNvPr id="8263" name="Google Shape;8263;p158"/>
          <p:cNvSpPr/>
          <p:nvPr/>
        </p:nvSpPr>
        <p:spPr>
          <a:xfrm>
            <a:off x="7848470" y="5558200"/>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64" name="Google Shape;8264;p158"/>
          <p:cNvSpPr/>
          <p:nvPr/>
        </p:nvSpPr>
        <p:spPr>
          <a:xfrm flipH="1" rot="10800000">
            <a:off x="7806109" y="7285621"/>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65" name="Google Shape;8265;p158"/>
          <p:cNvSpPr/>
          <p:nvPr/>
        </p:nvSpPr>
        <p:spPr>
          <a:xfrm>
            <a:off x="10608515" y="7455119"/>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66" name="Google Shape;8266;p158"/>
          <p:cNvCxnSpPr/>
          <p:nvPr/>
        </p:nvCxnSpPr>
        <p:spPr>
          <a:xfrm>
            <a:off x="7970551" y="7871830"/>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67" name="Google Shape;8267;p158"/>
          <p:cNvSpPr txBox="1"/>
          <p:nvPr/>
        </p:nvSpPr>
        <p:spPr>
          <a:xfrm>
            <a:off x="7943768" y="5909245"/>
            <a:ext cx="3006790" cy="1246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Se incorpora el escenario físico del objeto de estudio, como lo son las condiciones del entorno, las condiciones temporales y ambientales.</a:t>
            </a:r>
            <a:endParaRPr b="1" sz="1500">
              <a:solidFill>
                <a:srgbClr val="000000"/>
              </a:solidFill>
              <a:latin typeface="Arial"/>
              <a:ea typeface="Arial"/>
              <a:cs typeface="Arial"/>
              <a:sym typeface="Arial"/>
            </a:endParaRPr>
          </a:p>
        </p:txBody>
      </p:sp>
      <p:sp>
        <p:nvSpPr>
          <p:cNvPr id="8268" name="Google Shape;8268;p158"/>
          <p:cNvSpPr/>
          <p:nvPr/>
        </p:nvSpPr>
        <p:spPr>
          <a:xfrm>
            <a:off x="11404821" y="5542136"/>
            <a:ext cx="3277212" cy="2014862"/>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8269" name="Google Shape;8269;p158"/>
          <p:cNvSpPr/>
          <p:nvPr/>
        </p:nvSpPr>
        <p:spPr>
          <a:xfrm flipH="1" rot="10800000">
            <a:off x="11362460" y="7269557"/>
            <a:ext cx="3361934" cy="793705"/>
          </a:xfrm>
          <a:prstGeom prst="round2SameRect">
            <a:avLst>
              <a:gd fmla="val 16667" name="adj1"/>
              <a:gd fmla="val 0" name="adj2"/>
            </a:avLst>
          </a:prstGeom>
          <a:solidFill>
            <a:srgbClr val="DCB6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270" name="Google Shape;8270;p158"/>
          <p:cNvSpPr/>
          <p:nvPr/>
        </p:nvSpPr>
        <p:spPr>
          <a:xfrm>
            <a:off x="14164866" y="7439055"/>
            <a:ext cx="351401" cy="268014"/>
          </a:xfrm>
          <a:prstGeom prst="flowChartMerge">
            <a:avLst/>
          </a:prstGeom>
          <a:solidFill>
            <a:srgbClr val="0034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71" name="Google Shape;8271;p158"/>
          <p:cNvCxnSpPr/>
          <p:nvPr/>
        </p:nvCxnSpPr>
        <p:spPr>
          <a:xfrm>
            <a:off x="11526902" y="7855766"/>
            <a:ext cx="2989365" cy="0"/>
          </a:xfrm>
          <a:prstGeom prst="straightConnector1">
            <a:avLst/>
          </a:prstGeom>
          <a:noFill/>
          <a:ln cap="flat" cmpd="sng" w="38100">
            <a:solidFill>
              <a:srgbClr val="003442"/>
            </a:solidFill>
            <a:prstDash val="dash"/>
            <a:miter lim="800000"/>
            <a:headEnd len="sm" w="sm" type="none"/>
            <a:tailEnd len="sm" w="sm" type="none"/>
          </a:ln>
        </p:spPr>
      </p:cxnSp>
      <p:sp>
        <p:nvSpPr>
          <p:cNvPr id="8272" name="Google Shape;8272;p158"/>
          <p:cNvSpPr txBox="1"/>
          <p:nvPr/>
        </p:nvSpPr>
        <p:spPr>
          <a:xfrm>
            <a:off x="11432715" y="5603805"/>
            <a:ext cx="3249318" cy="1708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A través de ésta el investigador se relaciona de forma directa con el objeto de estudio y permite recolectar información empírica y que quizás aún no ha sido documentada sobre su objeto de estudio.</a:t>
            </a:r>
            <a:endParaRPr/>
          </a:p>
        </p:txBody>
      </p:sp>
      <p:sp>
        <p:nvSpPr>
          <p:cNvPr id="8273" name="Google Shape;8273;p158"/>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4" name="Google Shape;8274;p158"/>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pic>
        <p:nvPicPr>
          <p:cNvPr descr="Logotipo&#10;&#10;Descripción generada automáticamente" id="8275" name="Google Shape;8275;p158"/>
          <p:cNvPicPr preferRelativeResize="0"/>
          <p:nvPr/>
        </p:nvPicPr>
        <p:blipFill rotWithShape="1">
          <a:blip r:embed="rId7">
            <a:alphaModFix/>
          </a:blip>
          <a:srcRect b="0" l="0" r="0" t="0"/>
          <a:stretch/>
        </p:blipFill>
        <p:spPr>
          <a:xfrm>
            <a:off x="9540107" y="8388072"/>
            <a:ext cx="525043" cy="525043"/>
          </a:xfrm>
          <a:prstGeom prst="rect">
            <a:avLst/>
          </a:prstGeom>
          <a:noFill/>
          <a:ln>
            <a:noFill/>
          </a:ln>
        </p:spPr>
      </p:pic>
      <p:sp>
        <p:nvSpPr>
          <p:cNvPr id="8276" name="Google Shape;8276;p158"/>
          <p:cNvSpPr txBox="1"/>
          <p:nvPr/>
        </p:nvSpPr>
        <p:spPr>
          <a:xfrm>
            <a:off x="4617976" y="7439055"/>
            <a:ext cx="233274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legal</a:t>
            </a:r>
            <a:endParaRPr/>
          </a:p>
        </p:txBody>
      </p:sp>
      <p:sp>
        <p:nvSpPr>
          <p:cNvPr id="8277" name="Google Shape;8277;p158"/>
          <p:cNvSpPr txBox="1"/>
          <p:nvPr/>
        </p:nvSpPr>
        <p:spPr>
          <a:xfrm>
            <a:off x="11432714" y="4650878"/>
            <a:ext cx="295306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Antecedentes o estado del arte</a:t>
            </a:r>
            <a:endParaRPr/>
          </a:p>
        </p:txBody>
      </p:sp>
      <p:sp>
        <p:nvSpPr>
          <p:cNvPr id="8278" name="Google Shape;8278;p158"/>
          <p:cNvSpPr txBox="1"/>
          <p:nvPr/>
        </p:nvSpPr>
        <p:spPr>
          <a:xfrm>
            <a:off x="4363220" y="4828155"/>
            <a:ext cx="260557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Técnica documental</a:t>
            </a:r>
            <a:endParaRPr/>
          </a:p>
        </p:txBody>
      </p:sp>
      <p:sp>
        <p:nvSpPr>
          <p:cNvPr id="8279" name="Google Shape;8279;p158"/>
          <p:cNvSpPr txBox="1"/>
          <p:nvPr/>
        </p:nvSpPr>
        <p:spPr>
          <a:xfrm>
            <a:off x="11526902" y="7491718"/>
            <a:ext cx="235882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Técnica de campo</a:t>
            </a:r>
            <a:endParaRPr/>
          </a:p>
        </p:txBody>
      </p:sp>
      <p:sp>
        <p:nvSpPr>
          <p:cNvPr id="8280" name="Google Shape;8280;p158"/>
          <p:cNvSpPr txBox="1"/>
          <p:nvPr/>
        </p:nvSpPr>
        <p:spPr>
          <a:xfrm>
            <a:off x="8053486" y="4828154"/>
            <a:ext cx="232502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teórico</a:t>
            </a:r>
            <a:endParaRPr/>
          </a:p>
        </p:txBody>
      </p:sp>
      <p:sp>
        <p:nvSpPr>
          <p:cNvPr id="8281" name="Google Shape;8281;p158"/>
          <p:cNvSpPr txBox="1"/>
          <p:nvPr/>
        </p:nvSpPr>
        <p:spPr>
          <a:xfrm>
            <a:off x="8053486" y="7514758"/>
            <a:ext cx="213554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Marco contextual</a:t>
            </a:r>
            <a:endParaRPr/>
          </a:p>
        </p:txBody>
      </p:sp>
      <p:sp>
        <p:nvSpPr>
          <p:cNvPr id="8282" name="Google Shape;8282;p158"/>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8283" name="Google Shape;8283;p158"/>
          <p:cNvPicPr preferRelativeResize="0"/>
          <p:nvPr/>
        </p:nvPicPr>
        <p:blipFill rotWithShape="1">
          <a:blip r:embed="rId13">
            <a:alphaModFix/>
          </a:blip>
          <a:srcRect b="0" l="0" r="0" t="0"/>
          <a:stretch/>
        </p:blipFill>
        <p:spPr>
          <a:xfrm>
            <a:off x="4448309" y="1034693"/>
            <a:ext cx="9436100" cy="7381875"/>
          </a:xfrm>
          <a:prstGeom prst="rect">
            <a:avLst/>
          </a:prstGeom>
          <a:noFill/>
          <a:ln>
            <a:noFill/>
          </a:ln>
        </p:spPr>
      </p:pic>
      <p:sp>
        <p:nvSpPr>
          <p:cNvPr id="8284" name="Google Shape;8284;p158"/>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8285" name="Google Shape;8285;p158"/>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El puntaje es </a:t>
            </a:r>
            <a:r>
              <a:rPr b="1" lang="es-CO" sz="2500">
                <a:solidFill>
                  <a:srgbClr val="420F05"/>
                </a:solidFill>
                <a:latin typeface="Arial"/>
                <a:ea typeface="Arial"/>
                <a:cs typeface="Arial"/>
                <a:sym typeface="Arial"/>
              </a:rPr>
              <a:t>100%.</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¡Felicitaciones!</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8286" name="Google Shape;8286;p158"/>
          <p:cNvSpPr/>
          <p:nvPr/>
        </p:nvSpPr>
        <p:spPr>
          <a:xfrm>
            <a:off x="7949549" y="6281720"/>
            <a:ext cx="1719900"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7" name="Google Shape;8287;p158"/>
          <p:cNvSpPr txBox="1"/>
          <p:nvPr/>
        </p:nvSpPr>
        <p:spPr>
          <a:xfrm>
            <a:off x="8142927" y="6392223"/>
            <a:ext cx="126364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Cerrar</a:t>
            </a:r>
            <a:endParaRPr sz="2200">
              <a:solidFill>
                <a:srgbClr val="420F05"/>
              </a:solidFill>
              <a:latin typeface="Arial"/>
              <a:ea typeface="Arial"/>
              <a:cs typeface="Arial"/>
              <a:sym typeface="Arial"/>
            </a:endParaRPr>
          </a:p>
        </p:txBody>
      </p:sp>
      <p:pic>
        <p:nvPicPr>
          <p:cNvPr descr="Icono&#10;&#10;Descripción generada automáticamente" id="8288" name="Google Shape;8288;p158"/>
          <p:cNvPicPr preferRelativeResize="0"/>
          <p:nvPr/>
        </p:nvPicPr>
        <p:blipFill rotWithShape="1">
          <a:blip r:embed="rId14">
            <a:alphaModFix/>
          </a:blip>
          <a:srcRect b="0" l="0" r="0" t="0"/>
          <a:stretch/>
        </p:blipFill>
        <p:spPr>
          <a:xfrm>
            <a:off x="7840470" y="2469127"/>
            <a:ext cx="1860314" cy="186031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2" name="Shape 8292"/>
        <p:cNvGrpSpPr/>
        <p:nvPr/>
      </p:nvGrpSpPr>
      <p:grpSpPr>
        <a:xfrm>
          <a:off x="0" y="0"/>
          <a:ext cx="0" cy="0"/>
          <a:chOff x="0" y="0"/>
          <a:chExt cx="0" cy="0"/>
        </a:xfrm>
      </p:grpSpPr>
      <p:sp>
        <p:nvSpPr>
          <p:cNvPr id="8293" name="Google Shape;8293;p15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94" name="Google Shape;8294;p15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295" name="Google Shape;8295;p15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6" name="Google Shape;8296;p15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297" name="Google Shape;8297;p15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8" name="Google Shape;8298;p15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8299" name="Google Shape;8299;p159"/>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300" name="Google Shape;8300;p159"/>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301" name="Google Shape;8301;p15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302" name="Google Shape;8302;p15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8303" name="Google Shape;8303;p15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304" name="Google Shape;8304;p15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305" name="Google Shape;8305;p15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306" name="Google Shape;8306;p159"/>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307" name="Google Shape;8307;p159"/>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8308" name="Google Shape;8308;p15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309" name="Google Shape;8309;p15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310" name="Google Shape;8310;p15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311" name="Google Shape;8311;p15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8312" name="Google Shape;8312;p159"/>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11</a:t>
            </a:r>
            <a:endParaRPr sz="2000">
              <a:solidFill>
                <a:srgbClr val="9F4C97"/>
              </a:solidFill>
              <a:latin typeface="Arial"/>
              <a:ea typeface="Arial"/>
              <a:cs typeface="Arial"/>
              <a:sym typeface="Arial"/>
            </a:endParaRPr>
          </a:p>
        </p:txBody>
      </p:sp>
      <p:cxnSp>
        <p:nvCxnSpPr>
          <p:cNvPr id="8313" name="Google Shape;8313;p159"/>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314" name="Google Shape;8314;p159"/>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8315" name="Google Shape;8315;p159"/>
          <p:cNvSpPr/>
          <p:nvPr/>
        </p:nvSpPr>
        <p:spPr>
          <a:xfrm>
            <a:off x="7194968" y="1461471"/>
            <a:ext cx="8198121" cy="71671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6" name="Google Shape;8316;p159"/>
          <p:cNvSpPr txBox="1"/>
          <p:nvPr/>
        </p:nvSpPr>
        <p:spPr>
          <a:xfrm>
            <a:off x="8178794" y="1561798"/>
            <a:ext cx="6230468" cy="4565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 y redacción.</a:t>
            </a:r>
            <a:endParaRPr/>
          </a:p>
        </p:txBody>
      </p:sp>
      <p:pic>
        <p:nvPicPr>
          <p:cNvPr descr="C:\Users\Andrés Mejia\Desktop\actividad.png" id="8317" name="Google Shape;8317;p159"/>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descr="Logotipo&#10;&#10;Descripción generada automáticamente" id="8318" name="Google Shape;8318;p159"/>
          <p:cNvPicPr preferRelativeResize="0"/>
          <p:nvPr/>
        </p:nvPicPr>
        <p:blipFill rotWithShape="1">
          <a:blip r:embed="rId14">
            <a:alphaModFix/>
          </a:blip>
          <a:srcRect b="0" l="0" r="0" t="0"/>
          <a:stretch/>
        </p:blipFill>
        <p:spPr>
          <a:xfrm>
            <a:off x="15647719" y="4581808"/>
            <a:ext cx="525043" cy="525043"/>
          </a:xfrm>
          <a:prstGeom prst="rect">
            <a:avLst/>
          </a:prstGeom>
          <a:noFill/>
          <a:ln>
            <a:noFill/>
          </a:ln>
        </p:spPr>
      </p:pic>
      <p:sp>
        <p:nvSpPr>
          <p:cNvPr id="8319" name="Google Shape;8319;p15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8320" name="Google Shape;8320;p15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321" name="Google Shape;8321;p15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2" name="Google Shape;8322;p15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sp>
        <p:nvSpPr>
          <p:cNvPr id="8323" name="Google Shape;8323;p15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sp>
        <p:nvSpPr>
          <p:cNvPr id="8324" name="Google Shape;8324;p15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325" name="Google Shape;8325;p15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6" name="Google Shape;8326;p15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8327" name="Google Shape;8327;p159"/>
          <p:cNvPicPr preferRelativeResize="0"/>
          <p:nvPr/>
        </p:nvPicPr>
        <p:blipFill rotWithShape="1">
          <a:blip r:embed="rId14">
            <a:alphaModFix/>
          </a:blip>
          <a:srcRect b="0" l="0" r="0" t="0"/>
          <a:stretch/>
        </p:blipFill>
        <p:spPr>
          <a:xfrm>
            <a:off x="1659885" y="6764135"/>
            <a:ext cx="525043" cy="525043"/>
          </a:xfrm>
          <a:prstGeom prst="rect">
            <a:avLst/>
          </a:prstGeom>
          <a:noFill/>
          <a:ln>
            <a:noFill/>
          </a:ln>
        </p:spPr>
      </p:pic>
      <p:cxnSp>
        <p:nvCxnSpPr>
          <p:cNvPr id="8328" name="Google Shape;8328;p15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329" name="Google Shape;8329;p159"/>
          <p:cNvSpPr/>
          <p:nvPr/>
        </p:nvSpPr>
        <p:spPr>
          <a:xfrm>
            <a:off x="3974557" y="2920169"/>
            <a:ext cx="4616662" cy="5891857"/>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0" name="Google Shape;8330;p159"/>
          <p:cNvSpPr/>
          <p:nvPr/>
        </p:nvSpPr>
        <p:spPr>
          <a:xfrm>
            <a:off x="5070964" y="3991495"/>
            <a:ext cx="2423850" cy="2041263"/>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1" name="Google Shape;8331;p159"/>
          <p:cNvSpPr txBox="1"/>
          <p:nvPr/>
        </p:nvSpPr>
        <p:spPr>
          <a:xfrm>
            <a:off x="4627161" y="3075026"/>
            <a:ext cx="331145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La importancia del Marco Teórico: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(Opciones de video)</a:t>
            </a:r>
            <a:endParaRPr sz="1500">
              <a:solidFill>
                <a:schemeClr val="dk1"/>
              </a:solidFill>
              <a:latin typeface="Arial"/>
              <a:ea typeface="Arial"/>
              <a:cs typeface="Arial"/>
              <a:sym typeface="Arial"/>
            </a:endParaRPr>
          </a:p>
        </p:txBody>
      </p:sp>
      <p:pic>
        <p:nvPicPr>
          <p:cNvPr id="8332" name="Google Shape;8332;p159"/>
          <p:cNvPicPr preferRelativeResize="0"/>
          <p:nvPr/>
        </p:nvPicPr>
        <p:blipFill rotWithShape="1">
          <a:blip r:embed="rId15">
            <a:alphaModFix/>
          </a:blip>
          <a:srcRect b="0" l="0" r="0" t="0"/>
          <a:stretch/>
        </p:blipFill>
        <p:spPr>
          <a:xfrm>
            <a:off x="5830101" y="4559339"/>
            <a:ext cx="905574" cy="905574"/>
          </a:xfrm>
          <a:prstGeom prst="rect">
            <a:avLst/>
          </a:prstGeom>
          <a:noFill/>
          <a:ln>
            <a:noFill/>
          </a:ln>
        </p:spPr>
      </p:pic>
      <p:sp>
        <p:nvSpPr>
          <p:cNvPr id="8333" name="Google Shape;8333;p159"/>
          <p:cNvSpPr/>
          <p:nvPr/>
        </p:nvSpPr>
        <p:spPr>
          <a:xfrm>
            <a:off x="5070964" y="6283465"/>
            <a:ext cx="2423850" cy="2041263"/>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34" name="Google Shape;8334;p159"/>
          <p:cNvPicPr preferRelativeResize="0"/>
          <p:nvPr/>
        </p:nvPicPr>
        <p:blipFill rotWithShape="1">
          <a:blip r:embed="rId15">
            <a:alphaModFix/>
          </a:blip>
          <a:srcRect b="0" l="0" r="0" t="0"/>
          <a:stretch/>
        </p:blipFill>
        <p:spPr>
          <a:xfrm>
            <a:off x="5830101" y="6851309"/>
            <a:ext cx="905574" cy="905574"/>
          </a:xfrm>
          <a:prstGeom prst="rect">
            <a:avLst/>
          </a:prstGeom>
          <a:noFill/>
          <a:ln>
            <a:noFill/>
          </a:ln>
        </p:spPr>
      </p:pic>
      <p:sp>
        <p:nvSpPr>
          <p:cNvPr id="8335" name="Google Shape;8335;p159"/>
          <p:cNvSpPr txBox="1"/>
          <p:nvPr/>
        </p:nvSpPr>
        <p:spPr>
          <a:xfrm>
            <a:off x="4420102" y="8390465"/>
            <a:ext cx="436988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chemeClr val="dk1"/>
                </a:solidFill>
                <a:latin typeface="Arial"/>
                <a:ea typeface="Arial"/>
                <a:cs typeface="Arial"/>
                <a:sym typeface="Arial"/>
              </a:rPr>
              <a:t>Clic sobre cada tarjeta para ver los videos</a:t>
            </a:r>
            <a:endParaRPr i="1" sz="1500">
              <a:solidFill>
                <a:schemeClr val="dk1"/>
              </a:solidFill>
              <a:latin typeface="Arial"/>
              <a:ea typeface="Arial"/>
              <a:cs typeface="Arial"/>
              <a:sym typeface="Arial"/>
            </a:endParaRPr>
          </a:p>
        </p:txBody>
      </p:sp>
      <p:sp>
        <p:nvSpPr>
          <p:cNvPr id="8336" name="Google Shape;8336;p159"/>
          <p:cNvSpPr/>
          <p:nvPr/>
        </p:nvSpPr>
        <p:spPr>
          <a:xfrm>
            <a:off x="9160329" y="5580382"/>
            <a:ext cx="5829300" cy="2306320"/>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7" name="Google Shape;8337;p159"/>
          <p:cNvSpPr txBox="1"/>
          <p:nvPr/>
        </p:nvSpPr>
        <p:spPr>
          <a:xfrm>
            <a:off x="9310116" y="3466948"/>
            <a:ext cx="553440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finalizar y antes de iniciar el desarrollo de la ficha técnica, es indispensable la lectura y posterior resumen del siguiente libro: </a:t>
            </a:r>
            <a:r>
              <a:rPr b="1" lang="es-CO" sz="1500">
                <a:solidFill>
                  <a:schemeClr val="dk1"/>
                </a:solidFill>
                <a:latin typeface="Arial"/>
                <a:ea typeface="Arial"/>
                <a:cs typeface="Arial"/>
                <a:sym typeface="Arial"/>
              </a:rPr>
              <a:t>Cómo se hace una tesis.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XXXXXX.</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(Tiempo en horas autónomas 14).</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Trabajo que deben realizar los estudiantes: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Utilizando la ficha técnica que encuentra en la carpeta XXXXX, debe realizar los puntos: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2 - 3 (Tiempo estimado 6 horas y 15 minutos)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y el punto 5 (Tiempo estimado 5 horas)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Estos puntos corresponden a la evaluación de la parte de este curso.</a:t>
            </a:r>
            <a:endParaRPr sz="15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1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87" name="Google Shape;587;p1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588" name="Google Shape;588;p1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1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590" name="Google Shape;590;p1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1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592" name="Google Shape;592;p1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593" name="Google Shape;593;p1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594" name="Google Shape;594;p1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595" name="Google Shape;595;p1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596" name="Google Shape;596;p1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597" name="Google Shape;597;p1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598" name="Google Shape;598;p1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599" name="Google Shape;599;p1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00" name="Google Shape;600;p1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1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602" name="Google Shape;602;p16"/>
          <p:cNvSpPr txBox="1"/>
          <p:nvPr/>
        </p:nvSpPr>
        <p:spPr>
          <a:xfrm>
            <a:off x="3710939" y="3221581"/>
            <a:ext cx="11470473"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también es llamado “Revisión de la literatura” y es a su vez un proceso y un producto ya que es un compendio escrito de artículos, libros y otros documentos que describe el estado pasado y actual del conocimiento sobre el problema de estudio y ayuda a documentar cómo la investigación agrega valor a la literatura existente.</a:t>
            </a:r>
            <a:endParaRPr/>
          </a:p>
          <a:p>
            <a:pPr indent="0" lvl="0" marL="0" marR="0" rtl="0" algn="just">
              <a:spcBef>
                <a:spcPts val="0"/>
              </a:spcBef>
              <a:spcAft>
                <a:spcPts val="0"/>
              </a:spcAft>
              <a:buNone/>
            </a:pPr>
            <a:r>
              <a:t/>
            </a:r>
            <a:endParaRPr sz="1500">
              <a:solidFill>
                <a:srgbClr val="0C0C0C"/>
              </a:solidFill>
              <a:latin typeface="Arial"/>
              <a:ea typeface="Arial"/>
              <a:cs typeface="Arial"/>
              <a:sym typeface="Arial"/>
            </a:endParaRPr>
          </a:p>
          <a:p>
            <a:pPr indent="0" lvl="0" marL="0" marR="0" rtl="0" algn="just">
              <a:spcBef>
                <a:spcPts val="0"/>
              </a:spcBef>
              <a:spcAft>
                <a:spcPts val="0"/>
              </a:spcAft>
              <a:buNone/>
            </a:pPr>
            <a:r>
              <a:rPr lang="es-CO" sz="1500">
                <a:solidFill>
                  <a:srgbClr val="0C0C0C"/>
                </a:solidFill>
                <a:latin typeface="Arial"/>
                <a:ea typeface="Arial"/>
                <a:cs typeface="Arial"/>
                <a:sym typeface="Arial"/>
              </a:rPr>
              <a:t>Este proceso significa “Sustentar teóricamente el estudio” por lo tanto es necesario exponer y analizar:</a:t>
            </a:r>
            <a:endParaRPr sz="1500">
              <a:solidFill>
                <a:srgbClr val="0C0C0C"/>
              </a:solidFill>
              <a:latin typeface="Arial"/>
              <a:ea typeface="Arial"/>
              <a:cs typeface="Arial"/>
              <a:sym typeface="Arial"/>
            </a:endParaRPr>
          </a:p>
        </p:txBody>
      </p:sp>
      <p:pic>
        <p:nvPicPr>
          <p:cNvPr descr="Icono&#10;&#10;Descripción generada automáticamente" id="603" name="Google Shape;603;p1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04" name="Google Shape;604;p1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05" name="Google Shape;605;p16"/>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Metodología de la investigación-03.png" id="606" name="Google Shape;606;p16"/>
          <p:cNvPicPr preferRelativeResize="0"/>
          <p:nvPr/>
        </p:nvPicPr>
        <p:blipFill rotWithShape="1">
          <a:blip r:embed="rId8">
            <a:alphaModFix/>
          </a:blip>
          <a:srcRect b="0" l="0" r="0" t="0"/>
          <a:stretch/>
        </p:blipFill>
        <p:spPr>
          <a:xfrm>
            <a:off x="3277143" y="1132487"/>
            <a:ext cx="3618957" cy="1270393"/>
          </a:xfrm>
          <a:prstGeom prst="rect">
            <a:avLst/>
          </a:prstGeom>
          <a:noFill/>
          <a:ln>
            <a:noFill/>
          </a:ln>
        </p:spPr>
      </p:pic>
      <p:sp>
        <p:nvSpPr>
          <p:cNvPr id="607" name="Google Shape;607;p1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pic>
        <p:nvPicPr>
          <p:cNvPr descr="C:\Users\Andrés Mejia\Desktop\METODOLOGÍA INVESTIGACIÓN\bibliografia.png" id="608" name="Google Shape;608;p16"/>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09" name="Google Shape;609;p16"/>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10" name="Google Shape;610;p16"/>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11" name="Google Shape;611;p16"/>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612" name="Google Shape;612;p16"/>
          <p:cNvSpPr/>
          <p:nvPr/>
        </p:nvSpPr>
        <p:spPr>
          <a:xfrm>
            <a:off x="6973243"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1</a:t>
            </a:r>
            <a:endParaRPr sz="2200">
              <a:solidFill>
                <a:schemeClr val="lt1"/>
              </a:solidFill>
              <a:latin typeface="Arial"/>
              <a:ea typeface="Arial"/>
              <a:cs typeface="Arial"/>
              <a:sym typeface="Arial"/>
            </a:endParaRPr>
          </a:p>
        </p:txBody>
      </p:sp>
      <p:sp>
        <p:nvSpPr>
          <p:cNvPr id="613" name="Google Shape;613;p16"/>
          <p:cNvSpPr/>
          <p:nvPr/>
        </p:nvSpPr>
        <p:spPr>
          <a:xfrm>
            <a:off x="1020432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4</a:t>
            </a:r>
            <a:endParaRPr sz="2200">
              <a:solidFill>
                <a:schemeClr val="lt1"/>
              </a:solidFill>
              <a:latin typeface="Arial"/>
              <a:ea typeface="Arial"/>
              <a:cs typeface="Arial"/>
              <a:sym typeface="Arial"/>
            </a:endParaRPr>
          </a:p>
        </p:txBody>
      </p:sp>
      <p:sp>
        <p:nvSpPr>
          <p:cNvPr id="614" name="Google Shape;614;p16"/>
          <p:cNvSpPr/>
          <p:nvPr/>
        </p:nvSpPr>
        <p:spPr>
          <a:xfrm>
            <a:off x="805236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2</a:t>
            </a:r>
            <a:endParaRPr sz="2200">
              <a:solidFill>
                <a:schemeClr val="lt1"/>
              </a:solidFill>
              <a:latin typeface="Arial"/>
              <a:ea typeface="Arial"/>
              <a:cs typeface="Arial"/>
              <a:sym typeface="Arial"/>
            </a:endParaRPr>
          </a:p>
        </p:txBody>
      </p:sp>
      <p:sp>
        <p:nvSpPr>
          <p:cNvPr id="615" name="Google Shape;615;p16"/>
          <p:cNvSpPr/>
          <p:nvPr/>
        </p:nvSpPr>
        <p:spPr>
          <a:xfrm>
            <a:off x="9128348" y="5319137"/>
            <a:ext cx="829958" cy="660126"/>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3</a:t>
            </a:r>
            <a:endParaRPr sz="2200">
              <a:solidFill>
                <a:schemeClr val="lt1"/>
              </a:solidFill>
              <a:latin typeface="Arial"/>
              <a:ea typeface="Arial"/>
              <a:cs typeface="Arial"/>
              <a:sym typeface="Arial"/>
            </a:endParaRPr>
          </a:p>
        </p:txBody>
      </p:sp>
      <p:sp>
        <p:nvSpPr>
          <p:cNvPr id="616" name="Google Shape;616;p16"/>
          <p:cNvSpPr/>
          <p:nvPr/>
        </p:nvSpPr>
        <p:spPr>
          <a:xfrm>
            <a:off x="11280308" y="5319137"/>
            <a:ext cx="829958" cy="660126"/>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200">
                <a:solidFill>
                  <a:schemeClr val="lt1"/>
                </a:solidFill>
                <a:latin typeface="Arial"/>
                <a:ea typeface="Arial"/>
                <a:cs typeface="Arial"/>
                <a:sym typeface="Arial"/>
              </a:rPr>
              <a:t>5</a:t>
            </a:r>
            <a:endParaRPr sz="2200">
              <a:solidFill>
                <a:schemeClr val="lt1"/>
              </a:solidFill>
              <a:latin typeface="Arial"/>
              <a:ea typeface="Arial"/>
              <a:cs typeface="Arial"/>
              <a:sym typeface="Arial"/>
            </a:endParaRPr>
          </a:p>
        </p:txBody>
      </p:sp>
      <p:sp>
        <p:nvSpPr>
          <p:cNvPr id="617" name="Google Shape;617;p16"/>
          <p:cNvSpPr/>
          <p:nvPr/>
        </p:nvSpPr>
        <p:spPr>
          <a:xfrm>
            <a:off x="6533346" y="5991754"/>
            <a:ext cx="6170283" cy="154175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16"/>
          <p:cNvSpPr txBox="1"/>
          <p:nvPr/>
        </p:nvSpPr>
        <p:spPr>
          <a:xfrm>
            <a:off x="7403341" y="6601046"/>
            <a:ext cx="4430292"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Antecedentes en general</a:t>
            </a:r>
            <a:endParaRPr/>
          </a:p>
        </p:txBody>
      </p:sp>
      <p:pic>
        <p:nvPicPr>
          <p:cNvPr descr="Logotipo&#10;&#10;Descripción generada automáticamente" id="619" name="Google Shape;619;p16"/>
          <p:cNvPicPr preferRelativeResize="0"/>
          <p:nvPr/>
        </p:nvPicPr>
        <p:blipFill rotWithShape="1">
          <a:blip r:embed="rId7">
            <a:alphaModFix/>
          </a:blip>
          <a:srcRect b="0" l="0" r="0" t="0"/>
          <a:stretch/>
        </p:blipFill>
        <p:spPr>
          <a:xfrm>
            <a:off x="11709646" y="5716741"/>
            <a:ext cx="525043" cy="525043"/>
          </a:xfrm>
          <a:prstGeom prst="rect">
            <a:avLst/>
          </a:prstGeom>
          <a:noFill/>
          <a:ln>
            <a:noFill/>
          </a:ln>
        </p:spPr>
      </p:pic>
      <p:sp>
        <p:nvSpPr>
          <p:cNvPr id="620" name="Google Shape;620;p16"/>
          <p:cNvSpPr txBox="1"/>
          <p:nvPr/>
        </p:nvSpPr>
        <p:spPr>
          <a:xfrm>
            <a:off x="6280563" y="7960307"/>
            <a:ext cx="6902531"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se consideren válidas para el correcto encuadre del estudio. Rojas (2002)</a:t>
            </a:r>
            <a:endParaRPr sz="1500">
              <a:solidFill>
                <a:schemeClr val="dk1"/>
              </a:solidFill>
              <a:latin typeface="Arial"/>
              <a:ea typeface="Arial"/>
              <a:cs typeface="Arial"/>
              <a:sym typeface="Arial"/>
            </a:endParaRPr>
          </a:p>
        </p:txBody>
      </p:sp>
      <p:pic>
        <p:nvPicPr>
          <p:cNvPr descr="Logotipo&#10;&#10;Descripción generada automáticamente" id="621" name="Google Shape;621;p16"/>
          <p:cNvPicPr preferRelativeResize="0"/>
          <p:nvPr/>
        </p:nvPicPr>
        <p:blipFill rotWithShape="1">
          <a:blip r:embed="rId7">
            <a:alphaModFix/>
          </a:blip>
          <a:srcRect b="0" l="0" r="0" t="0"/>
          <a:stretch/>
        </p:blipFill>
        <p:spPr>
          <a:xfrm>
            <a:off x="15535236" y="4565749"/>
            <a:ext cx="525043" cy="525043"/>
          </a:xfrm>
          <a:prstGeom prst="rect">
            <a:avLst/>
          </a:prstGeom>
          <a:noFill/>
          <a:ln>
            <a:noFill/>
          </a:ln>
        </p:spPr>
      </p:pic>
      <p:sp>
        <p:nvSpPr>
          <p:cNvPr id="622" name="Google Shape;622;p16"/>
          <p:cNvSpPr txBox="1"/>
          <p:nvPr/>
        </p:nvSpPr>
        <p:spPr>
          <a:xfrm>
            <a:off x="3710939" y="4657300"/>
            <a:ext cx="5907547"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Clic en cada número para visualizar la información:</a:t>
            </a:r>
            <a:endParaRPr b="1" i="1" sz="1500">
              <a:solidFill>
                <a:srgbClr val="482649"/>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1" name="Shape 8341"/>
        <p:cNvGrpSpPr/>
        <p:nvPr/>
      </p:nvGrpSpPr>
      <p:grpSpPr>
        <a:xfrm>
          <a:off x="0" y="0"/>
          <a:ext cx="0" cy="0"/>
          <a:chOff x="0" y="0"/>
          <a:chExt cx="0" cy="0"/>
        </a:xfrm>
      </p:grpSpPr>
      <p:sp>
        <p:nvSpPr>
          <p:cNvPr id="8342" name="Google Shape;8342;p16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343" name="Google Shape;8343;p16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344" name="Google Shape;8344;p16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5" name="Google Shape;8345;p16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346" name="Google Shape;8346;p16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7" name="Google Shape;8347;p16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8348" name="Google Shape;8348;p160"/>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349" name="Google Shape;8349;p160"/>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350" name="Google Shape;8350;p16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351" name="Google Shape;8351;p16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8352" name="Google Shape;8352;p16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353" name="Google Shape;8353;p16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354" name="Google Shape;8354;p16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355" name="Google Shape;8355;p160"/>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356" name="Google Shape;8356;p160"/>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8357" name="Google Shape;8357;p16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358" name="Google Shape;8358;p16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359" name="Google Shape;8359;p16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360" name="Google Shape;8360;p16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8361" name="Google Shape;8361;p160"/>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11</a:t>
            </a:r>
            <a:endParaRPr sz="2000">
              <a:solidFill>
                <a:srgbClr val="9F4C97"/>
              </a:solidFill>
              <a:latin typeface="Arial"/>
              <a:ea typeface="Arial"/>
              <a:cs typeface="Arial"/>
              <a:sym typeface="Arial"/>
            </a:endParaRPr>
          </a:p>
        </p:txBody>
      </p:sp>
      <p:cxnSp>
        <p:nvCxnSpPr>
          <p:cNvPr id="8362" name="Google Shape;8362;p160"/>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363" name="Google Shape;8363;p160"/>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8364" name="Google Shape;8364;p160"/>
          <p:cNvSpPr/>
          <p:nvPr/>
        </p:nvSpPr>
        <p:spPr>
          <a:xfrm>
            <a:off x="7194968" y="1461471"/>
            <a:ext cx="8198121" cy="71671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5" name="Google Shape;8365;p160"/>
          <p:cNvSpPr txBox="1"/>
          <p:nvPr/>
        </p:nvSpPr>
        <p:spPr>
          <a:xfrm>
            <a:off x="8178794" y="1561798"/>
            <a:ext cx="6230468" cy="4565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 y redacción.</a:t>
            </a:r>
            <a:endParaRPr/>
          </a:p>
        </p:txBody>
      </p:sp>
      <p:pic>
        <p:nvPicPr>
          <p:cNvPr descr="C:\Users\Andrés Mejia\Desktop\actividad.png" id="8366" name="Google Shape;8366;p160"/>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descr="Logotipo&#10;&#10;Descripción generada automáticamente" id="8367" name="Google Shape;8367;p160"/>
          <p:cNvPicPr preferRelativeResize="0"/>
          <p:nvPr/>
        </p:nvPicPr>
        <p:blipFill rotWithShape="1">
          <a:blip r:embed="rId14">
            <a:alphaModFix/>
          </a:blip>
          <a:srcRect b="0" l="0" r="0" t="0"/>
          <a:stretch/>
        </p:blipFill>
        <p:spPr>
          <a:xfrm>
            <a:off x="15647719" y="4581808"/>
            <a:ext cx="525043" cy="525043"/>
          </a:xfrm>
          <a:prstGeom prst="rect">
            <a:avLst/>
          </a:prstGeom>
          <a:noFill/>
          <a:ln>
            <a:noFill/>
          </a:ln>
        </p:spPr>
      </p:pic>
      <p:sp>
        <p:nvSpPr>
          <p:cNvPr id="8368" name="Google Shape;8368;p16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8369" name="Google Shape;8369;p16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370" name="Google Shape;8370;p16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1" name="Google Shape;8371;p160"/>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sp>
        <p:nvSpPr>
          <p:cNvPr id="8372" name="Google Shape;8372;p16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sp>
        <p:nvSpPr>
          <p:cNvPr id="8373" name="Google Shape;8373;p160"/>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374" name="Google Shape;8374;p160"/>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5" name="Google Shape;8375;p160"/>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8376" name="Google Shape;8376;p160"/>
          <p:cNvPicPr preferRelativeResize="0"/>
          <p:nvPr/>
        </p:nvPicPr>
        <p:blipFill rotWithShape="1">
          <a:blip r:embed="rId14">
            <a:alphaModFix/>
          </a:blip>
          <a:srcRect b="0" l="0" r="0" t="0"/>
          <a:stretch/>
        </p:blipFill>
        <p:spPr>
          <a:xfrm>
            <a:off x="1659885" y="6764135"/>
            <a:ext cx="525043" cy="525043"/>
          </a:xfrm>
          <a:prstGeom prst="rect">
            <a:avLst/>
          </a:prstGeom>
          <a:noFill/>
          <a:ln>
            <a:noFill/>
          </a:ln>
        </p:spPr>
      </p:pic>
      <p:cxnSp>
        <p:nvCxnSpPr>
          <p:cNvPr id="8377" name="Google Shape;8377;p160"/>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378" name="Google Shape;8378;p160"/>
          <p:cNvSpPr/>
          <p:nvPr/>
        </p:nvSpPr>
        <p:spPr>
          <a:xfrm>
            <a:off x="3974557" y="2920169"/>
            <a:ext cx="4616662" cy="5891857"/>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9" name="Google Shape;8379;p160"/>
          <p:cNvSpPr/>
          <p:nvPr/>
        </p:nvSpPr>
        <p:spPr>
          <a:xfrm>
            <a:off x="5070964" y="3991495"/>
            <a:ext cx="2423850" cy="2041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0" name="Google Shape;8380;p160"/>
          <p:cNvSpPr txBox="1"/>
          <p:nvPr/>
        </p:nvSpPr>
        <p:spPr>
          <a:xfrm>
            <a:off x="4627161" y="3075026"/>
            <a:ext cx="331145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La importancia del Marco Teórico: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(Opciones de video)</a:t>
            </a:r>
            <a:endParaRPr sz="1500">
              <a:solidFill>
                <a:schemeClr val="dk1"/>
              </a:solidFill>
              <a:latin typeface="Arial"/>
              <a:ea typeface="Arial"/>
              <a:cs typeface="Arial"/>
              <a:sym typeface="Arial"/>
            </a:endParaRPr>
          </a:p>
        </p:txBody>
      </p:sp>
      <p:sp>
        <p:nvSpPr>
          <p:cNvPr id="8381" name="Google Shape;8381;p160"/>
          <p:cNvSpPr/>
          <p:nvPr/>
        </p:nvSpPr>
        <p:spPr>
          <a:xfrm>
            <a:off x="5070964" y="6283465"/>
            <a:ext cx="2423850" cy="2041263"/>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82" name="Google Shape;8382;p160"/>
          <p:cNvPicPr preferRelativeResize="0"/>
          <p:nvPr/>
        </p:nvPicPr>
        <p:blipFill rotWithShape="1">
          <a:blip r:embed="rId15">
            <a:alphaModFix/>
          </a:blip>
          <a:srcRect b="0" l="0" r="0" t="0"/>
          <a:stretch/>
        </p:blipFill>
        <p:spPr>
          <a:xfrm>
            <a:off x="5830101" y="6851309"/>
            <a:ext cx="905574" cy="905574"/>
          </a:xfrm>
          <a:prstGeom prst="rect">
            <a:avLst/>
          </a:prstGeom>
          <a:noFill/>
          <a:ln>
            <a:noFill/>
          </a:ln>
        </p:spPr>
      </p:pic>
      <p:sp>
        <p:nvSpPr>
          <p:cNvPr id="8383" name="Google Shape;8383;p160"/>
          <p:cNvSpPr txBox="1"/>
          <p:nvPr/>
        </p:nvSpPr>
        <p:spPr>
          <a:xfrm>
            <a:off x="4420102" y="8390465"/>
            <a:ext cx="436988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chemeClr val="dk1"/>
                </a:solidFill>
                <a:latin typeface="Arial"/>
                <a:ea typeface="Arial"/>
                <a:cs typeface="Arial"/>
                <a:sym typeface="Arial"/>
              </a:rPr>
              <a:t>Clic sobre cada tarjeta para ver los videos</a:t>
            </a:r>
            <a:endParaRPr i="1" sz="1500">
              <a:solidFill>
                <a:schemeClr val="dk1"/>
              </a:solidFill>
              <a:latin typeface="Arial"/>
              <a:ea typeface="Arial"/>
              <a:cs typeface="Arial"/>
              <a:sym typeface="Arial"/>
            </a:endParaRPr>
          </a:p>
        </p:txBody>
      </p:sp>
      <p:sp>
        <p:nvSpPr>
          <p:cNvPr id="8384" name="Google Shape;8384;p160"/>
          <p:cNvSpPr txBox="1"/>
          <p:nvPr/>
        </p:nvSpPr>
        <p:spPr>
          <a:xfrm>
            <a:off x="5220884" y="4050178"/>
            <a:ext cx="212400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Video: </a:t>
            </a:r>
            <a:r>
              <a:rPr lang="es-CO" sz="1500">
                <a:solidFill>
                  <a:schemeClr val="dk1"/>
                </a:solidFill>
                <a:latin typeface="Arial"/>
                <a:ea typeface="Arial"/>
                <a:cs typeface="Arial"/>
                <a:sym typeface="Arial"/>
              </a:rPr>
              <a:t>Dr. Roberto Hernández Sampieri. La revisión de la literatura.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Tiempo: 8 minutos autónomos.</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El video lo encuentra en la carpeta XXXX</a:t>
            </a:r>
            <a:endParaRPr sz="1500">
              <a:solidFill>
                <a:schemeClr val="dk1"/>
              </a:solidFill>
              <a:latin typeface="Arial"/>
              <a:ea typeface="Arial"/>
              <a:cs typeface="Arial"/>
              <a:sym typeface="Arial"/>
            </a:endParaRPr>
          </a:p>
        </p:txBody>
      </p:sp>
      <p:sp>
        <p:nvSpPr>
          <p:cNvPr id="8385" name="Google Shape;8385;p160"/>
          <p:cNvSpPr/>
          <p:nvPr/>
        </p:nvSpPr>
        <p:spPr>
          <a:xfrm>
            <a:off x="9160329" y="5580382"/>
            <a:ext cx="5829300" cy="2306320"/>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6" name="Google Shape;8386;p160"/>
          <p:cNvSpPr txBox="1"/>
          <p:nvPr/>
        </p:nvSpPr>
        <p:spPr>
          <a:xfrm>
            <a:off x="9310116" y="3466948"/>
            <a:ext cx="553440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finalizar y antes de iniciar el desarrollo de la ficha técnica, es indispensable la lectura y posterior resumen del siguiente libro: </a:t>
            </a:r>
            <a:r>
              <a:rPr b="1" lang="es-CO" sz="1500">
                <a:solidFill>
                  <a:schemeClr val="dk1"/>
                </a:solidFill>
                <a:latin typeface="Arial"/>
                <a:ea typeface="Arial"/>
                <a:cs typeface="Arial"/>
                <a:sym typeface="Arial"/>
              </a:rPr>
              <a:t>Cómo se hace una tesis.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XXXXXX.</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(Tiempo en horas autónomas 14).</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Trabajo que deben realizar los estudiantes: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Utilizando la ficha técnica que encuentra en la carpeta XXXXX, debe realizar los puntos: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2 - 3 (Tiempo estimado 6 horas y 15 minutos)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y el punto 5 (Tiempo estimado 5 horas)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Estos puntos corresponden a la evaluación de la parte de este curso.</a:t>
            </a:r>
            <a:endParaRPr sz="1500">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0" name="Shape 8390"/>
        <p:cNvGrpSpPr/>
        <p:nvPr/>
      </p:nvGrpSpPr>
      <p:grpSpPr>
        <a:xfrm>
          <a:off x="0" y="0"/>
          <a:ext cx="0" cy="0"/>
          <a:chOff x="0" y="0"/>
          <a:chExt cx="0" cy="0"/>
        </a:xfrm>
      </p:grpSpPr>
      <p:sp>
        <p:nvSpPr>
          <p:cNvPr id="8391" name="Google Shape;8391;p16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392" name="Google Shape;8392;p16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393" name="Google Shape;8393;p16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4" name="Google Shape;8394;p16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395" name="Google Shape;8395;p16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6" name="Google Shape;8396;p16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8397" name="Google Shape;8397;p161"/>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398" name="Google Shape;8398;p161"/>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399" name="Google Shape;8399;p16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400" name="Google Shape;8400;p16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8401" name="Google Shape;8401;p16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402" name="Google Shape;8402;p16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403" name="Google Shape;8403;p16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404" name="Google Shape;8404;p161"/>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405" name="Google Shape;8405;p161"/>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8406" name="Google Shape;8406;p16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407" name="Google Shape;8407;p16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408" name="Google Shape;8408;p16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409" name="Google Shape;8409;p16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8410" name="Google Shape;8410;p161"/>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11</a:t>
            </a:r>
            <a:endParaRPr sz="2000">
              <a:solidFill>
                <a:srgbClr val="9F4C97"/>
              </a:solidFill>
              <a:latin typeface="Arial"/>
              <a:ea typeface="Arial"/>
              <a:cs typeface="Arial"/>
              <a:sym typeface="Arial"/>
            </a:endParaRPr>
          </a:p>
        </p:txBody>
      </p:sp>
      <p:cxnSp>
        <p:nvCxnSpPr>
          <p:cNvPr id="8411" name="Google Shape;8411;p161"/>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412" name="Google Shape;8412;p161"/>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8413" name="Google Shape;8413;p161"/>
          <p:cNvSpPr/>
          <p:nvPr/>
        </p:nvSpPr>
        <p:spPr>
          <a:xfrm>
            <a:off x="7194968" y="1461471"/>
            <a:ext cx="8198121" cy="71671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4" name="Google Shape;8414;p161"/>
          <p:cNvSpPr txBox="1"/>
          <p:nvPr/>
        </p:nvSpPr>
        <p:spPr>
          <a:xfrm>
            <a:off x="8178794" y="1561798"/>
            <a:ext cx="6230468" cy="45653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 y redacción.</a:t>
            </a:r>
            <a:endParaRPr/>
          </a:p>
        </p:txBody>
      </p:sp>
      <p:pic>
        <p:nvPicPr>
          <p:cNvPr descr="C:\Users\Andrés Mejia\Desktop\actividad.png" id="8415" name="Google Shape;8415;p161"/>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descr="Logotipo&#10;&#10;Descripción generada automáticamente" id="8416" name="Google Shape;8416;p161"/>
          <p:cNvPicPr preferRelativeResize="0"/>
          <p:nvPr/>
        </p:nvPicPr>
        <p:blipFill rotWithShape="1">
          <a:blip r:embed="rId14">
            <a:alphaModFix/>
          </a:blip>
          <a:srcRect b="0" l="0" r="0" t="0"/>
          <a:stretch/>
        </p:blipFill>
        <p:spPr>
          <a:xfrm>
            <a:off x="15647719" y="4581808"/>
            <a:ext cx="525043" cy="525043"/>
          </a:xfrm>
          <a:prstGeom prst="rect">
            <a:avLst/>
          </a:prstGeom>
          <a:noFill/>
          <a:ln>
            <a:noFill/>
          </a:ln>
        </p:spPr>
      </p:pic>
      <p:sp>
        <p:nvSpPr>
          <p:cNvPr id="8417" name="Google Shape;8417;p16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8418" name="Google Shape;8418;p16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419" name="Google Shape;8419;p16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0" name="Google Shape;8420;p161"/>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sp>
        <p:nvSpPr>
          <p:cNvPr id="8421" name="Google Shape;8421;p16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sp>
        <p:nvSpPr>
          <p:cNvPr id="8422" name="Google Shape;8422;p161"/>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423" name="Google Shape;8423;p161"/>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4" name="Google Shape;8424;p161"/>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pic>
        <p:nvPicPr>
          <p:cNvPr descr="Logotipo&#10;&#10;Descripción generada automáticamente" id="8425" name="Google Shape;8425;p161"/>
          <p:cNvPicPr preferRelativeResize="0"/>
          <p:nvPr/>
        </p:nvPicPr>
        <p:blipFill rotWithShape="1">
          <a:blip r:embed="rId14">
            <a:alphaModFix/>
          </a:blip>
          <a:srcRect b="0" l="0" r="0" t="0"/>
          <a:stretch/>
        </p:blipFill>
        <p:spPr>
          <a:xfrm>
            <a:off x="1659885" y="6764135"/>
            <a:ext cx="525043" cy="525043"/>
          </a:xfrm>
          <a:prstGeom prst="rect">
            <a:avLst/>
          </a:prstGeom>
          <a:noFill/>
          <a:ln>
            <a:noFill/>
          </a:ln>
        </p:spPr>
      </p:pic>
      <p:cxnSp>
        <p:nvCxnSpPr>
          <p:cNvPr id="8426" name="Google Shape;8426;p161"/>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427" name="Google Shape;8427;p161"/>
          <p:cNvSpPr/>
          <p:nvPr/>
        </p:nvSpPr>
        <p:spPr>
          <a:xfrm>
            <a:off x="3974557" y="2920169"/>
            <a:ext cx="4616662" cy="5891857"/>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8" name="Google Shape;8428;p161"/>
          <p:cNvSpPr/>
          <p:nvPr/>
        </p:nvSpPr>
        <p:spPr>
          <a:xfrm>
            <a:off x="5070964" y="3991495"/>
            <a:ext cx="2423850" cy="2041263"/>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9" name="Google Shape;8429;p161"/>
          <p:cNvSpPr txBox="1"/>
          <p:nvPr/>
        </p:nvSpPr>
        <p:spPr>
          <a:xfrm>
            <a:off x="4627161" y="3075026"/>
            <a:ext cx="331145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La importancia del Marco Teórico: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(Opciones de video)</a:t>
            </a:r>
            <a:endParaRPr sz="1500">
              <a:solidFill>
                <a:schemeClr val="dk1"/>
              </a:solidFill>
              <a:latin typeface="Arial"/>
              <a:ea typeface="Arial"/>
              <a:cs typeface="Arial"/>
              <a:sym typeface="Arial"/>
            </a:endParaRPr>
          </a:p>
        </p:txBody>
      </p:sp>
      <p:pic>
        <p:nvPicPr>
          <p:cNvPr id="8430" name="Google Shape;8430;p161"/>
          <p:cNvPicPr preferRelativeResize="0"/>
          <p:nvPr/>
        </p:nvPicPr>
        <p:blipFill rotWithShape="1">
          <a:blip r:embed="rId15">
            <a:alphaModFix/>
          </a:blip>
          <a:srcRect b="0" l="0" r="0" t="0"/>
          <a:stretch/>
        </p:blipFill>
        <p:spPr>
          <a:xfrm>
            <a:off x="5830101" y="4559339"/>
            <a:ext cx="905574" cy="905574"/>
          </a:xfrm>
          <a:prstGeom prst="rect">
            <a:avLst/>
          </a:prstGeom>
          <a:noFill/>
          <a:ln>
            <a:noFill/>
          </a:ln>
        </p:spPr>
      </p:pic>
      <p:sp>
        <p:nvSpPr>
          <p:cNvPr id="8431" name="Google Shape;8431;p161"/>
          <p:cNvSpPr/>
          <p:nvPr/>
        </p:nvSpPr>
        <p:spPr>
          <a:xfrm>
            <a:off x="5070964" y="6283465"/>
            <a:ext cx="2423850" cy="2041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2" name="Google Shape;8432;p161"/>
          <p:cNvSpPr txBox="1"/>
          <p:nvPr/>
        </p:nvSpPr>
        <p:spPr>
          <a:xfrm>
            <a:off x="4420102" y="8390465"/>
            <a:ext cx="436988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chemeClr val="dk1"/>
                </a:solidFill>
                <a:latin typeface="Arial"/>
                <a:ea typeface="Arial"/>
                <a:cs typeface="Arial"/>
                <a:sym typeface="Arial"/>
              </a:rPr>
              <a:t>Clic sobre cada tarjeta para ver los videos</a:t>
            </a:r>
            <a:endParaRPr i="1" sz="1500">
              <a:solidFill>
                <a:schemeClr val="dk1"/>
              </a:solidFill>
              <a:latin typeface="Arial"/>
              <a:ea typeface="Arial"/>
              <a:cs typeface="Arial"/>
              <a:sym typeface="Arial"/>
            </a:endParaRPr>
          </a:p>
        </p:txBody>
      </p:sp>
      <p:sp>
        <p:nvSpPr>
          <p:cNvPr id="8433" name="Google Shape;8433;p161"/>
          <p:cNvSpPr txBox="1"/>
          <p:nvPr/>
        </p:nvSpPr>
        <p:spPr>
          <a:xfrm>
            <a:off x="5220884" y="6548893"/>
            <a:ext cx="212400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Video: </a:t>
            </a:r>
            <a:r>
              <a:rPr lang="es-CO" sz="1500">
                <a:solidFill>
                  <a:schemeClr val="dk1"/>
                </a:solidFill>
                <a:latin typeface="Arial"/>
                <a:ea typeface="Arial"/>
                <a:cs typeface="Arial"/>
                <a:sym typeface="Arial"/>
              </a:rPr>
              <a:t>Dra. Rosario Hernández.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Tiempo: 8 minutos autónomos.</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El video lo encuentra en la carpeta XXXX</a:t>
            </a:r>
            <a:endParaRPr sz="1500">
              <a:solidFill>
                <a:schemeClr val="dk1"/>
              </a:solidFill>
              <a:latin typeface="Arial"/>
              <a:ea typeface="Arial"/>
              <a:cs typeface="Arial"/>
              <a:sym typeface="Arial"/>
            </a:endParaRPr>
          </a:p>
        </p:txBody>
      </p:sp>
      <p:sp>
        <p:nvSpPr>
          <p:cNvPr id="8434" name="Google Shape;8434;p161"/>
          <p:cNvSpPr/>
          <p:nvPr/>
        </p:nvSpPr>
        <p:spPr>
          <a:xfrm>
            <a:off x="9160329" y="5580382"/>
            <a:ext cx="5829300" cy="2306320"/>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5" name="Google Shape;8435;p161"/>
          <p:cNvSpPr txBox="1"/>
          <p:nvPr/>
        </p:nvSpPr>
        <p:spPr>
          <a:xfrm>
            <a:off x="9310116" y="3466948"/>
            <a:ext cx="553440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finalizar y antes de iniciar el desarrollo de la ficha técnica, es indispensable la lectura y posterior resumen del siguiente libro: </a:t>
            </a:r>
            <a:r>
              <a:rPr b="1" lang="es-CO" sz="1500">
                <a:solidFill>
                  <a:schemeClr val="dk1"/>
                </a:solidFill>
                <a:latin typeface="Arial"/>
                <a:ea typeface="Arial"/>
                <a:cs typeface="Arial"/>
                <a:sym typeface="Arial"/>
              </a:rPr>
              <a:t>Cómo se hace una tesis.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XXXXXX.</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(Tiempo en horas autónomas 14).</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Trabajo que deben realizar los estudiantes: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Utilizando la ficha técnica que encuentra en la carpeta XXXXX, debe realizar los puntos: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2 - 3 (Tiempo estimado 6 horas y 15 minutos)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y el punto 5 (Tiempo estimado 5 horas)</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Estos puntos corresponden a la evaluación de la parte de este curso.</a:t>
            </a:r>
            <a:endParaRPr sz="1500">
              <a:solidFill>
                <a:schemeClr val="lt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9" name="Shape 8439"/>
        <p:cNvGrpSpPr/>
        <p:nvPr/>
      </p:nvGrpSpPr>
      <p:grpSpPr>
        <a:xfrm>
          <a:off x="0" y="0"/>
          <a:ext cx="0" cy="0"/>
          <a:chOff x="0" y="0"/>
          <a:chExt cx="0" cy="0"/>
        </a:xfrm>
      </p:grpSpPr>
      <p:sp>
        <p:nvSpPr>
          <p:cNvPr id="8440" name="Google Shape;8440;p16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1" name="Google Shape;8441;p16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42" name="Google Shape;8442;p16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443" name="Google Shape;8443;p16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4" name="Google Shape;8444;p16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445" name="Google Shape;8445;p16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6" name="Google Shape;8446;p16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447" name="Google Shape;8447;p162"/>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448" name="Google Shape;8448;p162"/>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449" name="Google Shape;8449;p162"/>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450" name="Google Shape;8450;p16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451" name="Google Shape;8451;p16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452" name="Google Shape;8452;p16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453" name="Google Shape;8453;p16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454" name="Google Shape;8454;p16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455" name="Google Shape;8455;p16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6" name="Google Shape;8456;p162"/>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8457" name="Google Shape;8457;p162"/>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458" name="Google Shape;8458;p162"/>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8459" name="Google Shape;8459;p162"/>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460" name="Google Shape;8460;p162"/>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461" name="Google Shape;8461;p162"/>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462" name="Google Shape;8462;p162"/>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463" name="Google Shape;8463;p162"/>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8464" name="Google Shape;8464;p162"/>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8465" name="Google Shape;8465;p162"/>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466" name="Google Shape;8466;p16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467" name="Google Shape;8467;p16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8" name="Google Shape;8468;p16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469" name="Google Shape;8469;p162"/>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470" name="Google Shape;8470;p162"/>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471" name="Google Shape;8471;p162"/>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2" name="Google Shape;8472;p162"/>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8473" name="Google Shape;8473;p162"/>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4" name="Google Shape;8474;p162"/>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75" name="Google Shape;8475;p162"/>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8476" name="Google Shape;8476;p162"/>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7" name="Google Shape;8477;p162"/>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8" name="Google Shape;8478;p162"/>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9" name="Google Shape;8479;p162"/>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0" name="Google Shape;8480;p162"/>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1" name="Google Shape;8481;p162"/>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2" name="Google Shape;8482;p162"/>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483" name="Google Shape;8483;p162"/>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8484" name="Google Shape;8484;p162"/>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8485" name="Google Shape;8485;p162"/>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8486" name="Google Shape;8486;p162"/>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8487" name="Google Shape;8487;p162"/>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8488" name="Google Shape;8488;p162"/>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8489" name="Google Shape;8489;p162"/>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8490" name="Google Shape;8490;p162"/>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8491" name="Google Shape;8491;p162"/>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8492" name="Google Shape;8492;p162"/>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3" name="Google Shape;8493;p162"/>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4" name="Google Shape;8494;p162"/>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8495" name="Google Shape;8495;p162"/>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8496" name="Google Shape;8496;p162"/>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8497" name="Google Shape;8497;p162"/>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8498" name="Google Shape;8498;p162"/>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499" name="Google Shape;8499;p162"/>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8500" name="Google Shape;8500;p162"/>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8501" name="Google Shape;8501;p162"/>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2" name="Google Shape;8502;p162"/>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03" name="Google Shape;8503;p162"/>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8504" name="Google Shape;8504;p162"/>
          <p:cNvPicPr preferRelativeResize="0"/>
          <p:nvPr/>
        </p:nvPicPr>
        <p:blipFill rotWithShape="1">
          <a:blip r:embed="rId8">
            <a:alphaModFix/>
          </a:blip>
          <a:srcRect b="0" l="0" r="0" t="0"/>
          <a:stretch/>
        </p:blipFill>
        <p:spPr>
          <a:xfrm>
            <a:off x="4119563" y="332647"/>
            <a:ext cx="525043" cy="525043"/>
          </a:xfrm>
          <a:prstGeom prst="rect">
            <a:avLst/>
          </a:prstGeom>
          <a:noFill/>
          <a:ln>
            <a:noFill/>
          </a:ln>
        </p:spPr>
      </p:pic>
      <p:sp>
        <p:nvSpPr>
          <p:cNvPr id="8505" name="Google Shape;8505;p162"/>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8506" name="Google Shape;8506;p162"/>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8507" name="Google Shape;8507;p162"/>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508" name="Google Shape;8508;p162"/>
          <p:cNvPicPr preferRelativeResize="0"/>
          <p:nvPr/>
        </p:nvPicPr>
        <p:blipFill rotWithShape="1">
          <a:blip r:embed="rId8">
            <a:alphaModFix/>
          </a:blip>
          <a:srcRect b="0" l="0" r="0" t="0"/>
          <a:stretch/>
        </p:blipFill>
        <p:spPr>
          <a:xfrm>
            <a:off x="14531767" y="4192507"/>
            <a:ext cx="525043" cy="525043"/>
          </a:xfrm>
          <a:prstGeom prst="rect">
            <a:avLst/>
          </a:prstGeom>
          <a:noFill/>
          <a:ln>
            <a:noFill/>
          </a:ln>
        </p:spPr>
      </p:pic>
      <p:pic>
        <p:nvPicPr>
          <p:cNvPr descr="Logotipo&#10;&#10;Descripción generada automáticamente" id="8509" name="Google Shape;8509;p162"/>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8510" name="Google Shape;8510;p162"/>
          <p:cNvSpPr/>
          <p:nvPr/>
        </p:nvSpPr>
        <p:spPr>
          <a:xfrm>
            <a:off x="0" y="-12682"/>
            <a:ext cx="16256001" cy="9156682"/>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3.png" id="8511" name="Google Shape;8511;p162"/>
          <p:cNvPicPr preferRelativeResize="0"/>
          <p:nvPr/>
        </p:nvPicPr>
        <p:blipFill rotWithShape="1">
          <a:blip r:embed="rId23">
            <a:alphaModFix/>
          </a:blip>
          <a:srcRect b="0" l="0" r="0" t="0"/>
          <a:stretch/>
        </p:blipFill>
        <p:spPr>
          <a:xfrm>
            <a:off x="3462698" y="1892018"/>
            <a:ext cx="10718567" cy="5035263"/>
          </a:xfrm>
          <a:prstGeom prst="rect">
            <a:avLst/>
          </a:prstGeom>
          <a:noFill/>
          <a:ln>
            <a:noFill/>
          </a:ln>
        </p:spPr>
      </p:pic>
      <p:pic>
        <p:nvPicPr>
          <p:cNvPr descr="Icono&#10;&#10;Descripción generada automáticamente" id="8512" name="Google Shape;8512;p162"/>
          <p:cNvPicPr preferRelativeResize="0"/>
          <p:nvPr/>
        </p:nvPicPr>
        <p:blipFill rotWithShape="1">
          <a:blip r:embed="rId24">
            <a:alphaModFix/>
          </a:blip>
          <a:srcRect b="0" l="0" r="0" t="0"/>
          <a:stretch/>
        </p:blipFill>
        <p:spPr>
          <a:xfrm>
            <a:off x="5382268" y="3896852"/>
            <a:ext cx="701041" cy="693995"/>
          </a:xfrm>
          <a:prstGeom prst="rect">
            <a:avLst/>
          </a:prstGeom>
          <a:noFill/>
          <a:ln>
            <a:noFill/>
          </a:ln>
        </p:spPr>
      </p:pic>
      <p:sp>
        <p:nvSpPr>
          <p:cNvPr id="8513" name="Google Shape;8513;p162"/>
          <p:cNvSpPr txBox="1"/>
          <p:nvPr/>
        </p:nvSpPr>
        <p:spPr>
          <a:xfrm>
            <a:off x="6175705" y="3919459"/>
            <a:ext cx="59815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Adopción de una teoría o desarrollo de una perspectiva teórica o de referencia.</a:t>
            </a:r>
            <a:endParaRPr b="1" sz="1800">
              <a:solidFill>
                <a:schemeClr val="lt1"/>
              </a:solidFill>
              <a:latin typeface="Arial"/>
              <a:ea typeface="Arial"/>
              <a:cs typeface="Arial"/>
              <a:sym typeface="Arial"/>
            </a:endParaRPr>
          </a:p>
        </p:txBody>
      </p:sp>
      <p:sp>
        <p:nvSpPr>
          <p:cNvPr id="8514" name="Google Shape;8514;p162"/>
          <p:cNvSpPr txBox="1"/>
          <p:nvPr/>
        </p:nvSpPr>
        <p:spPr>
          <a:xfrm>
            <a:off x="11352215" y="4059183"/>
            <a:ext cx="61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800">
                <a:solidFill>
                  <a:schemeClr val="lt1"/>
                </a:solidFill>
                <a:latin typeface="Arial"/>
                <a:ea typeface="Arial"/>
                <a:cs typeface="Arial"/>
                <a:sym typeface="Arial"/>
              </a:rPr>
              <a:t>Ver.</a:t>
            </a:r>
            <a:endParaRPr/>
          </a:p>
        </p:txBody>
      </p:sp>
      <p:sp>
        <p:nvSpPr>
          <p:cNvPr id="8515" name="Google Shape;8515;p162"/>
          <p:cNvSpPr/>
          <p:nvPr/>
        </p:nvSpPr>
        <p:spPr>
          <a:xfrm>
            <a:off x="13360648" y="2242452"/>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pic>
        <p:nvPicPr>
          <p:cNvPr descr="C:\Users\Andrés Mejia\Desktop\METODOLOGÍA INVESTIGACIÓN\Botonera-79.png" id="8516" name="Google Shape;8516;p162"/>
          <p:cNvPicPr preferRelativeResize="0"/>
          <p:nvPr/>
        </p:nvPicPr>
        <p:blipFill rotWithShape="1">
          <a:blip r:embed="rId12">
            <a:alphaModFix/>
          </a:blip>
          <a:srcRect b="0" l="0" r="0" t="0"/>
          <a:stretch/>
        </p:blipFill>
        <p:spPr>
          <a:xfrm>
            <a:off x="8496941" y="2783851"/>
            <a:ext cx="850257" cy="841353"/>
          </a:xfrm>
          <a:prstGeom prst="rect">
            <a:avLst/>
          </a:prstGeom>
          <a:noFill/>
          <a:ln>
            <a:noFill/>
          </a:ln>
        </p:spPr>
      </p:pic>
      <p:pic>
        <p:nvPicPr>
          <p:cNvPr descr="Icono&#10;&#10;Descripción generada automáticamente" id="8517" name="Google Shape;8517;p162"/>
          <p:cNvPicPr preferRelativeResize="0"/>
          <p:nvPr/>
        </p:nvPicPr>
        <p:blipFill rotWithShape="1">
          <a:blip r:embed="rId24">
            <a:alphaModFix/>
          </a:blip>
          <a:srcRect b="0" l="0" r="0" t="0"/>
          <a:stretch/>
        </p:blipFill>
        <p:spPr>
          <a:xfrm>
            <a:off x="5389499" y="4723295"/>
            <a:ext cx="701041" cy="693995"/>
          </a:xfrm>
          <a:prstGeom prst="rect">
            <a:avLst/>
          </a:prstGeom>
          <a:noFill/>
          <a:ln>
            <a:noFill/>
          </a:ln>
        </p:spPr>
      </p:pic>
      <p:sp>
        <p:nvSpPr>
          <p:cNvPr id="8518" name="Google Shape;8518;p162"/>
          <p:cNvSpPr txBox="1"/>
          <p:nvPr/>
        </p:nvSpPr>
        <p:spPr>
          <a:xfrm>
            <a:off x="6198584" y="4885626"/>
            <a:ext cx="5063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Cómo se hace una tesis.</a:t>
            </a:r>
            <a:endParaRPr b="1" sz="1800">
              <a:solidFill>
                <a:schemeClr val="lt1"/>
              </a:solidFill>
              <a:latin typeface="Arial"/>
              <a:ea typeface="Arial"/>
              <a:cs typeface="Arial"/>
              <a:sym typeface="Arial"/>
            </a:endParaRPr>
          </a:p>
        </p:txBody>
      </p:sp>
      <p:sp>
        <p:nvSpPr>
          <p:cNvPr id="8519" name="Google Shape;8519;p162"/>
          <p:cNvSpPr txBox="1"/>
          <p:nvPr/>
        </p:nvSpPr>
        <p:spPr>
          <a:xfrm>
            <a:off x="10253953" y="4885626"/>
            <a:ext cx="61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800">
                <a:solidFill>
                  <a:schemeClr val="lt1"/>
                </a:solidFill>
                <a:latin typeface="Arial"/>
                <a:ea typeface="Arial"/>
                <a:cs typeface="Arial"/>
                <a:sym typeface="Arial"/>
              </a:rPr>
              <a:t>Ver.</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3" name="Shape 8523"/>
        <p:cNvGrpSpPr/>
        <p:nvPr/>
      </p:nvGrpSpPr>
      <p:grpSpPr>
        <a:xfrm>
          <a:off x="0" y="0"/>
          <a:ext cx="0" cy="0"/>
          <a:chOff x="0" y="0"/>
          <a:chExt cx="0" cy="0"/>
        </a:xfrm>
      </p:grpSpPr>
      <p:sp>
        <p:nvSpPr>
          <p:cNvPr id="8524" name="Google Shape;8524;p16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5" name="Google Shape;8525;p16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26" name="Google Shape;8526;p16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527" name="Google Shape;8527;p16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8" name="Google Shape;8528;p16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529" name="Google Shape;8529;p16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0" name="Google Shape;8530;p16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531" name="Google Shape;8531;p163"/>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532" name="Google Shape;8532;p16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533" name="Google Shape;8533;p16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534" name="Google Shape;8534;p16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535" name="Google Shape;8535;p16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536" name="Google Shape;8536;p16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537" name="Google Shape;8537;p16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538" name="Google Shape;8538;p16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539" name="Google Shape;8539;p16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0" name="Google Shape;8540;p163"/>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8541" name="Google Shape;8541;p16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542" name="Google Shape;8542;p16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8543" name="Google Shape;8543;p163"/>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544" name="Google Shape;8544;p16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545" name="Google Shape;8545;p16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546" name="Google Shape;8546;p16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547" name="Google Shape;8547;p16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8548" name="Google Shape;8548;p163"/>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8549" name="Google Shape;8549;p163"/>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550" name="Google Shape;8550;p16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551" name="Google Shape;8551;p16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2" name="Google Shape;8552;p16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553" name="Google Shape;8553;p163"/>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554" name="Google Shape;8554;p163"/>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555" name="Google Shape;8555;p163"/>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6" name="Google Shape;8556;p163"/>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8557" name="Google Shape;8557;p163"/>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8" name="Google Shape;8558;p163"/>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59" name="Google Shape;8559;p163"/>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8560" name="Google Shape;8560;p163"/>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1" name="Google Shape;8561;p163"/>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2" name="Google Shape;8562;p163"/>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3" name="Google Shape;8563;p163"/>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4" name="Google Shape;8564;p163"/>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5" name="Google Shape;8565;p163"/>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6" name="Google Shape;8566;p163"/>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567" name="Google Shape;8567;p163"/>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8568" name="Google Shape;8568;p163"/>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8569" name="Google Shape;8569;p163"/>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8570" name="Google Shape;8570;p163"/>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8571" name="Google Shape;8571;p163"/>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8572" name="Google Shape;8572;p163"/>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8573" name="Google Shape;8573;p163"/>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8574" name="Google Shape;8574;p163"/>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8575" name="Google Shape;8575;p163"/>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8576" name="Google Shape;8576;p163"/>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7" name="Google Shape;8577;p163"/>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8" name="Google Shape;8578;p163"/>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8579" name="Google Shape;8579;p163"/>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8580" name="Google Shape;8580;p163"/>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8581" name="Google Shape;8581;p163"/>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8582" name="Google Shape;8582;p163"/>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583" name="Google Shape;8583;p163"/>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8584" name="Google Shape;8584;p163"/>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8585" name="Google Shape;8585;p163"/>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86" name="Google Shape;8586;p163"/>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87" name="Google Shape;8587;p163"/>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8588" name="Google Shape;8588;p163"/>
          <p:cNvPicPr preferRelativeResize="0"/>
          <p:nvPr/>
        </p:nvPicPr>
        <p:blipFill rotWithShape="1">
          <a:blip r:embed="rId8">
            <a:alphaModFix/>
          </a:blip>
          <a:srcRect b="0" l="0" r="0" t="0"/>
          <a:stretch/>
        </p:blipFill>
        <p:spPr>
          <a:xfrm>
            <a:off x="4789951" y="348492"/>
            <a:ext cx="525043" cy="525043"/>
          </a:xfrm>
          <a:prstGeom prst="rect">
            <a:avLst/>
          </a:prstGeom>
          <a:noFill/>
          <a:ln>
            <a:noFill/>
          </a:ln>
        </p:spPr>
      </p:pic>
      <p:sp>
        <p:nvSpPr>
          <p:cNvPr id="8589" name="Google Shape;8589;p163"/>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8590" name="Google Shape;8590;p163"/>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8591" name="Google Shape;8591;p163"/>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592" name="Google Shape;8592;p163"/>
          <p:cNvPicPr preferRelativeResize="0"/>
          <p:nvPr/>
        </p:nvPicPr>
        <p:blipFill rotWithShape="1">
          <a:blip r:embed="rId8">
            <a:alphaModFix/>
          </a:blip>
          <a:srcRect b="0" l="0" r="0" t="0"/>
          <a:stretch/>
        </p:blipFill>
        <p:spPr>
          <a:xfrm>
            <a:off x="14531767" y="4192507"/>
            <a:ext cx="525043" cy="525043"/>
          </a:xfrm>
          <a:prstGeom prst="rect">
            <a:avLst/>
          </a:prstGeom>
          <a:noFill/>
          <a:ln>
            <a:noFill/>
          </a:ln>
        </p:spPr>
      </p:pic>
      <p:pic>
        <p:nvPicPr>
          <p:cNvPr descr="Logotipo&#10;&#10;Descripción generada automáticamente" id="8593" name="Google Shape;8593;p163"/>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8594" name="Google Shape;8594;p163"/>
          <p:cNvSpPr/>
          <p:nvPr/>
        </p:nvSpPr>
        <p:spPr>
          <a:xfrm>
            <a:off x="0" y="-12682"/>
            <a:ext cx="16256001" cy="9156682"/>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5" name="Google Shape;8595;p163"/>
          <p:cNvSpPr/>
          <p:nvPr/>
        </p:nvSpPr>
        <p:spPr>
          <a:xfrm>
            <a:off x="3147197" y="1123867"/>
            <a:ext cx="11285778" cy="7515900"/>
          </a:xfrm>
          <a:prstGeom prst="roundRect">
            <a:avLst>
              <a:gd fmla="val 6162" name="adj"/>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6" name="Google Shape;8596;p163"/>
          <p:cNvSpPr/>
          <p:nvPr/>
        </p:nvSpPr>
        <p:spPr>
          <a:xfrm>
            <a:off x="3147197" y="914401"/>
            <a:ext cx="11285778" cy="1283406"/>
          </a:xfrm>
          <a:prstGeom prst="round2SameRect">
            <a:avLst>
              <a:gd fmla="val 8735" name="adj1"/>
              <a:gd fmla="val 0" name="adj2"/>
            </a:avLst>
          </a:prstGeom>
          <a:solidFill>
            <a:srgbClr val="420F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7" name="Google Shape;8597;p163"/>
          <p:cNvSpPr/>
          <p:nvPr/>
        </p:nvSpPr>
        <p:spPr>
          <a:xfrm>
            <a:off x="13938930" y="715013"/>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8598" name="Google Shape;8598;p163"/>
          <p:cNvSpPr txBox="1"/>
          <p:nvPr/>
        </p:nvSpPr>
        <p:spPr>
          <a:xfrm>
            <a:off x="3898025" y="2988497"/>
            <a:ext cx="9208166" cy="51706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Bibliografía: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Conjunto de títulos de obras referente al tema de Investigación. </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Borrador: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Escrito de primera intención en donde se exponen de manera organizada las ideas que incluirá el informe definitivo.</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Concepto: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Símbolo que representa las semejanzas de fenómenos por demás diversos.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Confiabilidad: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Indica la estabilidad, consistencia y exactitud de los resultados.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Consistencia: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consistencia del informe radica en la relación y coherencia entre el título del trabajo, la hipótesis, los resultados y las conclusiones.</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Dato primario: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Información reunida por el investigador directamente de la fuente.</a:t>
            </a:r>
            <a:endParaRPr/>
          </a:p>
          <a:p>
            <a:pPr indent="0" lvl="0" marL="0" marR="0" rtl="0" algn="just">
              <a:spcBef>
                <a:spcPts val="0"/>
              </a:spcBef>
              <a:spcAft>
                <a:spcPts val="0"/>
              </a:spcAft>
              <a:buNone/>
            </a:pPr>
            <a:r>
              <a:t/>
            </a:r>
            <a:endParaRPr b="1" sz="1500">
              <a:solidFill>
                <a:schemeClr val="lt1"/>
              </a:solidFill>
              <a:latin typeface="Arial"/>
              <a:ea typeface="Arial"/>
              <a:cs typeface="Arial"/>
              <a:sym typeface="Arial"/>
            </a:endParaRPr>
          </a:p>
          <a:p>
            <a:pPr indent="0" lvl="0" marL="0" marR="0" rtl="0" algn="just">
              <a:spcBef>
                <a:spcPts val="0"/>
              </a:spcBef>
              <a:spcAft>
                <a:spcPts val="0"/>
              </a:spcAft>
              <a:buNone/>
            </a:pPr>
            <a:r>
              <a:rPr b="1" lang="es-CO" sz="1500">
                <a:solidFill>
                  <a:schemeClr val="lt1"/>
                </a:solidFill>
                <a:latin typeface="Arial"/>
                <a:ea typeface="Arial"/>
                <a:cs typeface="Arial"/>
                <a:sym typeface="Arial"/>
              </a:rPr>
              <a:t>Dato secundario: </a:t>
            </a:r>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Información reunida por persona diferente al investigador.</a:t>
            </a:r>
            <a:endParaRPr/>
          </a:p>
        </p:txBody>
      </p:sp>
      <p:grpSp>
        <p:nvGrpSpPr>
          <p:cNvPr id="8599" name="Google Shape;8599;p163"/>
          <p:cNvGrpSpPr/>
          <p:nvPr/>
        </p:nvGrpSpPr>
        <p:grpSpPr>
          <a:xfrm>
            <a:off x="13594440" y="3588093"/>
            <a:ext cx="392660" cy="3070062"/>
            <a:chOff x="12069134" y="3667757"/>
            <a:chExt cx="392660" cy="3070062"/>
          </a:xfrm>
        </p:grpSpPr>
        <p:cxnSp>
          <p:nvCxnSpPr>
            <p:cNvPr id="8600" name="Google Shape;8600;p163"/>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8601" name="Google Shape;8601;p163"/>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02" name="Google Shape;8602;p163"/>
            <p:cNvCxnSpPr/>
            <p:nvPr/>
          </p:nvCxnSpPr>
          <p:spPr>
            <a:xfrm>
              <a:off x="12161963" y="4039100"/>
              <a:ext cx="203077" cy="0"/>
            </a:xfrm>
            <a:prstGeom prst="straightConnector1">
              <a:avLst/>
            </a:prstGeom>
            <a:noFill/>
            <a:ln cap="flat" cmpd="sng" w="38100">
              <a:solidFill>
                <a:srgbClr val="005B8B"/>
              </a:solidFill>
              <a:prstDash val="solid"/>
              <a:miter lim="800000"/>
              <a:headEnd len="sm" w="sm" type="none"/>
              <a:tailEnd len="sm" w="sm" type="none"/>
            </a:ln>
          </p:spPr>
        </p:cxnSp>
      </p:grpSp>
      <p:sp>
        <p:nvSpPr>
          <p:cNvPr id="8603" name="Google Shape;8603;p163"/>
          <p:cNvSpPr/>
          <p:nvPr/>
        </p:nvSpPr>
        <p:spPr>
          <a:xfrm>
            <a:off x="7878747" y="1096913"/>
            <a:ext cx="1725106" cy="1725106"/>
          </a:xfrm>
          <a:prstGeom prst="ellipse">
            <a:avLst/>
          </a:prstGeom>
          <a:solidFill>
            <a:srgbClr val="A5A5A5"/>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78.png" id="8604" name="Google Shape;8604;p163"/>
          <p:cNvPicPr preferRelativeResize="0"/>
          <p:nvPr/>
        </p:nvPicPr>
        <p:blipFill rotWithShape="1">
          <a:blip r:embed="rId11">
            <a:alphaModFix/>
          </a:blip>
          <a:srcRect b="0" l="0" r="0" t="0"/>
          <a:stretch/>
        </p:blipFill>
        <p:spPr>
          <a:xfrm>
            <a:off x="8206820" y="1527110"/>
            <a:ext cx="1068960" cy="91417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8" name="Shape 8608"/>
        <p:cNvGrpSpPr/>
        <p:nvPr/>
      </p:nvGrpSpPr>
      <p:grpSpPr>
        <a:xfrm>
          <a:off x="0" y="0"/>
          <a:ext cx="0" cy="0"/>
          <a:chOff x="0" y="0"/>
          <a:chExt cx="0" cy="0"/>
        </a:xfrm>
      </p:grpSpPr>
      <p:sp>
        <p:nvSpPr>
          <p:cNvPr id="8609" name="Google Shape;8609;p16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0" name="Google Shape;8610;p16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11" name="Google Shape;8611;p16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612" name="Google Shape;8612;p16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3" name="Google Shape;8613;p16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614" name="Google Shape;8614;p16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5" name="Google Shape;8615;p16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616" name="Google Shape;8616;p164"/>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8617" name="Google Shape;8617;p164"/>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618" name="Google Shape;8618;p164"/>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619" name="Google Shape;8619;p16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620" name="Google Shape;8620;p16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621" name="Google Shape;8621;p16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8622" name="Google Shape;8622;p16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623" name="Google Shape;8623;p16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624" name="Google Shape;8624;p16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25" name="Google Shape;8625;p164"/>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8626" name="Google Shape;8626;p164"/>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627" name="Google Shape;8627;p164"/>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8628" name="Google Shape;8628;p164"/>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8629" name="Google Shape;8629;p164"/>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630" name="Google Shape;8630;p164"/>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631" name="Google Shape;8631;p164"/>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632" name="Google Shape;8632;p164"/>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8633" name="Google Shape;8633;p164"/>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8634" name="Google Shape;8634;p164"/>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635" name="Google Shape;8635;p16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636" name="Google Shape;8636;p16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7" name="Google Shape;8637;p16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8638" name="Google Shape;8638;p164"/>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639" name="Google Shape;8639;p164"/>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640" name="Google Shape;8640;p164"/>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1" name="Google Shape;8641;p164"/>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8642" name="Google Shape;8642;p164"/>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3" name="Google Shape;8643;p164"/>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44" name="Google Shape;8644;p164"/>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8645" name="Google Shape;8645;p164"/>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6" name="Google Shape;8646;p164"/>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7" name="Google Shape;8647;p164"/>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8" name="Google Shape;8648;p164"/>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9" name="Google Shape;8649;p164"/>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0" name="Google Shape;8650;p164"/>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1" name="Google Shape;8651;p164"/>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652" name="Google Shape;8652;p164"/>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8653" name="Google Shape;8653;p164"/>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8654" name="Google Shape;8654;p164"/>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8655" name="Google Shape;8655;p164"/>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8656" name="Google Shape;8656;p164"/>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8657" name="Google Shape;8657;p164"/>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8658" name="Google Shape;8658;p164"/>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8659" name="Google Shape;8659;p164"/>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8660" name="Google Shape;8660;p164"/>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8661" name="Google Shape;8661;p164"/>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2" name="Google Shape;8662;p164"/>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3" name="Google Shape;8663;p164"/>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8664" name="Google Shape;8664;p164"/>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8665" name="Google Shape;8665;p164"/>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8666" name="Google Shape;8666;p164"/>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8667" name="Google Shape;8667;p164"/>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8668" name="Google Shape;8668;p164"/>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8669" name="Google Shape;8669;p164"/>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8670" name="Google Shape;8670;p164"/>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1" name="Google Shape;8671;p164"/>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672" name="Google Shape;8672;p164"/>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8673" name="Google Shape;8673;p164"/>
          <p:cNvPicPr preferRelativeResize="0"/>
          <p:nvPr/>
        </p:nvPicPr>
        <p:blipFill rotWithShape="1">
          <a:blip r:embed="rId8">
            <a:alphaModFix/>
          </a:blip>
          <a:srcRect b="0" l="0" r="0" t="0"/>
          <a:stretch/>
        </p:blipFill>
        <p:spPr>
          <a:xfrm>
            <a:off x="5381081" y="430264"/>
            <a:ext cx="525043" cy="525043"/>
          </a:xfrm>
          <a:prstGeom prst="rect">
            <a:avLst/>
          </a:prstGeom>
          <a:noFill/>
          <a:ln>
            <a:noFill/>
          </a:ln>
        </p:spPr>
      </p:pic>
      <p:sp>
        <p:nvSpPr>
          <p:cNvPr id="8674" name="Google Shape;8674;p164"/>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8675" name="Google Shape;8675;p164"/>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8676" name="Google Shape;8676;p164"/>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8677" name="Google Shape;8677;p164"/>
          <p:cNvPicPr preferRelativeResize="0"/>
          <p:nvPr/>
        </p:nvPicPr>
        <p:blipFill rotWithShape="1">
          <a:blip r:embed="rId8">
            <a:alphaModFix/>
          </a:blip>
          <a:srcRect b="0" l="0" r="0" t="0"/>
          <a:stretch/>
        </p:blipFill>
        <p:spPr>
          <a:xfrm>
            <a:off x="14531767" y="4192507"/>
            <a:ext cx="525043" cy="525043"/>
          </a:xfrm>
          <a:prstGeom prst="rect">
            <a:avLst/>
          </a:prstGeom>
          <a:noFill/>
          <a:ln>
            <a:noFill/>
          </a:ln>
        </p:spPr>
      </p:pic>
      <p:pic>
        <p:nvPicPr>
          <p:cNvPr descr="Logotipo&#10;&#10;Descripción generada automáticamente" id="8678" name="Google Shape;8678;p164"/>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8679" name="Google Shape;8679;p164"/>
          <p:cNvSpPr/>
          <p:nvPr/>
        </p:nvSpPr>
        <p:spPr>
          <a:xfrm>
            <a:off x="0" y="-12682"/>
            <a:ext cx="16256001" cy="9156682"/>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0" name="Google Shape;8680;p164"/>
          <p:cNvSpPr/>
          <p:nvPr/>
        </p:nvSpPr>
        <p:spPr>
          <a:xfrm>
            <a:off x="3147197" y="1123867"/>
            <a:ext cx="11285778" cy="7515900"/>
          </a:xfrm>
          <a:prstGeom prst="roundRect">
            <a:avLst>
              <a:gd fmla="val 6162" name="adj"/>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1" name="Google Shape;8681;p164"/>
          <p:cNvSpPr/>
          <p:nvPr/>
        </p:nvSpPr>
        <p:spPr>
          <a:xfrm>
            <a:off x="3147197" y="914401"/>
            <a:ext cx="11285778" cy="1283406"/>
          </a:xfrm>
          <a:prstGeom prst="round2SameRect">
            <a:avLst>
              <a:gd fmla="val 8735" name="adj1"/>
              <a:gd fmla="val 0" name="adj2"/>
            </a:avLst>
          </a:prstGeom>
          <a:solidFill>
            <a:srgbClr val="420F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2" name="Google Shape;8682;p164"/>
          <p:cNvSpPr/>
          <p:nvPr/>
        </p:nvSpPr>
        <p:spPr>
          <a:xfrm>
            <a:off x="13938930" y="715013"/>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8683" name="Google Shape;8683;p164"/>
          <p:cNvSpPr txBox="1"/>
          <p:nvPr/>
        </p:nvSpPr>
        <p:spPr>
          <a:xfrm>
            <a:off x="4107186" y="3353553"/>
            <a:ext cx="9208166"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Alvarado, Sara Victoria, 1993, La construcción de categorías teóricas a partir de los datos empíricos, como base del acercamiento metodológico en la investigación cualitativa, En: investigación cualitativa. Confrontación y prospectiva, Medellín, Universidad de Antioquia. </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Banyai, Istvan, 1997, México, Fondo de Cultura Económica. Impreso en Colombia, Santa Fe de Bogotá, Panamericana, Formas e Impresos S.A.</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Bonilla, Elsy y Rodríguez, Penélope, l997, Más Allá del dilema de los métodos. La investigación en Ciencias Sociales, Bogotá, Norma. </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Bryman A. y Burguess R. (eds), 1994, Analysing Qualitative data. London, New York, Routledge.</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Delgado, Juan Manuel y Gutiérrez, Juan, 1995, Métodos y técnicas cualitativas de investigación en ciencias sociales, Madrid, Síntesis, S.A.</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Denzin, Norman y Lincoln, Yvonna, 1994, Handbook of qualitative research (editors), London, Sage Publications.</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8684" name="Google Shape;8684;p164"/>
          <p:cNvSpPr/>
          <p:nvPr/>
        </p:nvSpPr>
        <p:spPr>
          <a:xfrm>
            <a:off x="7878747" y="1096913"/>
            <a:ext cx="1725106" cy="1725106"/>
          </a:xfrm>
          <a:prstGeom prst="ellipse">
            <a:avLst/>
          </a:prstGeom>
          <a:solidFill>
            <a:srgbClr val="A5A5A5"/>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ibliografia.png" id="8685" name="Google Shape;8685;p164"/>
          <p:cNvPicPr preferRelativeResize="0"/>
          <p:nvPr/>
        </p:nvPicPr>
        <p:blipFill rotWithShape="1">
          <a:blip r:embed="rId9">
            <a:alphaModFix/>
          </a:blip>
          <a:srcRect b="0" l="0" r="0" t="0"/>
          <a:stretch/>
        </p:blipFill>
        <p:spPr>
          <a:xfrm>
            <a:off x="8318252" y="1521173"/>
            <a:ext cx="846096" cy="928271"/>
          </a:xfrm>
          <a:prstGeom prst="rect">
            <a:avLst/>
          </a:prstGeom>
          <a:noFill/>
          <a:ln>
            <a:noFill/>
          </a:ln>
        </p:spPr>
      </p:pic>
      <p:grpSp>
        <p:nvGrpSpPr>
          <p:cNvPr id="8686" name="Google Shape;8686;p164"/>
          <p:cNvGrpSpPr/>
          <p:nvPr/>
        </p:nvGrpSpPr>
        <p:grpSpPr>
          <a:xfrm>
            <a:off x="13594440" y="3588093"/>
            <a:ext cx="392660" cy="3070062"/>
            <a:chOff x="12069134" y="3667757"/>
            <a:chExt cx="392660" cy="3070062"/>
          </a:xfrm>
        </p:grpSpPr>
        <p:cxnSp>
          <p:nvCxnSpPr>
            <p:cNvPr id="8687" name="Google Shape;8687;p164"/>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8688" name="Google Shape;8688;p164"/>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89" name="Google Shape;8689;p164"/>
            <p:cNvCxnSpPr/>
            <p:nvPr/>
          </p:nvCxnSpPr>
          <p:spPr>
            <a:xfrm>
              <a:off x="12161963" y="4039100"/>
              <a:ext cx="203077" cy="0"/>
            </a:xfrm>
            <a:prstGeom prst="straightConnector1">
              <a:avLst/>
            </a:prstGeom>
            <a:noFill/>
            <a:ln cap="flat" cmpd="sng" w="38100">
              <a:solidFill>
                <a:srgbClr val="005B8B"/>
              </a:solidFill>
              <a:prstDash val="solid"/>
              <a:miter lim="800000"/>
              <a:headEnd len="sm" w="sm" type="none"/>
              <a:tailEnd len="sm" w="sm" type="none"/>
            </a:ln>
          </p:spPr>
        </p:cxn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3" name="Shape 8693"/>
        <p:cNvGrpSpPr/>
        <p:nvPr/>
      </p:nvGrpSpPr>
      <p:grpSpPr>
        <a:xfrm>
          <a:off x="0" y="0"/>
          <a:ext cx="0" cy="0"/>
          <a:chOff x="0" y="0"/>
          <a:chExt cx="0" cy="0"/>
        </a:xfrm>
      </p:grpSpPr>
      <p:sp>
        <p:nvSpPr>
          <p:cNvPr id="8694" name="Google Shape;8694;p16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95" name="Google Shape;8695;p16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696" name="Google Shape;8696;p16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7" name="Google Shape;8697;p16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698" name="Google Shape;8698;p16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9" name="Google Shape;8699;p16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8700" name="Google Shape;8700;p16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8701" name="Google Shape;8701;p16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8702" name="Google Shape;8702;p16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703" name="Google Shape;8703;p16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8704" name="Google Shape;8704;p16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705" name="Google Shape;8705;p16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706" name="Google Shape;8706;p16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8707" name="Google Shape;8707;p16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8708" name="Google Shape;8708;p16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8709" name="Google Shape;8709;p16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710" name="Google Shape;8710;p16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711" name="Google Shape;8711;p16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712" name="Google Shape;8712;p16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Logotipo&#10;&#10;Descripción generada automáticamente" id="8713" name="Google Shape;8713;p165"/>
          <p:cNvPicPr preferRelativeResize="0"/>
          <p:nvPr/>
        </p:nvPicPr>
        <p:blipFill rotWithShape="1">
          <a:blip r:embed="rId12">
            <a:alphaModFix/>
          </a:blip>
          <a:srcRect b="0" l="0" r="0" t="0"/>
          <a:stretch/>
        </p:blipFill>
        <p:spPr>
          <a:xfrm>
            <a:off x="15647719" y="4581808"/>
            <a:ext cx="525043" cy="525043"/>
          </a:xfrm>
          <a:prstGeom prst="rect">
            <a:avLst/>
          </a:prstGeom>
          <a:noFill/>
          <a:ln>
            <a:noFill/>
          </a:ln>
        </p:spPr>
      </p:pic>
      <p:sp>
        <p:nvSpPr>
          <p:cNvPr id="8714" name="Google Shape;8714;p16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sp>
        <p:nvSpPr>
          <p:cNvPr id="8715" name="Google Shape;8715;p16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8716" name="Google Shape;8716;p16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7" name="Google Shape;8717;p165"/>
          <p:cNvSpPr txBox="1"/>
          <p:nvPr/>
        </p:nvSpPr>
        <p:spPr>
          <a:xfrm>
            <a:off x="3277143" y="859085"/>
            <a:ext cx="1259422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a:t>
            </a:r>
            <a:endParaRPr sz="1500">
              <a:solidFill>
                <a:srgbClr val="A5A5A5"/>
              </a:solidFill>
              <a:latin typeface="Arial"/>
              <a:ea typeface="Arial"/>
              <a:cs typeface="Arial"/>
              <a:sym typeface="Arial"/>
            </a:endParaRPr>
          </a:p>
        </p:txBody>
      </p:sp>
      <p:sp>
        <p:nvSpPr>
          <p:cNvPr id="8718" name="Google Shape;8718;p16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sp>
        <p:nvSpPr>
          <p:cNvPr id="8719" name="Google Shape;8719;p165"/>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8720" name="Google Shape;8720;p165"/>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1" name="Google Shape;8721;p165"/>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¿Qué tener en cuenta a la hora de construir el marco teórico?</a:t>
            </a:r>
            <a:endParaRPr b="1" sz="1500">
              <a:solidFill>
                <a:schemeClr val="lt1"/>
              </a:solidFill>
              <a:latin typeface="Arial"/>
              <a:ea typeface="Arial"/>
              <a:cs typeface="Arial"/>
              <a:sym typeface="Arial"/>
            </a:endParaRPr>
          </a:p>
        </p:txBody>
      </p:sp>
      <p:cxnSp>
        <p:nvCxnSpPr>
          <p:cNvPr id="8722" name="Google Shape;8722;p165"/>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723" name="Google Shape;8723;p165"/>
          <p:cNvSpPr/>
          <p:nvPr/>
        </p:nvSpPr>
        <p:spPr>
          <a:xfrm>
            <a:off x="5070964" y="6283465"/>
            <a:ext cx="2423850" cy="204126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4" name="Google Shape;8724;p165"/>
          <p:cNvSpPr txBox="1"/>
          <p:nvPr/>
        </p:nvSpPr>
        <p:spPr>
          <a:xfrm>
            <a:off x="5995765" y="1614417"/>
            <a:ext cx="599109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9F4C97"/>
                </a:solidFill>
                <a:latin typeface="Arial"/>
                <a:ea typeface="Arial"/>
                <a:cs typeface="Arial"/>
                <a:sym typeface="Arial"/>
              </a:rPr>
              <a:t>¡FELICITACIONES!</a:t>
            </a:r>
            <a:endParaRPr sz="4000">
              <a:solidFill>
                <a:srgbClr val="9F4C97"/>
              </a:solidFill>
              <a:latin typeface="Arial"/>
              <a:ea typeface="Arial"/>
              <a:cs typeface="Arial"/>
              <a:sym typeface="Arial"/>
            </a:endParaRPr>
          </a:p>
        </p:txBody>
      </p:sp>
      <p:sp>
        <p:nvSpPr>
          <p:cNvPr id="8725" name="Google Shape;8725;p165"/>
          <p:cNvSpPr txBox="1"/>
          <p:nvPr/>
        </p:nvSpPr>
        <p:spPr>
          <a:xfrm>
            <a:off x="7564521" y="3772427"/>
            <a:ext cx="6506131"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000">
                <a:solidFill>
                  <a:srgbClr val="0C0C0C"/>
                </a:solidFill>
                <a:latin typeface="Arial"/>
                <a:ea typeface="Arial"/>
                <a:cs typeface="Arial"/>
                <a:sym typeface="Arial"/>
              </a:rPr>
              <a:t>Ha llegado al final del contenido digital Marco teórico.</a:t>
            </a:r>
            <a:endParaRPr/>
          </a:p>
          <a:p>
            <a:pPr indent="0" lvl="0" marL="0" marR="0" rtl="0" algn="just">
              <a:spcBef>
                <a:spcPts val="0"/>
              </a:spcBef>
              <a:spcAft>
                <a:spcPts val="0"/>
              </a:spcAft>
              <a:buNone/>
            </a:pPr>
            <a:r>
              <a:t/>
            </a:r>
            <a:endParaRPr sz="2000">
              <a:solidFill>
                <a:srgbClr val="0C0C0C"/>
              </a:solidFill>
              <a:latin typeface="Arial"/>
              <a:ea typeface="Arial"/>
              <a:cs typeface="Arial"/>
              <a:sym typeface="Arial"/>
            </a:endParaRPr>
          </a:p>
          <a:p>
            <a:pPr indent="0" lvl="0" marL="0" marR="0" rtl="0" algn="just">
              <a:spcBef>
                <a:spcPts val="0"/>
              </a:spcBef>
              <a:spcAft>
                <a:spcPts val="0"/>
              </a:spcAft>
              <a:buNone/>
            </a:pPr>
            <a:r>
              <a:rPr lang="es-CO" sz="2000">
                <a:solidFill>
                  <a:srgbClr val="0C0C0C"/>
                </a:solidFill>
                <a:latin typeface="Arial"/>
                <a:ea typeface="Arial"/>
                <a:cs typeface="Arial"/>
                <a:sym typeface="Arial"/>
              </a:rPr>
              <a:t>Continúe haciendo clic en evaluación para finalizar.</a:t>
            </a:r>
            <a:endParaRPr/>
          </a:p>
          <a:p>
            <a:pPr indent="0" lvl="0" marL="0" marR="0" rtl="0" algn="just">
              <a:spcBef>
                <a:spcPts val="0"/>
              </a:spcBef>
              <a:spcAft>
                <a:spcPts val="0"/>
              </a:spcAft>
              <a:buNone/>
            </a:pPr>
            <a:r>
              <a:t/>
            </a:r>
            <a:endParaRPr sz="2000">
              <a:solidFill>
                <a:srgbClr val="0C0C0C"/>
              </a:solidFill>
              <a:latin typeface="Arial"/>
              <a:ea typeface="Arial"/>
              <a:cs typeface="Arial"/>
              <a:sym typeface="Arial"/>
            </a:endParaRPr>
          </a:p>
        </p:txBody>
      </p:sp>
      <p:pic>
        <p:nvPicPr>
          <p:cNvPr descr="C:\Users\Andrés Mejia\Desktop\personaje.png" id="8726" name="Google Shape;8726;p165"/>
          <p:cNvPicPr preferRelativeResize="0"/>
          <p:nvPr/>
        </p:nvPicPr>
        <p:blipFill rotWithShape="1">
          <a:blip r:embed="rId13">
            <a:alphaModFix/>
          </a:blip>
          <a:srcRect b="0" l="0" r="0" t="0"/>
          <a:stretch/>
        </p:blipFill>
        <p:spPr>
          <a:xfrm>
            <a:off x="3435187" y="2157832"/>
            <a:ext cx="4541116" cy="6624197"/>
          </a:xfrm>
          <a:prstGeom prst="rect">
            <a:avLst/>
          </a:prstGeom>
          <a:noFill/>
          <a:ln>
            <a:noFill/>
          </a:ln>
        </p:spPr>
      </p:pic>
      <p:pic>
        <p:nvPicPr>
          <p:cNvPr descr="C:\Users\Andrés Mejia\Desktop\fire-cracker.png" id="8727" name="Google Shape;8727;p165"/>
          <p:cNvPicPr preferRelativeResize="0"/>
          <p:nvPr/>
        </p:nvPicPr>
        <p:blipFill rotWithShape="1">
          <a:blip r:embed="rId14">
            <a:alphaModFix/>
          </a:blip>
          <a:srcRect b="0" l="0" r="0" t="0"/>
          <a:stretch/>
        </p:blipFill>
        <p:spPr>
          <a:xfrm>
            <a:off x="11491258" y="1434134"/>
            <a:ext cx="808318" cy="808318"/>
          </a:xfrm>
          <a:prstGeom prst="rect">
            <a:avLst/>
          </a:prstGeom>
          <a:noFill/>
          <a:ln>
            <a:noFill/>
          </a:ln>
        </p:spPr>
      </p:pic>
      <p:sp>
        <p:nvSpPr>
          <p:cNvPr id="8728" name="Google Shape;8728;p165"/>
          <p:cNvSpPr/>
          <p:nvPr/>
        </p:nvSpPr>
        <p:spPr>
          <a:xfrm>
            <a:off x="11612823" y="6752215"/>
            <a:ext cx="2159537"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9" name="Google Shape;8729;p165"/>
          <p:cNvSpPr txBox="1"/>
          <p:nvPr/>
        </p:nvSpPr>
        <p:spPr>
          <a:xfrm>
            <a:off x="11810486" y="6847909"/>
            <a:ext cx="176421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Evaluación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1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29" name="Google Shape;629;p1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30" name="Google Shape;630;p1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1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32" name="Google Shape;632;p1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1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34" name="Google Shape;634;p1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635" name="Google Shape;635;p17"/>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636" name="Google Shape;636;p17"/>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637" name="Google Shape;637;p1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38" name="Google Shape;638;p1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39" name="Google Shape;639;p1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640" name="Google Shape;640;p1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41" name="Google Shape;641;p1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42" name="Google Shape;642;p1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1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sp>
        <p:nvSpPr>
          <p:cNvPr id="644" name="Google Shape;644;p17"/>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pic>
        <p:nvPicPr>
          <p:cNvPr descr="Icono&#10;&#10;Descripción generada automáticamente" id="645" name="Google Shape;645;p17"/>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646" name="Google Shape;646;p17"/>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647" name="Google Shape;647;p17"/>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648" name="Google Shape;648;p17"/>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49" name="Google Shape;649;p17"/>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50" name="Google Shape;650;p17"/>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51" name="Google Shape;651;p17"/>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cxnSp>
        <p:nvCxnSpPr>
          <p:cNvPr id="652" name="Google Shape;652;p17"/>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653" name="Google Shape;653;p17"/>
          <p:cNvSpPr/>
          <p:nvPr/>
        </p:nvSpPr>
        <p:spPr>
          <a:xfrm>
            <a:off x="8943721" y="2551317"/>
            <a:ext cx="6292159" cy="301072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17"/>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655" name="Google Shape;655;p17"/>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656" name="Google Shape;656;p17"/>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657" name="Google Shape;657;p17"/>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 name="Google Shape;658;p17"/>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9" name="Google Shape;659;p17"/>
          <p:cNvPicPr preferRelativeResize="0"/>
          <p:nvPr/>
        </p:nvPicPr>
        <p:blipFill rotWithShape="1">
          <a:blip r:embed="rId13">
            <a:alphaModFix/>
          </a:blip>
          <a:srcRect b="0" l="0" r="0" t="0"/>
          <a:stretch/>
        </p:blipFill>
        <p:spPr>
          <a:xfrm>
            <a:off x="8253735" y="6883027"/>
            <a:ext cx="1523686" cy="1523686"/>
          </a:xfrm>
          <a:prstGeom prst="rect">
            <a:avLst/>
          </a:prstGeom>
          <a:noFill/>
          <a:ln>
            <a:noFill/>
          </a:ln>
        </p:spPr>
      </p:pic>
      <p:pic>
        <p:nvPicPr>
          <p:cNvPr id="660" name="Google Shape;660;p17"/>
          <p:cNvPicPr preferRelativeResize="0"/>
          <p:nvPr/>
        </p:nvPicPr>
        <p:blipFill rotWithShape="1">
          <a:blip r:embed="rId14">
            <a:alphaModFix/>
          </a:blip>
          <a:srcRect b="0" l="0" r="0" t="0"/>
          <a:stretch/>
        </p:blipFill>
        <p:spPr>
          <a:xfrm>
            <a:off x="12226082" y="6831012"/>
            <a:ext cx="1627717" cy="1627717"/>
          </a:xfrm>
          <a:prstGeom prst="rect">
            <a:avLst/>
          </a:prstGeom>
          <a:noFill/>
          <a:ln>
            <a:noFill/>
          </a:ln>
        </p:spPr>
      </p:pic>
      <p:pic>
        <p:nvPicPr>
          <p:cNvPr id="661" name="Google Shape;661;p17"/>
          <p:cNvPicPr preferRelativeResize="0"/>
          <p:nvPr/>
        </p:nvPicPr>
        <p:blipFill rotWithShape="1">
          <a:blip r:embed="rId15">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662" name="Google Shape;662;p17"/>
          <p:cNvPicPr preferRelativeResize="0"/>
          <p:nvPr/>
        </p:nvPicPr>
        <p:blipFill rotWithShape="1">
          <a:blip r:embed="rId8">
            <a:alphaModFix/>
          </a:blip>
          <a:srcRect b="0" l="0" r="0" t="0"/>
          <a:stretch/>
        </p:blipFill>
        <p:spPr>
          <a:xfrm>
            <a:off x="9342009" y="4669114"/>
            <a:ext cx="525043" cy="525043"/>
          </a:xfrm>
          <a:prstGeom prst="rect">
            <a:avLst/>
          </a:prstGeom>
          <a:noFill/>
          <a:ln>
            <a:noFill/>
          </a:ln>
        </p:spPr>
      </p:pic>
      <p:pic>
        <p:nvPicPr>
          <p:cNvPr descr="C:\Users\Andrés Mejia\Desktop\METODOLOGÍA INVESTIGACIÓN\Metodología de la investigación-03.png" id="663" name="Google Shape;663;p17"/>
          <p:cNvPicPr preferRelativeResize="0"/>
          <p:nvPr/>
        </p:nvPicPr>
        <p:blipFill rotWithShape="1">
          <a:blip r:embed="rId16">
            <a:alphaModFix/>
          </a:blip>
          <a:srcRect b="0" l="0" r="0" t="0"/>
          <a:stretch/>
        </p:blipFill>
        <p:spPr>
          <a:xfrm>
            <a:off x="3277143" y="1132487"/>
            <a:ext cx="3618957" cy="1270393"/>
          </a:xfrm>
          <a:prstGeom prst="rect">
            <a:avLst/>
          </a:prstGeom>
          <a:noFill/>
          <a:ln>
            <a:noFill/>
          </a:ln>
        </p:spPr>
      </p:pic>
      <p:sp>
        <p:nvSpPr>
          <p:cNvPr id="664" name="Google Shape;664;p1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665" name="Google Shape;665;p17"/>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1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72" name="Google Shape;672;p1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673" name="Google Shape;673;p1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1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675" name="Google Shape;675;p1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1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677" name="Google Shape;677;p1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678" name="Google Shape;678;p1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679" name="Google Shape;679;p1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680" name="Google Shape;680;p1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681" name="Google Shape;681;p1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682" name="Google Shape;682;p1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683" name="Google Shape;683;p1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684" name="Google Shape;684;p1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685" name="Google Shape;685;p1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1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687" name="Google Shape;687;p1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688" name="Google Shape;688;p1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689" name="Google Shape;689;p18"/>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690" name="Google Shape;690;p1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691" name="Google Shape;691;p1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692" name="Google Shape;692;p1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693" name="Google Shape;693;p1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694" name="Google Shape;694;p18"/>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695" name="Google Shape;695;p18"/>
          <p:cNvSpPr/>
          <p:nvPr/>
        </p:nvSpPr>
        <p:spPr>
          <a:xfrm>
            <a:off x="8943721" y="2551317"/>
            <a:ext cx="6292159" cy="3010727"/>
          </a:xfrm>
          <a:prstGeom prst="roundRect">
            <a:avLst>
              <a:gd fmla="val 16667"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18"/>
          <p:cNvSpPr txBox="1"/>
          <p:nvPr/>
        </p:nvSpPr>
        <p:spPr>
          <a:xfrm>
            <a:off x="10665430" y="3686339"/>
            <a:ext cx="4269783"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Previene errores o falencias que otros estudios pudiesen haber presentado.</a:t>
            </a:r>
            <a:endParaRPr sz="1500">
              <a:solidFill>
                <a:schemeClr val="lt1"/>
              </a:solidFill>
              <a:latin typeface="Times New Roman"/>
              <a:ea typeface="Times New Roman"/>
              <a:cs typeface="Times New Roman"/>
              <a:sym typeface="Times New Roman"/>
            </a:endParaRPr>
          </a:p>
        </p:txBody>
      </p:sp>
      <p:pic>
        <p:nvPicPr>
          <p:cNvPr id="697" name="Google Shape;697;p18"/>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698" name="Google Shape;698;p18"/>
          <p:cNvPicPr preferRelativeResize="0"/>
          <p:nvPr/>
        </p:nvPicPr>
        <p:blipFill rotWithShape="1">
          <a:blip r:embed="rId7">
            <a:alphaModFix/>
          </a:blip>
          <a:srcRect b="0" l="0" r="0" t="0"/>
          <a:stretch/>
        </p:blipFill>
        <p:spPr>
          <a:xfrm>
            <a:off x="8832494" y="4799073"/>
            <a:ext cx="525043" cy="525043"/>
          </a:xfrm>
          <a:prstGeom prst="rect">
            <a:avLst/>
          </a:prstGeom>
          <a:noFill/>
          <a:ln>
            <a:noFill/>
          </a:ln>
        </p:spPr>
      </p:pic>
      <p:pic>
        <p:nvPicPr>
          <p:cNvPr descr="C:\Users\Andrés Mejia\Desktop\METODOLOGÍA INVESTIGACIÓN\Metodología de la investigación-03.png" id="699" name="Google Shape;699;p18"/>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700" name="Google Shape;700;p1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01" name="Google Shape;701;p18"/>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702" name="Google Shape;702;p18"/>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703" name="Google Shape;703;p18"/>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704" name="Google Shape;704;p18"/>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705" name="Google Shape;705;p18"/>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18"/>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07" name="Google Shape;707;p18"/>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708" name="Google Shape;708;p18"/>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709" name="Google Shape;709;p18"/>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1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6" name="Google Shape;716;p1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17" name="Google Shape;717;p1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1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19" name="Google Shape;719;p1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1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21" name="Google Shape;721;p1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722" name="Google Shape;722;p1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23" name="Google Shape;723;p1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24" name="Google Shape;724;p1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25" name="Google Shape;725;p1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26" name="Google Shape;726;p1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727" name="Google Shape;727;p1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28" name="Google Shape;728;p1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29" name="Google Shape;729;p1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19"/>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731" name="Google Shape;731;p1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32" name="Google Shape;732;p1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33" name="Google Shape;733;p19"/>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734" name="Google Shape;734;p1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35" name="Google Shape;735;p1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36" name="Google Shape;736;p1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37" name="Google Shape;737;p1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738" name="Google Shape;738;p19"/>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739" name="Google Shape;739;p19"/>
          <p:cNvSpPr/>
          <p:nvPr/>
        </p:nvSpPr>
        <p:spPr>
          <a:xfrm>
            <a:off x="8943721" y="2551317"/>
            <a:ext cx="6292159" cy="3010727"/>
          </a:xfrm>
          <a:prstGeom prst="roundRect">
            <a:avLst>
              <a:gd fmla="val 16667" name="adj"/>
            </a:avLst>
          </a:prstGeom>
          <a:solidFill>
            <a:srgbClr val="C769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19"/>
          <p:cNvSpPr txBox="1"/>
          <p:nvPr/>
        </p:nvSpPr>
        <p:spPr>
          <a:xfrm>
            <a:off x="10588494" y="3087184"/>
            <a:ext cx="4318720"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Instruye sobre cómo ha de desarrollarse el nuevo estudio, pues a través de este nos podemos dar cuenta de cómo se ha tratado un problema de investigación específico, por ejemplo: ¿qué clases de estudios se han realizado, los tipos de participantes, la recolección de datos, los sitios de realización y los diseños utilizados, etc.</a:t>
            </a:r>
            <a:endParaRPr sz="1500">
              <a:solidFill>
                <a:schemeClr val="lt1"/>
              </a:solidFill>
              <a:latin typeface="Times New Roman"/>
              <a:ea typeface="Times New Roman"/>
              <a:cs typeface="Times New Roman"/>
              <a:sym typeface="Times New Roman"/>
            </a:endParaRPr>
          </a:p>
        </p:txBody>
      </p:sp>
      <p:pic>
        <p:nvPicPr>
          <p:cNvPr id="741" name="Google Shape;741;p19"/>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742" name="Google Shape;742;p19"/>
          <p:cNvPicPr preferRelativeResize="0"/>
          <p:nvPr/>
        </p:nvPicPr>
        <p:blipFill rotWithShape="1">
          <a:blip r:embed="rId7">
            <a:alphaModFix/>
          </a:blip>
          <a:srcRect b="0" l="0" r="0" t="0"/>
          <a:stretch/>
        </p:blipFill>
        <p:spPr>
          <a:xfrm>
            <a:off x="9030503" y="4361584"/>
            <a:ext cx="525043" cy="525043"/>
          </a:xfrm>
          <a:prstGeom prst="rect">
            <a:avLst/>
          </a:prstGeom>
          <a:noFill/>
          <a:ln>
            <a:noFill/>
          </a:ln>
        </p:spPr>
      </p:pic>
      <p:pic>
        <p:nvPicPr>
          <p:cNvPr descr="C:\Users\Andrés Mejia\Desktop\METODOLOGÍA INVESTIGACIÓN\Metodología de la investigación-03.png" id="743" name="Google Shape;743;p19"/>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744" name="Google Shape;744;p1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45" name="Google Shape;745;p19"/>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746" name="Google Shape;746;p19"/>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747" name="Google Shape;747;p19"/>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748" name="Google Shape;748;p19"/>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749" name="Google Shape;749;p19"/>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19"/>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1" name="Google Shape;751;p19"/>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752" name="Google Shape;752;p19"/>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753" name="Google Shape;753;p19"/>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p:nvPr/>
        </p:nvSpPr>
        <p:spPr>
          <a:xfrm>
            <a:off x="13126" y="-12683"/>
            <a:ext cx="16242874"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12" name="Google Shape;112;p2"/>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sp>
        <p:nvSpPr>
          <p:cNvPr id="113" name="Google Shape;113;p2"/>
          <p:cNvSpPr txBox="1"/>
          <p:nvPr/>
        </p:nvSpPr>
        <p:spPr>
          <a:xfrm>
            <a:off x="1238584" y="2296588"/>
            <a:ext cx="247616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rgbClr val="482649"/>
                </a:solidFill>
                <a:latin typeface="Calibri"/>
                <a:ea typeface="Calibri"/>
                <a:cs typeface="Calibri"/>
                <a:sym typeface="Calibri"/>
              </a:rPr>
              <a:t>Elementos gráficos:</a:t>
            </a:r>
            <a:endParaRPr/>
          </a:p>
        </p:txBody>
      </p:sp>
      <p:pic>
        <p:nvPicPr>
          <p:cNvPr descr="C:\Users\Andrés Mejia\Desktop\METODOLOGÍA INVESTIGACIÓN\Metodología de la investigación-02.png" id="114" name="Google Shape;114;p2"/>
          <p:cNvPicPr preferRelativeResize="0"/>
          <p:nvPr/>
        </p:nvPicPr>
        <p:blipFill rotWithShape="1">
          <a:blip r:embed="rId5">
            <a:alphaModFix/>
          </a:blip>
          <a:srcRect b="0" l="0" r="0" t="0"/>
          <a:stretch/>
        </p:blipFill>
        <p:spPr>
          <a:xfrm>
            <a:off x="4746376" y="2696698"/>
            <a:ext cx="6776374" cy="4467734"/>
          </a:xfrm>
          <a:prstGeom prst="rect">
            <a:avLst/>
          </a:prstGeom>
          <a:noFill/>
          <a:ln>
            <a:noFill/>
          </a:ln>
        </p:spPr>
      </p:pic>
      <p:pic>
        <p:nvPicPr>
          <p:cNvPr descr="C:\Users\Andrés Mejia\Desktop\METODOLOGÍA INVESTIGACIÓN\Metodología de la investigación-01.png" id="115" name="Google Shape;115;p2"/>
          <p:cNvPicPr preferRelativeResize="0"/>
          <p:nvPr/>
        </p:nvPicPr>
        <p:blipFill rotWithShape="1">
          <a:blip r:embed="rId6">
            <a:alphaModFix/>
          </a:blip>
          <a:srcRect b="0" l="0" r="0" t="0"/>
          <a:stretch/>
        </p:blipFill>
        <p:spPr>
          <a:xfrm>
            <a:off x="1367921" y="99472"/>
            <a:ext cx="3975100" cy="13985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2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2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0" name="Google Shape;760;p2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761" name="Google Shape;761;p2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2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763" name="Google Shape;763;p2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2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765" name="Google Shape;765;p2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766" name="Google Shape;766;p2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767" name="Google Shape;767;p2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768" name="Google Shape;768;p2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769" name="Google Shape;769;p2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770" name="Google Shape;770;p2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771" name="Google Shape;771;p2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772" name="Google Shape;772;p2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773" name="Google Shape;773;p2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20"/>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775" name="Google Shape;775;p2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776" name="Google Shape;776;p2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777" name="Google Shape;777;p20"/>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778" name="Google Shape;778;p2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779" name="Google Shape;779;p2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780" name="Google Shape;780;p2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781" name="Google Shape;781;p2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782" name="Google Shape;782;p20"/>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783" name="Google Shape;783;p20"/>
          <p:cNvSpPr/>
          <p:nvPr/>
        </p:nvSpPr>
        <p:spPr>
          <a:xfrm>
            <a:off x="8943721" y="2551317"/>
            <a:ext cx="6292159" cy="3010727"/>
          </a:xfrm>
          <a:prstGeom prst="roundRect">
            <a:avLst>
              <a:gd fmla="val 16667" name="adj"/>
            </a:avLst>
          </a:prstGeom>
          <a:solidFill>
            <a:srgbClr val="896B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20"/>
          <p:cNvSpPr txBox="1"/>
          <p:nvPr/>
        </p:nvSpPr>
        <p:spPr>
          <a:xfrm>
            <a:off x="10762963" y="3779681"/>
            <a:ext cx="4158783"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Guía al investigador centrándolo en su problema de investigación.</a:t>
            </a:r>
            <a:endParaRPr sz="1500">
              <a:solidFill>
                <a:schemeClr val="lt1"/>
              </a:solidFill>
              <a:latin typeface="Times New Roman"/>
              <a:ea typeface="Times New Roman"/>
              <a:cs typeface="Times New Roman"/>
              <a:sym typeface="Times New Roman"/>
            </a:endParaRPr>
          </a:p>
        </p:txBody>
      </p:sp>
      <p:pic>
        <p:nvPicPr>
          <p:cNvPr id="785" name="Google Shape;785;p20"/>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786" name="Google Shape;786;p20"/>
          <p:cNvPicPr preferRelativeResize="0"/>
          <p:nvPr/>
        </p:nvPicPr>
        <p:blipFill rotWithShape="1">
          <a:blip r:embed="rId7">
            <a:alphaModFix/>
          </a:blip>
          <a:srcRect b="0" l="0" r="0" t="0"/>
          <a:stretch/>
        </p:blipFill>
        <p:spPr>
          <a:xfrm>
            <a:off x="9300057" y="4243267"/>
            <a:ext cx="525043" cy="525043"/>
          </a:xfrm>
          <a:prstGeom prst="rect">
            <a:avLst/>
          </a:prstGeom>
          <a:noFill/>
          <a:ln>
            <a:noFill/>
          </a:ln>
        </p:spPr>
      </p:pic>
      <p:pic>
        <p:nvPicPr>
          <p:cNvPr descr="C:\Users\Andrés Mejia\Desktop\METODOLOGÍA INVESTIGACIÓN\Metodología de la investigación-03.png" id="787" name="Google Shape;787;p20"/>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788" name="Google Shape;788;p2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789" name="Google Shape;789;p20"/>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790" name="Google Shape;790;p20"/>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791" name="Google Shape;791;p20"/>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792" name="Google Shape;792;p20"/>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793" name="Google Shape;793;p20"/>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20"/>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5" name="Google Shape;795;p20"/>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796" name="Google Shape;796;p20"/>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797" name="Google Shape;797;p20"/>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2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2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4" name="Google Shape;804;p2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05" name="Google Shape;805;p2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6" name="Google Shape;806;p2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07" name="Google Shape;807;p2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2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09" name="Google Shape;809;p2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810" name="Google Shape;810;p2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811" name="Google Shape;811;p2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812" name="Google Shape;812;p2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13" name="Google Shape;813;p2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14" name="Google Shape;814;p2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815" name="Google Shape;815;p2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16" name="Google Shape;816;p2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17" name="Google Shape;817;p2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21"/>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819" name="Google Shape;819;p2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820" name="Google Shape;820;p2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821" name="Google Shape;821;p21"/>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822" name="Google Shape;822;p2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23" name="Google Shape;823;p2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24" name="Google Shape;824;p2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25" name="Google Shape;825;p2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826" name="Google Shape;826;p21"/>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827" name="Google Shape;827;p21"/>
          <p:cNvSpPr/>
          <p:nvPr/>
        </p:nvSpPr>
        <p:spPr>
          <a:xfrm>
            <a:off x="8943721" y="2551317"/>
            <a:ext cx="6292159" cy="3010727"/>
          </a:xfrm>
          <a:prstGeom prst="roundRect">
            <a:avLst>
              <a:gd fmla="val 16667" name="adj"/>
            </a:avLst>
          </a:prstGeom>
          <a:solidFill>
            <a:srgbClr val="677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21"/>
          <p:cNvSpPr txBox="1"/>
          <p:nvPr/>
        </p:nvSpPr>
        <p:spPr>
          <a:xfrm>
            <a:off x="8943721" y="861913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visualizar la información</a:t>
            </a:r>
            <a:endParaRPr i="1" sz="1500">
              <a:solidFill>
                <a:srgbClr val="9F4C97"/>
              </a:solidFill>
              <a:latin typeface="Arial"/>
              <a:ea typeface="Arial"/>
              <a:cs typeface="Arial"/>
              <a:sym typeface="Arial"/>
            </a:endParaRPr>
          </a:p>
        </p:txBody>
      </p:sp>
      <p:sp>
        <p:nvSpPr>
          <p:cNvPr id="829" name="Google Shape;829;p21"/>
          <p:cNvSpPr txBox="1"/>
          <p:nvPr/>
        </p:nvSpPr>
        <p:spPr>
          <a:xfrm>
            <a:off x="10519399" y="3490799"/>
            <a:ext cx="448287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Legitima la importancia y la necesidad de realizar dicha investigación, ya que a través de la bibliografía consultada esta le dará razones para el avance o cambio del tema de investigación.</a:t>
            </a:r>
            <a:endParaRPr sz="1500">
              <a:solidFill>
                <a:schemeClr val="lt1"/>
              </a:solidFill>
              <a:latin typeface="Times New Roman"/>
              <a:ea typeface="Times New Roman"/>
              <a:cs typeface="Times New Roman"/>
              <a:sym typeface="Times New Roman"/>
            </a:endParaRPr>
          </a:p>
        </p:txBody>
      </p:sp>
      <p:pic>
        <p:nvPicPr>
          <p:cNvPr id="830" name="Google Shape;830;p21"/>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831" name="Google Shape;831;p21"/>
          <p:cNvPicPr preferRelativeResize="0"/>
          <p:nvPr/>
        </p:nvPicPr>
        <p:blipFill rotWithShape="1">
          <a:blip r:embed="rId7">
            <a:alphaModFix/>
          </a:blip>
          <a:srcRect b="0" l="0" r="0" t="0"/>
          <a:stretch/>
        </p:blipFill>
        <p:spPr>
          <a:xfrm>
            <a:off x="9706282" y="4298329"/>
            <a:ext cx="525043" cy="525043"/>
          </a:xfrm>
          <a:prstGeom prst="rect">
            <a:avLst/>
          </a:prstGeom>
          <a:noFill/>
          <a:ln>
            <a:noFill/>
          </a:ln>
        </p:spPr>
      </p:pic>
      <p:pic>
        <p:nvPicPr>
          <p:cNvPr descr="C:\Users\Andrés Mejia\Desktop\METODOLOGÍA INVESTIGACIÓN\Metodología de la investigación-03.png" id="832" name="Google Shape;832;p21"/>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833" name="Google Shape;833;p2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34" name="Google Shape;834;p21"/>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835" name="Google Shape;835;p21"/>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836" name="Google Shape;836;p21"/>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837" name="Google Shape;837;p21"/>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838" name="Google Shape;838;p21"/>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21"/>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0" name="Google Shape;840;p21"/>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841" name="Google Shape;841;p21"/>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842" name="Google Shape;842;p21"/>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2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9" name="Google Shape;849;p2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50" name="Google Shape;850;p2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2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52" name="Google Shape;852;p2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2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54" name="Google Shape;854;p2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855" name="Google Shape;855;p2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856" name="Google Shape;856;p2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857" name="Google Shape;857;p2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858" name="Google Shape;858;p2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859" name="Google Shape;859;p2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860" name="Google Shape;860;p2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861" name="Google Shape;861;p2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862" name="Google Shape;862;p2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Google Shape;863;p22"/>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864" name="Google Shape;864;p2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865" name="Google Shape;865;p2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866" name="Google Shape;866;p22"/>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867" name="Google Shape;867;p2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868" name="Google Shape;868;p2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869" name="Google Shape;869;p2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870" name="Google Shape;870;p2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871" name="Google Shape;871;p22"/>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872" name="Google Shape;872;p22"/>
          <p:cNvSpPr/>
          <p:nvPr/>
        </p:nvSpPr>
        <p:spPr>
          <a:xfrm>
            <a:off x="8943721" y="2551317"/>
            <a:ext cx="6292159" cy="3010727"/>
          </a:xfrm>
          <a:prstGeom prst="roundRect">
            <a:avLst>
              <a:gd fmla="val 16667" name="adj"/>
            </a:avLst>
          </a:prstGeom>
          <a:solidFill>
            <a:srgbClr val="65B0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22"/>
          <p:cNvSpPr txBox="1"/>
          <p:nvPr/>
        </p:nvSpPr>
        <p:spPr>
          <a:xfrm>
            <a:off x="10665432" y="3398212"/>
            <a:ext cx="417548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Conlleva a la construcción de hipótesis o afirmaciones de lo que se cree se va a probar con la realización de dicha investigación y que serán comprobadas o no después de esta.</a:t>
            </a:r>
            <a:endParaRPr sz="1500">
              <a:solidFill>
                <a:schemeClr val="lt1"/>
              </a:solidFill>
              <a:latin typeface="Times New Roman"/>
              <a:ea typeface="Times New Roman"/>
              <a:cs typeface="Times New Roman"/>
              <a:sym typeface="Times New Roman"/>
            </a:endParaRPr>
          </a:p>
        </p:txBody>
      </p:sp>
      <p:pic>
        <p:nvPicPr>
          <p:cNvPr id="874" name="Google Shape;874;p22"/>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875" name="Google Shape;875;p22"/>
          <p:cNvPicPr preferRelativeResize="0"/>
          <p:nvPr/>
        </p:nvPicPr>
        <p:blipFill rotWithShape="1">
          <a:blip r:embed="rId7">
            <a:alphaModFix/>
          </a:blip>
          <a:srcRect b="0" l="0" r="0" t="0"/>
          <a:stretch/>
        </p:blipFill>
        <p:spPr>
          <a:xfrm>
            <a:off x="9913300" y="4732632"/>
            <a:ext cx="525043" cy="525043"/>
          </a:xfrm>
          <a:prstGeom prst="rect">
            <a:avLst/>
          </a:prstGeom>
          <a:noFill/>
          <a:ln>
            <a:noFill/>
          </a:ln>
        </p:spPr>
      </p:pic>
      <p:pic>
        <p:nvPicPr>
          <p:cNvPr descr="C:\Users\Andrés Mejia\Desktop\METODOLOGÍA INVESTIGACIÓN\Metodología de la investigación-03.png" id="876" name="Google Shape;876;p22"/>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877" name="Google Shape;877;p2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878" name="Google Shape;878;p22"/>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879" name="Google Shape;879;p22"/>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880" name="Google Shape;880;p22"/>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881" name="Google Shape;881;p22"/>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882" name="Google Shape;882;p22"/>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22"/>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84" name="Google Shape;884;p22"/>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885" name="Google Shape;885;p22"/>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886" name="Google Shape;886;p22"/>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2" name="Google Shape;892;p2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93" name="Google Shape;893;p2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894" name="Google Shape;894;p2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5" name="Google Shape;895;p2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896" name="Google Shape;896;p2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2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898" name="Google Shape;898;p2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899" name="Google Shape;899;p2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900" name="Google Shape;900;p2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901" name="Google Shape;901;p2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902" name="Google Shape;902;p2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903" name="Google Shape;903;p2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904" name="Google Shape;904;p2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905" name="Google Shape;905;p2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906" name="Google Shape;906;p2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2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908" name="Google Shape;908;p2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909" name="Google Shape;909;p2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910" name="Google Shape;910;p23"/>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911" name="Google Shape;911;p2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912" name="Google Shape;912;p2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913" name="Google Shape;913;p2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914" name="Google Shape;914;p2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915" name="Google Shape;915;p23"/>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916" name="Google Shape;916;p23"/>
          <p:cNvSpPr/>
          <p:nvPr/>
        </p:nvSpPr>
        <p:spPr>
          <a:xfrm>
            <a:off x="8943721" y="2551317"/>
            <a:ext cx="6292159" cy="3010727"/>
          </a:xfrm>
          <a:prstGeom prst="roundRect">
            <a:avLst>
              <a:gd fmla="val 16667" name="adj"/>
            </a:avLst>
          </a:prstGeom>
          <a:solidFill>
            <a:srgbClr val="994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23"/>
          <p:cNvSpPr txBox="1"/>
          <p:nvPr/>
        </p:nvSpPr>
        <p:spPr>
          <a:xfrm>
            <a:off x="10633875" y="3457646"/>
            <a:ext cx="4271177"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Incentiva a la continuación de posteriores investigaciones similares, a la vez que puede establecer nuevas teorías o metodologías para su aplicabilidad, generando nuevos conocimientos.</a:t>
            </a:r>
            <a:endParaRPr sz="1500">
              <a:solidFill>
                <a:schemeClr val="lt1"/>
              </a:solidFill>
              <a:latin typeface="Times New Roman"/>
              <a:ea typeface="Times New Roman"/>
              <a:cs typeface="Times New Roman"/>
              <a:sym typeface="Times New Roman"/>
            </a:endParaRPr>
          </a:p>
        </p:txBody>
      </p:sp>
      <p:pic>
        <p:nvPicPr>
          <p:cNvPr id="918" name="Google Shape;918;p23"/>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919" name="Google Shape;919;p23"/>
          <p:cNvPicPr preferRelativeResize="0"/>
          <p:nvPr/>
        </p:nvPicPr>
        <p:blipFill rotWithShape="1">
          <a:blip r:embed="rId7">
            <a:alphaModFix/>
          </a:blip>
          <a:srcRect b="0" l="0" r="0" t="0"/>
          <a:stretch/>
        </p:blipFill>
        <p:spPr>
          <a:xfrm>
            <a:off x="9731829" y="5160761"/>
            <a:ext cx="525043" cy="525043"/>
          </a:xfrm>
          <a:prstGeom prst="rect">
            <a:avLst/>
          </a:prstGeom>
          <a:noFill/>
          <a:ln>
            <a:noFill/>
          </a:ln>
        </p:spPr>
      </p:pic>
      <p:pic>
        <p:nvPicPr>
          <p:cNvPr descr="C:\Users\Andrés Mejia\Desktop\METODOLOGÍA INVESTIGACIÓN\Metodología de la investigación-03.png" id="920" name="Google Shape;920;p23"/>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921" name="Google Shape;921;p2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922" name="Google Shape;922;p23"/>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923" name="Google Shape;923;p23"/>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924" name="Google Shape;924;p23"/>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925" name="Google Shape;925;p23"/>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926" name="Google Shape;926;p23"/>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23"/>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8" name="Google Shape;928;p23"/>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929" name="Google Shape;929;p23"/>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930" name="Google Shape;930;p23"/>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2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6" name="Google Shape;936;p2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7" name="Google Shape;937;p2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938" name="Google Shape;938;p2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2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940" name="Google Shape;940;p2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2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942" name="Google Shape;942;p2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943" name="Google Shape;943;p2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944" name="Google Shape;944;p2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945" name="Google Shape;945;p2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946" name="Google Shape;946;p2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947" name="Google Shape;947;p2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948" name="Google Shape;948;p2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949" name="Google Shape;949;p2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950" name="Google Shape;950;p2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1" name="Google Shape;951;p2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952" name="Google Shape;952;p2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953" name="Google Shape;953;p2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954" name="Google Shape;954;p24"/>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955" name="Google Shape;955;p2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956" name="Google Shape;956;p2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957" name="Google Shape;957;p2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958" name="Google Shape;958;p2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959" name="Google Shape;959;p24"/>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960" name="Google Shape;960;p24"/>
          <p:cNvSpPr/>
          <p:nvPr/>
        </p:nvSpPr>
        <p:spPr>
          <a:xfrm>
            <a:off x="8943721" y="2551317"/>
            <a:ext cx="6292159" cy="3010727"/>
          </a:xfrm>
          <a:prstGeom prst="roundRect">
            <a:avLst>
              <a:gd fmla="val 16667" name="adj"/>
            </a:avLst>
          </a:prstGeom>
          <a:solidFill>
            <a:srgbClr val="C669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24"/>
          <p:cNvSpPr txBox="1"/>
          <p:nvPr/>
        </p:nvSpPr>
        <p:spPr>
          <a:xfrm>
            <a:off x="10699037" y="3765384"/>
            <a:ext cx="413542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Proporciona y crea marcos de referencia para la interpretación de resultados.</a:t>
            </a:r>
            <a:endParaRPr sz="1500">
              <a:solidFill>
                <a:schemeClr val="lt1"/>
              </a:solidFill>
              <a:latin typeface="Times New Roman"/>
              <a:ea typeface="Times New Roman"/>
              <a:cs typeface="Times New Roman"/>
              <a:sym typeface="Times New Roman"/>
            </a:endParaRPr>
          </a:p>
        </p:txBody>
      </p:sp>
      <p:pic>
        <p:nvPicPr>
          <p:cNvPr id="962" name="Google Shape;962;p24"/>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Logotipo&#10;&#10;Descripción generada automáticamente" id="963" name="Google Shape;963;p24"/>
          <p:cNvPicPr preferRelativeResize="0"/>
          <p:nvPr/>
        </p:nvPicPr>
        <p:blipFill rotWithShape="1">
          <a:blip r:embed="rId7">
            <a:alphaModFix/>
          </a:blip>
          <a:srcRect b="0" l="0" r="0" t="0"/>
          <a:stretch/>
        </p:blipFill>
        <p:spPr>
          <a:xfrm>
            <a:off x="9402635" y="5257675"/>
            <a:ext cx="525043" cy="525043"/>
          </a:xfrm>
          <a:prstGeom prst="rect">
            <a:avLst/>
          </a:prstGeom>
          <a:noFill/>
          <a:ln>
            <a:noFill/>
          </a:ln>
        </p:spPr>
      </p:pic>
      <p:pic>
        <p:nvPicPr>
          <p:cNvPr descr="C:\Users\Andrés Mejia\Desktop\METODOLOGÍA INVESTIGACIÓN\Metodología de la investigación-03.png" id="964" name="Google Shape;964;p24"/>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965" name="Google Shape;965;p2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966" name="Google Shape;966;p24"/>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967" name="Google Shape;967;p24"/>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968" name="Google Shape;968;p24"/>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969" name="Google Shape;969;p24"/>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970" name="Google Shape;970;p24"/>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24"/>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72" name="Google Shape;972;p24"/>
          <p:cNvPicPr preferRelativeResize="0"/>
          <p:nvPr/>
        </p:nvPicPr>
        <p:blipFill rotWithShape="1">
          <a:blip r:embed="rId14">
            <a:alphaModFix/>
          </a:blip>
          <a:srcRect b="0" l="0" r="0" t="0"/>
          <a:stretch/>
        </p:blipFill>
        <p:spPr>
          <a:xfrm>
            <a:off x="8253735" y="6883027"/>
            <a:ext cx="1523686" cy="1523686"/>
          </a:xfrm>
          <a:prstGeom prst="rect">
            <a:avLst/>
          </a:prstGeom>
          <a:noFill/>
          <a:ln>
            <a:noFill/>
          </a:ln>
        </p:spPr>
      </p:pic>
      <p:pic>
        <p:nvPicPr>
          <p:cNvPr id="973" name="Google Shape;973;p24"/>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974" name="Google Shape;974;p24"/>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25"/>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1" name="Google Shape;981;p25"/>
          <p:cNvPicPr preferRelativeResize="0"/>
          <p:nvPr/>
        </p:nvPicPr>
        <p:blipFill rotWithShape="1">
          <a:blip r:embed="rId3">
            <a:alphaModFix/>
          </a:blip>
          <a:srcRect b="0" l="0" r="0" t="0"/>
          <a:stretch/>
        </p:blipFill>
        <p:spPr>
          <a:xfrm>
            <a:off x="8253735" y="6883027"/>
            <a:ext cx="1523686" cy="1523686"/>
          </a:xfrm>
          <a:prstGeom prst="rect">
            <a:avLst/>
          </a:prstGeom>
          <a:noFill/>
          <a:ln>
            <a:noFill/>
          </a:ln>
        </p:spPr>
      </p:pic>
      <p:sp>
        <p:nvSpPr>
          <p:cNvPr id="982" name="Google Shape;982;p2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83" name="Google Shape;983;p2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984" name="Google Shape;984;p2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2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986" name="Google Shape;986;p2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2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988" name="Google Shape;988;p2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989" name="Google Shape;989;p2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990" name="Google Shape;990;p2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991" name="Google Shape;991;p2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992" name="Google Shape;992;p2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993" name="Google Shape;993;p2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994" name="Google Shape;994;p2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995" name="Google Shape;995;p2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996" name="Google Shape;996;p2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2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998" name="Google Shape;998;p2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999" name="Google Shape;999;p2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000" name="Google Shape;1000;p25"/>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001" name="Google Shape;1001;p2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002" name="Google Shape;1002;p2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003" name="Google Shape;1003;p2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004" name="Google Shape;1004;p2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cxnSp>
        <p:nvCxnSpPr>
          <p:cNvPr id="1005" name="Google Shape;1005;p25"/>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1006" name="Google Shape;1006;p25"/>
          <p:cNvSpPr/>
          <p:nvPr/>
        </p:nvSpPr>
        <p:spPr>
          <a:xfrm>
            <a:off x="8943721" y="2551317"/>
            <a:ext cx="6292159" cy="301072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007" name="Google Shape;1007;p25"/>
          <p:cNvPicPr preferRelativeResize="0"/>
          <p:nvPr/>
        </p:nvPicPr>
        <p:blipFill rotWithShape="1">
          <a:blip r:embed="rId8">
            <a:alphaModFix/>
          </a:blip>
          <a:srcRect b="0" l="0" r="0" t="0"/>
          <a:stretch/>
        </p:blipFill>
        <p:spPr>
          <a:xfrm>
            <a:off x="10559590" y="8018666"/>
            <a:ext cx="525043" cy="525043"/>
          </a:xfrm>
          <a:prstGeom prst="rect">
            <a:avLst/>
          </a:prstGeom>
          <a:noFill/>
          <a:ln>
            <a:noFill/>
          </a:ln>
        </p:spPr>
      </p:pic>
      <p:pic>
        <p:nvPicPr>
          <p:cNvPr id="1008" name="Google Shape;1008;p25"/>
          <p:cNvPicPr preferRelativeResize="0"/>
          <p:nvPr/>
        </p:nvPicPr>
        <p:blipFill rotWithShape="1">
          <a:blip r:embed="rId13">
            <a:alphaModFix/>
          </a:blip>
          <a:srcRect b="0" l="0" r="0" t="0"/>
          <a:stretch/>
        </p:blipFill>
        <p:spPr>
          <a:xfrm rot="-1381913">
            <a:off x="8920460" y="4211741"/>
            <a:ext cx="1368142" cy="1368142"/>
          </a:xfrm>
          <a:prstGeom prst="rect">
            <a:avLst/>
          </a:prstGeom>
          <a:noFill/>
          <a:ln>
            <a:noFill/>
          </a:ln>
        </p:spPr>
      </p:pic>
      <p:pic>
        <p:nvPicPr>
          <p:cNvPr descr="C:\Users\Andrés Mejia\Desktop\METODOLOGÍA INVESTIGACIÓN\Metodología de la investigación-03.png" id="1009" name="Google Shape;1009;p25"/>
          <p:cNvPicPr preferRelativeResize="0"/>
          <p:nvPr/>
        </p:nvPicPr>
        <p:blipFill rotWithShape="1">
          <a:blip r:embed="rId14">
            <a:alphaModFix/>
          </a:blip>
          <a:srcRect b="0" l="0" r="0" t="0"/>
          <a:stretch/>
        </p:blipFill>
        <p:spPr>
          <a:xfrm>
            <a:off x="3277143" y="1132487"/>
            <a:ext cx="3618957" cy="1270393"/>
          </a:xfrm>
          <a:prstGeom prst="rect">
            <a:avLst/>
          </a:prstGeom>
          <a:noFill/>
          <a:ln>
            <a:noFill/>
          </a:ln>
        </p:spPr>
      </p:pic>
      <p:sp>
        <p:nvSpPr>
          <p:cNvPr id="1010" name="Google Shape;1010;p2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011" name="Google Shape;1011;p25"/>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1012" name="Google Shape;1012;p25"/>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1013" name="Google Shape;1013;p25"/>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1014" name="Google Shape;1014;p25"/>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1015" name="Google Shape;1015;p25"/>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16" name="Google Shape;1016;p25"/>
          <p:cNvPicPr preferRelativeResize="0"/>
          <p:nvPr/>
        </p:nvPicPr>
        <p:blipFill rotWithShape="1">
          <a:blip r:embed="rId15">
            <a:alphaModFix/>
          </a:blip>
          <a:srcRect b="0" l="0" r="0" t="0"/>
          <a:stretch/>
        </p:blipFill>
        <p:spPr>
          <a:xfrm>
            <a:off x="12226082" y="6831012"/>
            <a:ext cx="1627717" cy="1627717"/>
          </a:xfrm>
          <a:prstGeom prst="rect">
            <a:avLst/>
          </a:prstGeom>
          <a:noFill/>
          <a:ln>
            <a:noFill/>
          </a:ln>
        </p:spPr>
      </p:pic>
      <p:sp>
        <p:nvSpPr>
          <p:cNvPr id="1017" name="Google Shape;1017;p25"/>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2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26"/>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2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25" name="Google Shape;1025;p2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026" name="Google Shape;1026;p2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2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028" name="Google Shape;1028;p2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2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030" name="Google Shape;1030;p2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031" name="Google Shape;1031;p2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032" name="Google Shape;1032;p2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033" name="Google Shape;1033;p2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034" name="Google Shape;1034;p2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035" name="Google Shape;1035;p2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036" name="Google Shape;1036;p2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037" name="Google Shape;1037;p2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038" name="Google Shape;1038;p2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2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040" name="Google Shape;1040;p2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041" name="Google Shape;1041;p2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042" name="Google Shape;1042;p26"/>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043" name="Google Shape;1043;p2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044" name="Google Shape;1044;p2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045" name="Google Shape;1045;p2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046" name="Google Shape;1046;p2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cxnSp>
        <p:nvCxnSpPr>
          <p:cNvPr id="1047" name="Google Shape;1047;p26"/>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1048" name="Google Shape;1048;p26"/>
          <p:cNvSpPr/>
          <p:nvPr/>
        </p:nvSpPr>
        <p:spPr>
          <a:xfrm>
            <a:off x="8943721" y="2551317"/>
            <a:ext cx="6292159" cy="301072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049" name="Google Shape;1049;p26"/>
          <p:cNvPicPr preferRelativeResize="0"/>
          <p:nvPr/>
        </p:nvPicPr>
        <p:blipFill rotWithShape="1">
          <a:blip r:embed="rId7">
            <a:alphaModFix/>
          </a:blip>
          <a:srcRect b="0" l="0" r="0" t="0"/>
          <a:stretch/>
        </p:blipFill>
        <p:spPr>
          <a:xfrm>
            <a:off x="10699398" y="8463571"/>
            <a:ext cx="525043" cy="525043"/>
          </a:xfrm>
          <a:prstGeom prst="rect">
            <a:avLst/>
          </a:prstGeom>
          <a:noFill/>
          <a:ln>
            <a:noFill/>
          </a:ln>
        </p:spPr>
      </p:pic>
      <p:pic>
        <p:nvPicPr>
          <p:cNvPr id="1050" name="Google Shape;1050;p26"/>
          <p:cNvPicPr preferRelativeResize="0"/>
          <p:nvPr/>
        </p:nvPicPr>
        <p:blipFill rotWithShape="1">
          <a:blip r:embed="rId12">
            <a:alphaModFix/>
          </a:blip>
          <a:srcRect b="0" l="0" r="0" t="0"/>
          <a:stretch/>
        </p:blipFill>
        <p:spPr>
          <a:xfrm rot="-1381913">
            <a:off x="8920460" y="4211741"/>
            <a:ext cx="1368142" cy="1368142"/>
          </a:xfrm>
          <a:prstGeom prst="rect">
            <a:avLst/>
          </a:prstGeom>
          <a:noFill/>
          <a:ln>
            <a:noFill/>
          </a:ln>
        </p:spPr>
      </p:pic>
      <p:pic>
        <p:nvPicPr>
          <p:cNvPr descr="C:\Users\Andrés Mejia\Desktop\METODOLOGÍA INVESTIGACIÓN\Metodología de la investigación-03.png" id="1051" name="Google Shape;1051;p26"/>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1052" name="Google Shape;1052;p2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053" name="Google Shape;1053;p26"/>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1054" name="Google Shape;1054;p26"/>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1055" name="Google Shape;1055;p26"/>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1056" name="Google Shape;1056;p26"/>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1057" name="Google Shape;1057;p26"/>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8" name="Google Shape;1058;p26"/>
          <p:cNvPicPr preferRelativeResize="0"/>
          <p:nvPr/>
        </p:nvPicPr>
        <p:blipFill rotWithShape="1">
          <a:blip r:embed="rId14">
            <a:alphaModFix/>
          </a:blip>
          <a:srcRect b="0" l="0" r="0" t="0"/>
          <a:stretch/>
        </p:blipFill>
        <p:spPr>
          <a:xfrm>
            <a:off x="12226082" y="6831012"/>
            <a:ext cx="1627717" cy="1627717"/>
          </a:xfrm>
          <a:prstGeom prst="rect">
            <a:avLst/>
          </a:prstGeom>
          <a:noFill/>
          <a:ln>
            <a:noFill/>
          </a:ln>
        </p:spPr>
      </p:pic>
      <p:sp>
        <p:nvSpPr>
          <p:cNvPr id="1059" name="Google Shape;1059;p26"/>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26"/>
          <p:cNvSpPr txBox="1"/>
          <p:nvPr/>
        </p:nvSpPr>
        <p:spPr>
          <a:xfrm>
            <a:off x="7292059" y="6506272"/>
            <a:ext cx="3536866" cy="240065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Una revisión exhaustiva de la bibliografía sobre el estado del arte de su situación problema, se debe revisar toda la bibliografía de la manera más completa sin dejar autores o teorías referentes a su tema/problema de investigación, para que usted se ubique dentro del contexto del mismo y se dé cuenta de lo que se ha hecho y de lo que usted podría hacer.</a:t>
            </a:r>
            <a:endParaRPr sz="15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2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27"/>
          <p:cNvSpPr/>
          <p:nvPr/>
        </p:nvSpPr>
        <p:spPr>
          <a:xfrm>
            <a:off x="7069236"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7" name="Google Shape;1067;p27"/>
          <p:cNvPicPr preferRelativeResize="0"/>
          <p:nvPr/>
        </p:nvPicPr>
        <p:blipFill rotWithShape="1">
          <a:blip r:embed="rId3">
            <a:alphaModFix/>
          </a:blip>
          <a:srcRect b="0" l="0" r="0" t="0"/>
          <a:stretch/>
        </p:blipFill>
        <p:spPr>
          <a:xfrm>
            <a:off x="8253735" y="6883027"/>
            <a:ext cx="1523686" cy="1523686"/>
          </a:xfrm>
          <a:prstGeom prst="rect">
            <a:avLst/>
          </a:prstGeom>
          <a:noFill/>
          <a:ln>
            <a:noFill/>
          </a:ln>
        </p:spPr>
      </p:pic>
      <p:sp>
        <p:nvSpPr>
          <p:cNvPr id="1068" name="Google Shape;1068;p2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69" name="Google Shape;1069;p2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070" name="Google Shape;1070;p2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2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072" name="Google Shape;1072;p2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2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074" name="Google Shape;1074;p2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075" name="Google Shape;1075;p27"/>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076" name="Google Shape;1076;p27"/>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077" name="Google Shape;1077;p2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078" name="Google Shape;1078;p2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079" name="Google Shape;1079;p2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080" name="Google Shape;1080;p2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081" name="Google Shape;1081;p2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082" name="Google Shape;1082;p2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2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084" name="Google Shape;1084;p27"/>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085" name="Google Shape;1085;p27"/>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086" name="Google Shape;1086;p27"/>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087" name="Google Shape;1087;p27"/>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088" name="Google Shape;1088;p27"/>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089" name="Google Shape;1089;p27"/>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090" name="Google Shape;1090;p27"/>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cxnSp>
        <p:nvCxnSpPr>
          <p:cNvPr id="1091" name="Google Shape;1091;p27"/>
          <p:cNvCxnSpPr/>
          <p:nvPr/>
        </p:nvCxnSpPr>
        <p:spPr>
          <a:xfrm>
            <a:off x="3704511" y="5960250"/>
            <a:ext cx="10719025" cy="0"/>
          </a:xfrm>
          <a:prstGeom prst="straightConnector1">
            <a:avLst/>
          </a:prstGeom>
          <a:noFill/>
          <a:ln cap="flat" cmpd="sng" w="9525">
            <a:solidFill>
              <a:srgbClr val="9F4C97"/>
            </a:solidFill>
            <a:prstDash val="solid"/>
            <a:miter lim="800000"/>
            <a:headEnd len="sm" w="sm" type="none"/>
            <a:tailEnd len="sm" w="sm" type="none"/>
          </a:ln>
        </p:spPr>
      </p:cxnSp>
      <p:sp>
        <p:nvSpPr>
          <p:cNvPr id="1092" name="Google Shape;1092;p27"/>
          <p:cNvSpPr/>
          <p:nvPr/>
        </p:nvSpPr>
        <p:spPr>
          <a:xfrm>
            <a:off x="8943721" y="2551317"/>
            <a:ext cx="6292159" cy="301072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93" name="Google Shape;1093;p27"/>
          <p:cNvPicPr preferRelativeResize="0"/>
          <p:nvPr/>
        </p:nvPicPr>
        <p:blipFill rotWithShape="1">
          <a:blip r:embed="rId13">
            <a:alphaModFix/>
          </a:blip>
          <a:srcRect b="0" l="0" r="0" t="0"/>
          <a:stretch/>
        </p:blipFill>
        <p:spPr>
          <a:xfrm rot="-1381913">
            <a:off x="8920460" y="4211741"/>
            <a:ext cx="1368142" cy="1368142"/>
          </a:xfrm>
          <a:prstGeom prst="rect">
            <a:avLst/>
          </a:prstGeom>
          <a:noFill/>
          <a:ln>
            <a:noFill/>
          </a:ln>
        </p:spPr>
      </p:pic>
      <p:pic>
        <p:nvPicPr>
          <p:cNvPr descr="C:\Users\Andrés Mejia\Desktop\METODOLOGÍA INVESTIGACIÓN\Metodología de la investigación-03.png" id="1094" name="Google Shape;1094;p27"/>
          <p:cNvPicPr preferRelativeResize="0"/>
          <p:nvPr/>
        </p:nvPicPr>
        <p:blipFill rotWithShape="1">
          <a:blip r:embed="rId14">
            <a:alphaModFix/>
          </a:blip>
          <a:srcRect b="0" l="0" r="0" t="0"/>
          <a:stretch/>
        </p:blipFill>
        <p:spPr>
          <a:xfrm>
            <a:off x="3277143" y="1132487"/>
            <a:ext cx="3618957" cy="1270393"/>
          </a:xfrm>
          <a:prstGeom prst="rect">
            <a:avLst/>
          </a:prstGeom>
          <a:noFill/>
          <a:ln>
            <a:noFill/>
          </a:ln>
        </p:spPr>
      </p:pic>
      <p:sp>
        <p:nvSpPr>
          <p:cNvPr id="1095" name="Google Shape;1095;p2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096" name="Google Shape;1096;p27"/>
          <p:cNvSpPr txBox="1"/>
          <p:nvPr/>
        </p:nvSpPr>
        <p:spPr>
          <a:xfrm>
            <a:off x="3710940" y="3227604"/>
            <a:ext cx="470773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El marco teórico es el encargado de proporcionar el enfoque desde dónde se situará el planteamiento del problema, y es fundamental para el investigador, ya que cumple con las siguientes funciones.</a:t>
            </a:r>
            <a:endParaRPr sz="1500">
              <a:solidFill>
                <a:srgbClr val="0C0C0C"/>
              </a:solidFill>
              <a:latin typeface="Arial"/>
              <a:ea typeface="Arial"/>
              <a:cs typeface="Arial"/>
              <a:sym typeface="Arial"/>
            </a:endParaRPr>
          </a:p>
        </p:txBody>
      </p:sp>
      <p:sp>
        <p:nvSpPr>
          <p:cNvPr id="1097" name="Google Shape;1097;p27"/>
          <p:cNvSpPr txBox="1"/>
          <p:nvPr/>
        </p:nvSpPr>
        <p:spPr>
          <a:xfrm>
            <a:off x="3704511" y="4461461"/>
            <a:ext cx="471416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color para visualizar dichas funciones:</a:t>
            </a:r>
            <a:endParaRPr b="1" i="1" sz="1500">
              <a:solidFill>
                <a:srgbClr val="9F4C97"/>
              </a:solidFill>
              <a:latin typeface="Arial"/>
              <a:ea typeface="Arial"/>
              <a:cs typeface="Arial"/>
              <a:sym typeface="Arial"/>
            </a:endParaRPr>
          </a:p>
        </p:txBody>
      </p:sp>
      <p:sp>
        <p:nvSpPr>
          <p:cNvPr id="1098" name="Google Shape;1098;p27"/>
          <p:cNvSpPr txBox="1"/>
          <p:nvPr/>
        </p:nvSpPr>
        <p:spPr>
          <a:xfrm>
            <a:off x="3704512" y="8136619"/>
            <a:ext cx="29954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Clic en cada tarjeta para visualizar  los momentos:</a:t>
            </a:r>
            <a:endParaRPr b="1" i="1" sz="1500">
              <a:solidFill>
                <a:srgbClr val="9F4C97"/>
              </a:solidFill>
              <a:latin typeface="Arial"/>
              <a:ea typeface="Arial"/>
              <a:cs typeface="Arial"/>
              <a:sym typeface="Arial"/>
            </a:endParaRPr>
          </a:p>
        </p:txBody>
      </p:sp>
      <p:sp>
        <p:nvSpPr>
          <p:cNvPr id="1099" name="Google Shape;1099;p27"/>
          <p:cNvSpPr txBox="1"/>
          <p:nvPr/>
        </p:nvSpPr>
        <p:spPr>
          <a:xfrm>
            <a:off x="3635651" y="6662825"/>
            <a:ext cx="3117281"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Por consiguiente, es importante tener claro que para la elaboración del marco teórico se deben tener en cuenta ciertos momentos esenciales.</a:t>
            </a:r>
            <a:endParaRPr sz="1500">
              <a:solidFill>
                <a:srgbClr val="0C0C0C"/>
              </a:solidFill>
              <a:latin typeface="Arial"/>
              <a:ea typeface="Arial"/>
              <a:cs typeface="Arial"/>
              <a:sym typeface="Arial"/>
            </a:endParaRPr>
          </a:p>
        </p:txBody>
      </p:sp>
      <p:sp>
        <p:nvSpPr>
          <p:cNvPr id="1100" name="Google Shape;1100;p27"/>
          <p:cNvSpPr/>
          <p:nvPr/>
        </p:nvSpPr>
        <p:spPr>
          <a:xfrm>
            <a:off x="11093598" y="6377312"/>
            <a:ext cx="3892684" cy="2535117"/>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1" name="Google Shape;1101;p27"/>
          <p:cNvSpPr/>
          <p:nvPr/>
        </p:nvSpPr>
        <p:spPr>
          <a:xfrm>
            <a:off x="7868912" y="4496023"/>
            <a:ext cx="549765" cy="330063"/>
          </a:xfrm>
          <a:prstGeom prst="rightArrow">
            <a:avLst>
              <a:gd fmla="val 50000" name="adj1"/>
              <a:gd fmla="val 50000" name="adj2"/>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102" name="Google Shape;1102;p27"/>
          <p:cNvPicPr preferRelativeResize="0"/>
          <p:nvPr/>
        </p:nvPicPr>
        <p:blipFill rotWithShape="1">
          <a:blip r:embed="rId8">
            <a:alphaModFix/>
          </a:blip>
          <a:srcRect b="0" l="0" r="0" t="0"/>
          <a:stretch/>
        </p:blipFill>
        <p:spPr>
          <a:xfrm>
            <a:off x="14559006" y="8138927"/>
            <a:ext cx="525043" cy="525043"/>
          </a:xfrm>
          <a:prstGeom prst="rect">
            <a:avLst/>
          </a:prstGeom>
          <a:noFill/>
          <a:ln>
            <a:noFill/>
          </a:ln>
        </p:spPr>
      </p:pic>
      <p:sp>
        <p:nvSpPr>
          <p:cNvPr id="1103" name="Google Shape;1103;p27"/>
          <p:cNvSpPr txBox="1"/>
          <p:nvPr/>
        </p:nvSpPr>
        <p:spPr>
          <a:xfrm>
            <a:off x="11366261" y="6845190"/>
            <a:ext cx="3347357"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La aplicación de una orientación teórica o de referencia, para que su investigación no pierda rigor científico.</a:t>
            </a:r>
            <a:endParaRPr sz="15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2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2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10" name="Google Shape;1110;p2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111" name="Google Shape;1111;p2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2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113" name="Google Shape;1113;p2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4" name="Google Shape;1114;p2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115" name="Google Shape;1115;p2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116" name="Google Shape;1116;p28"/>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117" name="Google Shape;1117;p28"/>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118" name="Google Shape;1118;p2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119" name="Google Shape;1119;p2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120" name="Google Shape;1120;p2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121" name="Google Shape;1121;p2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122" name="Google Shape;1122;p2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123" name="Google Shape;1123;p2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2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125" name="Google Shape;1125;p28"/>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126" name="Google Shape;1126;p28"/>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127" name="Google Shape;1127;p28"/>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128" name="Google Shape;1128;p28"/>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129" name="Google Shape;1129;p28"/>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130" name="Google Shape;1130;p28"/>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131" name="Google Shape;1131;p28"/>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1132" name="Google Shape;1132;p28"/>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133" name="Google Shape;1133;p28"/>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134" name="Google Shape;1134;p28"/>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135" name="Google Shape;1135;p28"/>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136" name="Google Shape;1136;p28"/>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137" name="Google Shape;1137;p28"/>
          <p:cNvPicPr preferRelativeResize="0"/>
          <p:nvPr/>
        </p:nvPicPr>
        <p:blipFill rotWithShape="1">
          <a:blip r:embed="rId13">
            <a:alphaModFix/>
          </a:blip>
          <a:srcRect b="0" l="0" r="0" t="0"/>
          <a:stretch/>
        </p:blipFill>
        <p:spPr>
          <a:xfrm>
            <a:off x="10717259" y="3776469"/>
            <a:ext cx="792689" cy="792689"/>
          </a:xfrm>
          <a:prstGeom prst="rect">
            <a:avLst/>
          </a:prstGeom>
          <a:noFill/>
          <a:ln>
            <a:noFill/>
          </a:ln>
        </p:spPr>
      </p:pic>
      <p:pic>
        <p:nvPicPr>
          <p:cNvPr id="1138" name="Google Shape;1138;p28"/>
          <p:cNvPicPr preferRelativeResize="0"/>
          <p:nvPr/>
        </p:nvPicPr>
        <p:blipFill rotWithShape="1">
          <a:blip r:embed="rId14">
            <a:alphaModFix/>
          </a:blip>
          <a:srcRect b="0" l="0" r="0" t="0"/>
          <a:stretch/>
        </p:blipFill>
        <p:spPr>
          <a:xfrm>
            <a:off x="12274443" y="3776468"/>
            <a:ext cx="792690" cy="792690"/>
          </a:xfrm>
          <a:prstGeom prst="rect">
            <a:avLst/>
          </a:prstGeom>
          <a:noFill/>
          <a:ln>
            <a:noFill/>
          </a:ln>
        </p:spPr>
      </p:pic>
      <p:pic>
        <p:nvPicPr>
          <p:cNvPr id="1139" name="Google Shape;1139;p28"/>
          <p:cNvPicPr preferRelativeResize="0"/>
          <p:nvPr/>
        </p:nvPicPr>
        <p:blipFill rotWithShape="1">
          <a:blip r:embed="rId15">
            <a:alphaModFix/>
          </a:blip>
          <a:srcRect b="0" l="0" r="0" t="0"/>
          <a:stretch/>
        </p:blipFill>
        <p:spPr>
          <a:xfrm>
            <a:off x="13940817" y="3776468"/>
            <a:ext cx="792690" cy="792690"/>
          </a:xfrm>
          <a:prstGeom prst="rect">
            <a:avLst/>
          </a:prstGeom>
          <a:noFill/>
          <a:ln>
            <a:noFill/>
          </a:ln>
        </p:spPr>
      </p:pic>
      <p:sp>
        <p:nvSpPr>
          <p:cNvPr id="1140" name="Google Shape;1140;p28"/>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141" name="Google Shape;1141;p28"/>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2" name="Google Shape;1142;p28"/>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pic>
        <p:nvPicPr>
          <p:cNvPr descr="C:\Users\Andrés Mejia\Desktop\METODOLOGÍA INVESTIGACIÓN\Metodología de la investigación-03.png" id="1143" name="Google Shape;1143;p28"/>
          <p:cNvPicPr preferRelativeResize="0"/>
          <p:nvPr/>
        </p:nvPicPr>
        <p:blipFill rotWithShape="1">
          <a:blip r:embed="rId16">
            <a:alphaModFix/>
          </a:blip>
          <a:srcRect b="0" l="0" r="0" t="0"/>
          <a:stretch/>
        </p:blipFill>
        <p:spPr>
          <a:xfrm>
            <a:off x="3277143" y="1132487"/>
            <a:ext cx="3618957" cy="1270393"/>
          </a:xfrm>
          <a:prstGeom prst="rect">
            <a:avLst/>
          </a:prstGeom>
          <a:noFill/>
          <a:ln>
            <a:noFill/>
          </a:ln>
        </p:spPr>
      </p:pic>
      <p:sp>
        <p:nvSpPr>
          <p:cNvPr id="1144" name="Google Shape;1144;p2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145" name="Google Shape;1145;p28"/>
          <p:cNvSpPr/>
          <p:nvPr/>
        </p:nvSpPr>
        <p:spPr>
          <a:xfrm>
            <a:off x="4060798"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28"/>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descr="Logotipo&#10;&#10;Descripción generada automáticamente" id="1147" name="Google Shape;1147;p28"/>
          <p:cNvPicPr preferRelativeResize="0"/>
          <p:nvPr/>
        </p:nvPicPr>
        <p:blipFill rotWithShape="1">
          <a:blip r:embed="rId8">
            <a:alphaModFix/>
          </a:blip>
          <a:srcRect b="0" l="0" r="0" t="0"/>
          <a:stretch/>
        </p:blipFill>
        <p:spPr>
          <a:xfrm>
            <a:off x="5788778" y="4058287"/>
            <a:ext cx="525043" cy="525043"/>
          </a:xfrm>
          <a:prstGeom prst="rect">
            <a:avLst/>
          </a:prstGeom>
          <a:noFill/>
          <a:ln>
            <a:noFill/>
          </a:ln>
        </p:spPr>
      </p:pic>
      <p:pic>
        <p:nvPicPr>
          <p:cNvPr id="1148" name="Google Shape;1148;p28"/>
          <p:cNvPicPr preferRelativeResize="0"/>
          <p:nvPr/>
        </p:nvPicPr>
        <p:blipFill rotWithShape="1">
          <a:blip r:embed="rId17">
            <a:alphaModFix/>
          </a:blip>
          <a:srcRect b="0" l="0" r="0" t="0"/>
          <a:stretch/>
        </p:blipFill>
        <p:spPr>
          <a:xfrm>
            <a:off x="4305160" y="4719395"/>
            <a:ext cx="1791049" cy="1791049"/>
          </a:xfrm>
          <a:prstGeom prst="rect">
            <a:avLst/>
          </a:prstGeom>
          <a:noFill/>
          <a:ln>
            <a:noFill/>
          </a:ln>
        </p:spPr>
      </p:pic>
      <p:sp>
        <p:nvSpPr>
          <p:cNvPr id="1149" name="Google Shape;1149;p28"/>
          <p:cNvSpPr/>
          <p:nvPr/>
        </p:nvSpPr>
        <p:spPr>
          <a:xfrm>
            <a:off x="6858363"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28"/>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151" name="Google Shape;1151;p28"/>
          <p:cNvPicPr preferRelativeResize="0"/>
          <p:nvPr/>
        </p:nvPicPr>
        <p:blipFill rotWithShape="1">
          <a:blip r:embed="rId18">
            <a:alphaModFix/>
          </a:blip>
          <a:srcRect b="0" l="0" r="0" t="0"/>
          <a:stretch/>
        </p:blipFill>
        <p:spPr>
          <a:xfrm>
            <a:off x="7130239" y="4623044"/>
            <a:ext cx="1734393" cy="17343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2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2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58" name="Google Shape;1158;p2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159" name="Google Shape;1159;p2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2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161" name="Google Shape;1161;p2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2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163" name="Google Shape;1163;p2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164" name="Google Shape;1164;p2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165" name="Google Shape;1165;p2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166" name="Google Shape;1166;p2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167" name="Google Shape;1167;p2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168" name="Google Shape;1168;p2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169" name="Google Shape;1169;p2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170" name="Google Shape;1170;p2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171" name="Google Shape;1171;p2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2" name="Google Shape;1172;p29"/>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173" name="Google Shape;1173;p2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174" name="Google Shape;1174;p2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175" name="Google Shape;1175;p29"/>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176" name="Google Shape;1176;p2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177" name="Google Shape;1177;p2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178" name="Google Shape;1178;p2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179" name="Google Shape;1179;p2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180" name="Google Shape;1180;p29"/>
          <p:cNvSpPr/>
          <p:nvPr/>
        </p:nvSpPr>
        <p:spPr>
          <a:xfrm flipH="1" rot="10800000">
            <a:off x="4060798" y="4401861"/>
            <a:ext cx="2281025" cy="2503104"/>
          </a:xfrm>
          <a:prstGeom prst="round2SameRect">
            <a:avLst>
              <a:gd fmla="val 16667"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29"/>
          <p:cNvSpPr/>
          <p:nvPr/>
        </p:nvSpPr>
        <p:spPr>
          <a:xfrm>
            <a:off x="4060798" y="3956744"/>
            <a:ext cx="2281025" cy="520903"/>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29"/>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sp>
        <p:nvSpPr>
          <p:cNvPr id="1183" name="Google Shape;1183;p29"/>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184" name="Google Shape;1184;p29"/>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185" name="Google Shape;1185;p29"/>
          <p:cNvSpPr txBox="1"/>
          <p:nvPr/>
        </p:nvSpPr>
        <p:spPr>
          <a:xfrm>
            <a:off x="4289329" y="4707043"/>
            <a:ext cx="186891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Yo tengo mi propia idea de cómo guiar mi vida, mientras que otros pueden tener una idea diferente de cómo se debe guiar la vida.</a:t>
            </a:r>
            <a:endParaRPr sz="1500">
              <a:solidFill>
                <a:schemeClr val="dk1"/>
              </a:solidFill>
              <a:latin typeface="Arial"/>
              <a:ea typeface="Arial"/>
              <a:cs typeface="Arial"/>
              <a:sym typeface="Arial"/>
            </a:endParaRPr>
          </a:p>
        </p:txBody>
      </p:sp>
      <p:pic>
        <p:nvPicPr>
          <p:cNvPr descr="Logotipo&#10;&#10;Descripción generada automáticamente" id="1186" name="Google Shape;1186;p29"/>
          <p:cNvPicPr preferRelativeResize="0"/>
          <p:nvPr/>
        </p:nvPicPr>
        <p:blipFill rotWithShape="1">
          <a:blip r:embed="rId7">
            <a:alphaModFix/>
          </a:blip>
          <a:srcRect b="0" l="0" r="0" t="0"/>
          <a:stretch/>
        </p:blipFill>
        <p:spPr>
          <a:xfrm>
            <a:off x="5747584" y="4083342"/>
            <a:ext cx="525043" cy="525043"/>
          </a:xfrm>
          <a:prstGeom prst="rect">
            <a:avLst/>
          </a:prstGeom>
          <a:noFill/>
          <a:ln>
            <a:noFill/>
          </a:ln>
        </p:spPr>
      </p:pic>
      <p:sp>
        <p:nvSpPr>
          <p:cNvPr id="1187" name="Google Shape;1187;p29"/>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188" name="Google Shape;1188;p29"/>
          <p:cNvPicPr preferRelativeResize="0"/>
          <p:nvPr/>
        </p:nvPicPr>
        <p:blipFill rotWithShape="1">
          <a:blip r:embed="rId12">
            <a:alphaModFix/>
          </a:blip>
          <a:srcRect b="0" l="0" r="0" t="0"/>
          <a:stretch/>
        </p:blipFill>
        <p:spPr>
          <a:xfrm>
            <a:off x="10717259" y="3776469"/>
            <a:ext cx="792689" cy="792689"/>
          </a:xfrm>
          <a:prstGeom prst="rect">
            <a:avLst/>
          </a:prstGeom>
          <a:noFill/>
          <a:ln>
            <a:noFill/>
          </a:ln>
        </p:spPr>
      </p:pic>
      <p:pic>
        <p:nvPicPr>
          <p:cNvPr id="1189" name="Google Shape;1189;p29"/>
          <p:cNvPicPr preferRelativeResize="0"/>
          <p:nvPr/>
        </p:nvPicPr>
        <p:blipFill rotWithShape="1">
          <a:blip r:embed="rId13">
            <a:alphaModFix/>
          </a:blip>
          <a:srcRect b="0" l="0" r="0" t="0"/>
          <a:stretch/>
        </p:blipFill>
        <p:spPr>
          <a:xfrm>
            <a:off x="12274443" y="3776468"/>
            <a:ext cx="792690" cy="792690"/>
          </a:xfrm>
          <a:prstGeom prst="rect">
            <a:avLst/>
          </a:prstGeom>
          <a:noFill/>
          <a:ln>
            <a:noFill/>
          </a:ln>
        </p:spPr>
      </p:pic>
      <p:pic>
        <p:nvPicPr>
          <p:cNvPr id="1190" name="Google Shape;1190;p29"/>
          <p:cNvPicPr preferRelativeResize="0"/>
          <p:nvPr/>
        </p:nvPicPr>
        <p:blipFill rotWithShape="1">
          <a:blip r:embed="rId14">
            <a:alphaModFix/>
          </a:blip>
          <a:srcRect b="0" l="0" r="0" t="0"/>
          <a:stretch/>
        </p:blipFill>
        <p:spPr>
          <a:xfrm>
            <a:off x="13940817" y="3776468"/>
            <a:ext cx="792690" cy="792690"/>
          </a:xfrm>
          <a:prstGeom prst="rect">
            <a:avLst/>
          </a:prstGeom>
          <a:noFill/>
          <a:ln>
            <a:noFill/>
          </a:ln>
        </p:spPr>
      </p:pic>
      <p:sp>
        <p:nvSpPr>
          <p:cNvPr id="1191" name="Google Shape;1191;p29"/>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192" name="Google Shape;1192;p29"/>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29"/>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pic>
        <p:nvPicPr>
          <p:cNvPr descr="C:\Users\Andrés Mejia\Desktop\METODOLOGÍA INVESTIGACIÓN\Metodología de la investigación-03.png" id="1194" name="Google Shape;1194;p29"/>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195" name="Google Shape;1195;p2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196" name="Google Shape;1196;p29"/>
          <p:cNvSpPr/>
          <p:nvPr/>
        </p:nvSpPr>
        <p:spPr>
          <a:xfrm>
            <a:off x="6858363"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7" name="Google Shape;1197;p29"/>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198" name="Google Shape;1198;p29"/>
          <p:cNvPicPr preferRelativeResize="0"/>
          <p:nvPr/>
        </p:nvPicPr>
        <p:blipFill rotWithShape="1">
          <a:blip r:embed="rId16">
            <a:alphaModFix/>
          </a:blip>
          <a:srcRect b="0" l="0" r="0" t="0"/>
          <a:stretch/>
        </p:blipFill>
        <p:spPr>
          <a:xfrm>
            <a:off x="7130239" y="4623044"/>
            <a:ext cx="1734393" cy="1734393"/>
          </a:xfrm>
          <a:prstGeom prst="rect">
            <a:avLst/>
          </a:prstGeom>
          <a:noFill/>
          <a:ln>
            <a:noFill/>
          </a:ln>
        </p:spPr>
      </p:pic>
      <p:sp>
        <p:nvSpPr>
          <p:cNvPr id="1199" name="Google Shape;1199;p29"/>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200" name="Google Shape;1200;p29"/>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2" name="Google Shape;122;p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23" name="Google Shape;123;p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25" name="Google Shape;125;p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27" name="Google Shape;127;p3"/>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sp>
        <p:nvSpPr>
          <p:cNvPr id="128" name="Google Shape;128;p3"/>
          <p:cNvSpPr txBox="1"/>
          <p:nvPr/>
        </p:nvSpPr>
        <p:spPr>
          <a:xfrm>
            <a:off x="6768572" y="1811615"/>
            <a:ext cx="482399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pic>
        <p:nvPicPr>
          <p:cNvPr descr="Logotipo&#10;&#10;Descripción generada automáticamente" id="129" name="Google Shape;129;p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30" name="Google Shape;130;p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pic>
        <p:nvPicPr>
          <p:cNvPr id="131" name="Google Shape;131;p3"/>
          <p:cNvPicPr preferRelativeResize="0"/>
          <p:nvPr/>
        </p:nvPicPr>
        <p:blipFill rotWithShape="1">
          <a:blip r:embed="rId5">
            <a:alphaModFix/>
          </a:blip>
          <a:srcRect b="0" l="0" r="0" t="0"/>
          <a:stretch/>
        </p:blipFill>
        <p:spPr>
          <a:xfrm>
            <a:off x="5593184" y="3178222"/>
            <a:ext cx="7174772" cy="3888263"/>
          </a:xfrm>
          <a:prstGeom prst="rect">
            <a:avLst/>
          </a:prstGeom>
          <a:noFill/>
          <a:ln>
            <a:noFill/>
          </a:ln>
        </p:spPr>
      </p:pic>
      <p:sp>
        <p:nvSpPr>
          <p:cNvPr id="132" name="Google Shape;132;p3"/>
          <p:cNvSpPr txBox="1"/>
          <p:nvPr/>
        </p:nvSpPr>
        <p:spPr>
          <a:xfrm>
            <a:off x="5783781" y="7319522"/>
            <a:ext cx="679357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(Es un video introductorio realizado por cada docente. Se envió guion ejemplo y recomendaciones para grabar el video. </a:t>
            </a:r>
            <a:endParaRPr/>
          </a:p>
          <a:p>
            <a:pPr indent="0" lvl="0" marL="0" marR="0" rtl="0" algn="ctr">
              <a:spcBef>
                <a:spcPts val="0"/>
              </a:spcBef>
              <a:spcAft>
                <a:spcPts val="0"/>
              </a:spcAft>
              <a:buNone/>
            </a:pPr>
            <a:r>
              <a:rPr i="1" lang="es-CO" sz="1800">
                <a:solidFill>
                  <a:srgbClr val="9F4C97"/>
                </a:solidFill>
                <a:latin typeface="Arial"/>
                <a:ea typeface="Arial"/>
                <a:cs typeface="Arial"/>
                <a:sym typeface="Arial"/>
              </a:rPr>
              <a:t>Duración aproximada: 1:30 minutos.)</a:t>
            </a:r>
            <a:endParaRPr/>
          </a:p>
        </p:txBody>
      </p:sp>
      <p:pic>
        <p:nvPicPr>
          <p:cNvPr descr="Logotipo&#10;&#10;Descripción generada automáticamente" id="133" name="Google Shape;133;p3"/>
          <p:cNvPicPr preferRelativeResize="0"/>
          <p:nvPr/>
        </p:nvPicPr>
        <p:blipFill rotWithShape="1">
          <a:blip r:embed="rId6">
            <a:alphaModFix/>
          </a:blip>
          <a:srcRect b="0" l="0" r="0" t="0"/>
          <a:stretch/>
        </p:blipFill>
        <p:spPr>
          <a:xfrm>
            <a:off x="1539350" y="1089609"/>
            <a:ext cx="525043" cy="525043"/>
          </a:xfrm>
          <a:prstGeom prst="rect">
            <a:avLst/>
          </a:prstGeom>
          <a:noFill/>
          <a:ln>
            <a:noFill/>
          </a:ln>
        </p:spPr>
      </p:pic>
      <p:sp>
        <p:nvSpPr>
          <p:cNvPr id="134" name="Google Shape;134;p3"/>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135" name="Google Shape;135;p3"/>
          <p:cNvSpPr txBox="1"/>
          <p:nvPr/>
        </p:nvSpPr>
        <p:spPr>
          <a:xfrm>
            <a:off x="3277144" y="209791"/>
            <a:ext cx="39345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A5A5A5"/>
                </a:solidFill>
                <a:latin typeface="Arial"/>
                <a:ea typeface="Arial"/>
                <a:cs typeface="Arial"/>
                <a:sym typeface="Arial"/>
              </a:rPr>
              <a:t>Metodología de la investigación</a:t>
            </a:r>
            <a:endParaRPr sz="1800">
              <a:solidFill>
                <a:srgbClr val="A5A5A5"/>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3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3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07" name="Google Shape;1207;p3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208" name="Google Shape;1208;p3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3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210" name="Google Shape;1210;p3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3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212" name="Google Shape;1212;p3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213" name="Google Shape;1213;p3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214" name="Google Shape;1214;p3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215" name="Google Shape;1215;p3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216" name="Google Shape;1216;p3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217" name="Google Shape;1217;p3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218" name="Google Shape;1218;p3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219" name="Google Shape;1219;p3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220" name="Google Shape;1220;p3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1" name="Google Shape;1221;p30"/>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222" name="Google Shape;1222;p3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223" name="Google Shape;1223;p3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224" name="Google Shape;1224;p30"/>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225" name="Google Shape;1225;p3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226" name="Google Shape;1226;p3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227" name="Google Shape;1227;p3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228" name="Google Shape;1228;p3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229" name="Google Shape;1229;p30"/>
          <p:cNvSpPr/>
          <p:nvPr/>
        </p:nvSpPr>
        <p:spPr>
          <a:xfrm flipH="1" rot="10800000">
            <a:off x="6851993" y="4401861"/>
            <a:ext cx="2281025" cy="2503104"/>
          </a:xfrm>
          <a:prstGeom prst="round2SameRect">
            <a:avLst>
              <a:gd fmla="val 16667"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0" name="Google Shape;1230;p30"/>
          <p:cNvSpPr/>
          <p:nvPr/>
        </p:nvSpPr>
        <p:spPr>
          <a:xfrm>
            <a:off x="6851993" y="3956744"/>
            <a:ext cx="2281025" cy="520903"/>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1" name="Google Shape;1231;p30"/>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sp>
        <p:nvSpPr>
          <p:cNvPr id="1232" name="Google Shape;1232;p30"/>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233" name="Google Shape;1233;p30"/>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234" name="Google Shape;1234;p30"/>
          <p:cNvSpPr txBox="1"/>
          <p:nvPr/>
        </p:nvSpPr>
        <p:spPr>
          <a:xfrm>
            <a:off x="6979948" y="4559291"/>
            <a:ext cx="2040050" cy="21698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Algunos creen que la vida es bien vivida si se trabaja y se consigue cada vez más dinero, mientras que otros creen que vivirla bien es viajar y trabajar más bien poco.</a:t>
            </a:r>
            <a:endParaRPr sz="1500">
              <a:solidFill>
                <a:schemeClr val="dk1"/>
              </a:solidFill>
              <a:latin typeface="Arial"/>
              <a:ea typeface="Arial"/>
              <a:cs typeface="Arial"/>
              <a:sym typeface="Arial"/>
            </a:endParaRPr>
          </a:p>
        </p:txBody>
      </p:sp>
      <p:pic>
        <p:nvPicPr>
          <p:cNvPr descr="Logotipo&#10;&#10;Descripción generada automáticamente" id="1235" name="Google Shape;1235;p30"/>
          <p:cNvPicPr preferRelativeResize="0"/>
          <p:nvPr/>
        </p:nvPicPr>
        <p:blipFill rotWithShape="1">
          <a:blip r:embed="rId7">
            <a:alphaModFix/>
          </a:blip>
          <a:srcRect b="0" l="0" r="0" t="0"/>
          <a:stretch/>
        </p:blipFill>
        <p:spPr>
          <a:xfrm>
            <a:off x="8748276" y="4116519"/>
            <a:ext cx="525043" cy="525043"/>
          </a:xfrm>
          <a:prstGeom prst="rect">
            <a:avLst/>
          </a:prstGeom>
          <a:noFill/>
          <a:ln>
            <a:noFill/>
          </a:ln>
        </p:spPr>
      </p:pic>
      <p:sp>
        <p:nvSpPr>
          <p:cNvPr id="1236" name="Google Shape;1236;p30"/>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237" name="Google Shape;1237;p30"/>
          <p:cNvPicPr preferRelativeResize="0"/>
          <p:nvPr/>
        </p:nvPicPr>
        <p:blipFill rotWithShape="1">
          <a:blip r:embed="rId12">
            <a:alphaModFix/>
          </a:blip>
          <a:srcRect b="0" l="0" r="0" t="0"/>
          <a:stretch/>
        </p:blipFill>
        <p:spPr>
          <a:xfrm>
            <a:off x="10717259" y="3776469"/>
            <a:ext cx="792689" cy="792689"/>
          </a:xfrm>
          <a:prstGeom prst="rect">
            <a:avLst/>
          </a:prstGeom>
          <a:noFill/>
          <a:ln>
            <a:noFill/>
          </a:ln>
        </p:spPr>
      </p:pic>
      <p:pic>
        <p:nvPicPr>
          <p:cNvPr id="1238" name="Google Shape;1238;p30"/>
          <p:cNvPicPr preferRelativeResize="0"/>
          <p:nvPr/>
        </p:nvPicPr>
        <p:blipFill rotWithShape="1">
          <a:blip r:embed="rId13">
            <a:alphaModFix/>
          </a:blip>
          <a:srcRect b="0" l="0" r="0" t="0"/>
          <a:stretch/>
        </p:blipFill>
        <p:spPr>
          <a:xfrm>
            <a:off x="12274443" y="3776468"/>
            <a:ext cx="792690" cy="792690"/>
          </a:xfrm>
          <a:prstGeom prst="rect">
            <a:avLst/>
          </a:prstGeom>
          <a:noFill/>
          <a:ln>
            <a:noFill/>
          </a:ln>
        </p:spPr>
      </p:pic>
      <p:pic>
        <p:nvPicPr>
          <p:cNvPr id="1239" name="Google Shape;1239;p30"/>
          <p:cNvPicPr preferRelativeResize="0"/>
          <p:nvPr/>
        </p:nvPicPr>
        <p:blipFill rotWithShape="1">
          <a:blip r:embed="rId14">
            <a:alphaModFix/>
          </a:blip>
          <a:srcRect b="0" l="0" r="0" t="0"/>
          <a:stretch/>
        </p:blipFill>
        <p:spPr>
          <a:xfrm>
            <a:off x="13940817" y="3776468"/>
            <a:ext cx="792690" cy="792690"/>
          </a:xfrm>
          <a:prstGeom prst="rect">
            <a:avLst/>
          </a:prstGeom>
          <a:noFill/>
          <a:ln>
            <a:noFill/>
          </a:ln>
        </p:spPr>
      </p:pic>
      <p:sp>
        <p:nvSpPr>
          <p:cNvPr id="1240" name="Google Shape;1240;p30"/>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241" name="Google Shape;1241;p30"/>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30"/>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pic>
        <p:nvPicPr>
          <p:cNvPr descr="C:\Users\Andrés Mejia\Desktop\METODOLOGÍA INVESTIGACIÓN\Metodología de la investigación-03.png" id="1243" name="Google Shape;1243;p30"/>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244" name="Google Shape;1244;p3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245" name="Google Shape;1245;p30"/>
          <p:cNvSpPr/>
          <p:nvPr/>
        </p:nvSpPr>
        <p:spPr>
          <a:xfrm>
            <a:off x="4060798"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30"/>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247" name="Google Shape;1247;p30"/>
          <p:cNvPicPr preferRelativeResize="0"/>
          <p:nvPr/>
        </p:nvPicPr>
        <p:blipFill rotWithShape="1">
          <a:blip r:embed="rId16">
            <a:alphaModFix/>
          </a:blip>
          <a:srcRect b="0" l="0" r="0" t="0"/>
          <a:stretch/>
        </p:blipFill>
        <p:spPr>
          <a:xfrm>
            <a:off x="4305160" y="4719395"/>
            <a:ext cx="1791049" cy="1791049"/>
          </a:xfrm>
          <a:prstGeom prst="rect">
            <a:avLst/>
          </a:prstGeom>
          <a:noFill/>
          <a:ln>
            <a:noFill/>
          </a:ln>
        </p:spPr>
      </p:pic>
      <p:sp>
        <p:nvSpPr>
          <p:cNvPr id="1248" name="Google Shape;1248;p30"/>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249" name="Google Shape;1249;p30"/>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3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3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56" name="Google Shape;1256;p3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257" name="Google Shape;1257;p3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8" name="Google Shape;1258;p3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259" name="Google Shape;1259;p3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0" name="Google Shape;1260;p3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261" name="Google Shape;1261;p3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262" name="Google Shape;1262;p3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263" name="Google Shape;1263;p3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264" name="Google Shape;1264;p3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265" name="Google Shape;1265;p3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266" name="Google Shape;1266;p3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267" name="Google Shape;1267;p3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268" name="Google Shape;1268;p3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269" name="Google Shape;1269;p3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31"/>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271" name="Google Shape;1271;p3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272" name="Google Shape;1272;p3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273" name="Google Shape;1273;p31"/>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274" name="Google Shape;1274;p3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275" name="Google Shape;1275;p3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276" name="Google Shape;1276;p3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277" name="Google Shape;1277;p3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278" name="Google Shape;1278;p31"/>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279" name="Google Shape;1279;p31"/>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280" name="Google Shape;1280;p31"/>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281" name="Google Shape;1281;p31"/>
          <p:cNvPicPr preferRelativeResize="0"/>
          <p:nvPr/>
        </p:nvPicPr>
        <p:blipFill rotWithShape="1">
          <a:blip r:embed="rId12">
            <a:alphaModFix/>
          </a:blip>
          <a:srcRect b="0" l="0" r="0" t="0"/>
          <a:stretch/>
        </p:blipFill>
        <p:spPr>
          <a:xfrm>
            <a:off x="10717259" y="3776469"/>
            <a:ext cx="792689" cy="792689"/>
          </a:xfrm>
          <a:prstGeom prst="rect">
            <a:avLst/>
          </a:prstGeom>
          <a:noFill/>
          <a:ln>
            <a:noFill/>
          </a:ln>
        </p:spPr>
      </p:pic>
      <p:pic>
        <p:nvPicPr>
          <p:cNvPr id="1282" name="Google Shape;1282;p31"/>
          <p:cNvPicPr preferRelativeResize="0"/>
          <p:nvPr/>
        </p:nvPicPr>
        <p:blipFill rotWithShape="1">
          <a:blip r:embed="rId13">
            <a:alphaModFix/>
          </a:blip>
          <a:srcRect b="0" l="0" r="0" t="0"/>
          <a:stretch/>
        </p:blipFill>
        <p:spPr>
          <a:xfrm>
            <a:off x="12274443" y="3776468"/>
            <a:ext cx="792690" cy="792690"/>
          </a:xfrm>
          <a:prstGeom prst="rect">
            <a:avLst/>
          </a:prstGeom>
          <a:noFill/>
          <a:ln>
            <a:noFill/>
          </a:ln>
        </p:spPr>
      </p:pic>
      <p:pic>
        <p:nvPicPr>
          <p:cNvPr id="1283" name="Google Shape;1283;p31"/>
          <p:cNvPicPr preferRelativeResize="0"/>
          <p:nvPr/>
        </p:nvPicPr>
        <p:blipFill rotWithShape="1">
          <a:blip r:embed="rId14">
            <a:alphaModFix/>
          </a:blip>
          <a:srcRect b="0" l="0" r="0" t="0"/>
          <a:stretch/>
        </p:blipFill>
        <p:spPr>
          <a:xfrm>
            <a:off x="13940817" y="3776468"/>
            <a:ext cx="792690" cy="792690"/>
          </a:xfrm>
          <a:prstGeom prst="rect">
            <a:avLst/>
          </a:prstGeom>
          <a:noFill/>
          <a:ln>
            <a:noFill/>
          </a:ln>
        </p:spPr>
      </p:pic>
      <p:sp>
        <p:nvSpPr>
          <p:cNvPr id="1284" name="Google Shape;1284;p31"/>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285" name="Google Shape;1285;p31"/>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31"/>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sp>
        <p:nvSpPr>
          <p:cNvPr id="1287" name="Google Shape;1287;p31"/>
          <p:cNvSpPr/>
          <p:nvPr/>
        </p:nvSpPr>
        <p:spPr>
          <a:xfrm flipH="1" rot="10800000">
            <a:off x="10717259" y="5010084"/>
            <a:ext cx="4016248" cy="671786"/>
          </a:xfrm>
          <a:prstGeom prst="wedgeRoundRectCallout">
            <a:avLst>
              <a:gd fmla="val -35469" name="adj1"/>
              <a:gd fmla="val 84705"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288" name="Google Shape;1288;p31"/>
          <p:cNvPicPr preferRelativeResize="0"/>
          <p:nvPr/>
        </p:nvPicPr>
        <p:blipFill rotWithShape="1">
          <a:blip r:embed="rId7">
            <a:alphaModFix/>
          </a:blip>
          <a:srcRect b="0" l="0" r="0" t="0"/>
          <a:stretch/>
        </p:blipFill>
        <p:spPr>
          <a:xfrm>
            <a:off x="11152054" y="4098001"/>
            <a:ext cx="525043" cy="525043"/>
          </a:xfrm>
          <a:prstGeom prst="rect">
            <a:avLst/>
          </a:prstGeom>
          <a:noFill/>
          <a:ln>
            <a:noFill/>
          </a:ln>
        </p:spPr>
      </p:pic>
      <p:sp>
        <p:nvSpPr>
          <p:cNvPr id="1289" name="Google Shape;1289;p31"/>
          <p:cNvSpPr txBox="1"/>
          <p:nvPr/>
        </p:nvSpPr>
        <p:spPr>
          <a:xfrm>
            <a:off x="11956246" y="5184394"/>
            <a:ext cx="153827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¿El para qué?</a:t>
            </a:r>
            <a:endParaRPr/>
          </a:p>
        </p:txBody>
      </p:sp>
      <p:pic>
        <p:nvPicPr>
          <p:cNvPr descr="C:\Users\Andrés Mejia\Desktop\METODOLOGÍA INVESTIGACIÓN\Metodología de la investigación-03.png" id="1290" name="Google Shape;1290;p31"/>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291" name="Google Shape;1291;p3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292" name="Google Shape;1292;p31"/>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293" name="Google Shape;1293;p31"/>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294" name="Google Shape;1294;p31"/>
          <p:cNvSpPr/>
          <p:nvPr/>
        </p:nvSpPr>
        <p:spPr>
          <a:xfrm>
            <a:off x="4060798"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31"/>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296" name="Google Shape;1296;p31"/>
          <p:cNvPicPr preferRelativeResize="0"/>
          <p:nvPr/>
        </p:nvPicPr>
        <p:blipFill rotWithShape="1">
          <a:blip r:embed="rId16">
            <a:alphaModFix/>
          </a:blip>
          <a:srcRect b="0" l="0" r="0" t="0"/>
          <a:stretch/>
        </p:blipFill>
        <p:spPr>
          <a:xfrm>
            <a:off x="4305160" y="4719395"/>
            <a:ext cx="1791049" cy="1791049"/>
          </a:xfrm>
          <a:prstGeom prst="rect">
            <a:avLst/>
          </a:prstGeom>
          <a:noFill/>
          <a:ln>
            <a:noFill/>
          </a:ln>
        </p:spPr>
      </p:pic>
      <p:sp>
        <p:nvSpPr>
          <p:cNvPr id="1297" name="Google Shape;1297;p31"/>
          <p:cNvSpPr/>
          <p:nvPr/>
        </p:nvSpPr>
        <p:spPr>
          <a:xfrm>
            <a:off x="6858363"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31"/>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299" name="Google Shape;1299;p31"/>
          <p:cNvPicPr preferRelativeResize="0"/>
          <p:nvPr/>
        </p:nvPicPr>
        <p:blipFill rotWithShape="1">
          <a:blip r:embed="rId17">
            <a:alphaModFix/>
          </a:blip>
          <a:srcRect b="0" l="0" r="0" t="0"/>
          <a:stretch/>
        </p:blipFill>
        <p:spPr>
          <a:xfrm>
            <a:off x="7130239" y="4623044"/>
            <a:ext cx="1734393" cy="17343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3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06" name="Google Shape;1306;p3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307" name="Google Shape;1307;p3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8" name="Google Shape;1308;p3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309" name="Google Shape;1309;p3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3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311" name="Google Shape;1311;p3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312" name="Google Shape;1312;p3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313" name="Google Shape;1313;p3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314" name="Google Shape;1314;p3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315" name="Google Shape;1315;p3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316" name="Google Shape;1316;p3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317" name="Google Shape;1317;p3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318" name="Google Shape;1318;p3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319" name="Google Shape;1319;p3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32"/>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321" name="Google Shape;1321;p3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322" name="Google Shape;1322;p3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323" name="Google Shape;1323;p32"/>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324" name="Google Shape;1324;p3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325" name="Google Shape;1325;p3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326" name="Google Shape;1326;p3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327" name="Google Shape;1327;p3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328" name="Google Shape;1328;p32"/>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329" name="Google Shape;1329;p32"/>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330" name="Google Shape;1330;p32"/>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331" name="Google Shape;1331;p32"/>
          <p:cNvPicPr preferRelativeResize="0"/>
          <p:nvPr/>
        </p:nvPicPr>
        <p:blipFill rotWithShape="1">
          <a:blip r:embed="rId12">
            <a:alphaModFix/>
          </a:blip>
          <a:srcRect b="0" l="0" r="0" t="0"/>
          <a:stretch/>
        </p:blipFill>
        <p:spPr>
          <a:xfrm>
            <a:off x="10717259" y="3776469"/>
            <a:ext cx="792689" cy="792689"/>
          </a:xfrm>
          <a:prstGeom prst="rect">
            <a:avLst/>
          </a:prstGeom>
          <a:noFill/>
          <a:ln>
            <a:noFill/>
          </a:ln>
        </p:spPr>
      </p:pic>
      <p:pic>
        <p:nvPicPr>
          <p:cNvPr id="1332" name="Google Shape;1332;p32"/>
          <p:cNvPicPr preferRelativeResize="0"/>
          <p:nvPr/>
        </p:nvPicPr>
        <p:blipFill rotWithShape="1">
          <a:blip r:embed="rId13">
            <a:alphaModFix/>
          </a:blip>
          <a:srcRect b="0" l="0" r="0" t="0"/>
          <a:stretch/>
        </p:blipFill>
        <p:spPr>
          <a:xfrm>
            <a:off x="12274443" y="3776468"/>
            <a:ext cx="792690" cy="792690"/>
          </a:xfrm>
          <a:prstGeom prst="rect">
            <a:avLst/>
          </a:prstGeom>
          <a:noFill/>
          <a:ln>
            <a:noFill/>
          </a:ln>
        </p:spPr>
      </p:pic>
      <p:pic>
        <p:nvPicPr>
          <p:cNvPr id="1333" name="Google Shape;1333;p32"/>
          <p:cNvPicPr preferRelativeResize="0"/>
          <p:nvPr/>
        </p:nvPicPr>
        <p:blipFill rotWithShape="1">
          <a:blip r:embed="rId14">
            <a:alphaModFix/>
          </a:blip>
          <a:srcRect b="0" l="0" r="0" t="0"/>
          <a:stretch/>
        </p:blipFill>
        <p:spPr>
          <a:xfrm>
            <a:off x="13940817" y="3776468"/>
            <a:ext cx="792690" cy="792690"/>
          </a:xfrm>
          <a:prstGeom prst="rect">
            <a:avLst/>
          </a:prstGeom>
          <a:noFill/>
          <a:ln>
            <a:noFill/>
          </a:ln>
        </p:spPr>
      </p:pic>
      <p:sp>
        <p:nvSpPr>
          <p:cNvPr id="1334" name="Google Shape;1334;p32"/>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335" name="Google Shape;1335;p32"/>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32"/>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sp>
        <p:nvSpPr>
          <p:cNvPr id="1337" name="Google Shape;1337;p32"/>
          <p:cNvSpPr/>
          <p:nvPr/>
        </p:nvSpPr>
        <p:spPr>
          <a:xfrm flipH="1" rot="10800000">
            <a:off x="10717259" y="5010084"/>
            <a:ext cx="4016248" cy="671786"/>
          </a:xfrm>
          <a:prstGeom prst="wedgeRoundRectCallout">
            <a:avLst>
              <a:gd fmla="val -1724" name="adj1"/>
              <a:gd fmla="val 101719"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338" name="Google Shape;1338;p32"/>
          <p:cNvPicPr preferRelativeResize="0"/>
          <p:nvPr/>
        </p:nvPicPr>
        <p:blipFill rotWithShape="1">
          <a:blip r:embed="rId7">
            <a:alphaModFix/>
          </a:blip>
          <a:srcRect b="0" l="0" r="0" t="0"/>
          <a:stretch/>
        </p:blipFill>
        <p:spPr>
          <a:xfrm>
            <a:off x="12652150" y="4235612"/>
            <a:ext cx="525043" cy="525043"/>
          </a:xfrm>
          <a:prstGeom prst="rect">
            <a:avLst/>
          </a:prstGeom>
          <a:noFill/>
          <a:ln>
            <a:noFill/>
          </a:ln>
        </p:spPr>
      </p:pic>
      <p:sp>
        <p:nvSpPr>
          <p:cNvPr id="1339" name="Google Shape;1339;p32"/>
          <p:cNvSpPr txBox="1"/>
          <p:nvPr/>
        </p:nvSpPr>
        <p:spPr>
          <a:xfrm>
            <a:off x="11956246" y="5184394"/>
            <a:ext cx="1538274"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¿El cómo?</a:t>
            </a:r>
            <a:endParaRPr/>
          </a:p>
        </p:txBody>
      </p:sp>
      <p:pic>
        <p:nvPicPr>
          <p:cNvPr descr="C:\Users\Andrés Mejia\Desktop\METODOLOGÍA INVESTIGACIÓN\Metodología de la investigación-03.png" id="1340" name="Google Shape;1340;p32"/>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341" name="Google Shape;1341;p3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342" name="Google Shape;1342;p32"/>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343" name="Google Shape;1343;p32"/>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344" name="Google Shape;1344;p32"/>
          <p:cNvSpPr/>
          <p:nvPr/>
        </p:nvSpPr>
        <p:spPr>
          <a:xfrm>
            <a:off x="4060798"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32"/>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346" name="Google Shape;1346;p32"/>
          <p:cNvPicPr preferRelativeResize="0"/>
          <p:nvPr/>
        </p:nvPicPr>
        <p:blipFill rotWithShape="1">
          <a:blip r:embed="rId16">
            <a:alphaModFix/>
          </a:blip>
          <a:srcRect b="0" l="0" r="0" t="0"/>
          <a:stretch/>
        </p:blipFill>
        <p:spPr>
          <a:xfrm>
            <a:off x="4305160" y="4719395"/>
            <a:ext cx="1791049" cy="1791049"/>
          </a:xfrm>
          <a:prstGeom prst="rect">
            <a:avLst/>
          </a:prstGeom>
          <a:noFill/>
          <a:ln>
            <a:noFill/>
          </a:ln>
        </p:spPr>
      </p:pic>
      <p:sp>
        <p:nvSpPr>
          <p:cNvPr id="1347" name="Google Shape;1347;p32"/>
          <p:cNvSpPr/>
          <p:nvPr/>
        </p:nvSpPr>
        <p:spPr>
          <a:xfrm>
            <a:off x="6858363"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32"/>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349" name="Google Shape;1349;p32"/>
          <p:cNvPicPr preferRelativeResize="0"/>
          <p:nvPr/>
        </p:nvPicPr>
        <p:blipFill rotWithShape="1">
          <a:blip r:embed="rId17">
            <a:alphaModFix/>
          </a:blip>
          <a:srcRect b="0" l="0" r="0" t="0"/>
          <a:stretch/>
        </p:blipFill>
        <p:spPr>
          <a:xfrm>
            <a:off x="7130239" y="4623044"/>
            <a:ext cx="1734393" cy="17343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3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3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56" name="Google Shape;1356;p3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357" name="Google Shape;1357;p3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p3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359" name="Google Shape;1359;p3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p3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361" name="Google Shape;1361;p3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362" name="Google Shape;1362;p3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363" name="Google Shape;1363;p3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364" name="Google Shape;1364;p3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365" name="Google Shape;1365;p3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366" name="Google Shape;1366;p3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367" name="Google Shape;1367;p3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368" name="Google Shape;1368;p3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369" name="Google Shape;1369;p3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3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Exploración de la literatura como sustento</a:t>
            </a:r>
            <a:endParaRPr sz="1800">
              <a:solidFill>
                <a:srgbClr val="482649"/>
              </a:solidFill>
              <a:latin typeface="Arial"/>
              <a:ea typeface="Arial"/>
              <a:cs typeface="Arial"/>
              <a:sym typeface="Arial"/>
            </a:endParaRPr>
          </a:p>
        </p:txBody>
      </p:sp>
      <p:pic>
        <p:nvPicPr>
          <p:cNvPr descr="Icono&#10;&#10;Descripción generada automáticamente" id="1371" name="Google Shape;1371;p3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372" name="Google Shape;1372;p3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373" name="Google Shape;1373;p33"/>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374" name="Google Shape;1374;p3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375" name="Google Shape;1375;p3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376" name="Google Shape;1376;p3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377" name="Google Shape;1377;p3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Logotipo&#10;&#10;Descripción generada automáticamente" id="1378" name="Google Shape;1378;p33"/>
          <p:cNvPicPr preferRelativeResize="0"/>
          <p:nvPr/>
        </p:nvPicPr>
        <p:blipFill rotWithShape="1">
          <a:blip r:embed="rId7">
            <a:alphaModFix/>
          </a:blip>
          <a:srcRect b="0" l="0" r="0" t="0"/>
          <a:stretch/>
        </p:blipFill>
        <p:spPr>
          <a:xfrm>
            <a:off x="15599061" y="4565749"/>
            <a:ext cx="525043" cy="525043"/>
          </a:xfrm>
          <a:prstGeom prst="rect">
            <a:avLst/>
          </a:prstGeom>
          <a:noFill/>
          <a:ln>
            <a:noFill/>
          </a:ln>
        </p:spPr>
      </p:pic>
      <p:sp>
        <p:nvSpPr>
          <p:cNvPr id="1379" name="Google Shape;1379;p33"/>
          <p:cNvSpPr txBox="1"/>
          <p:nvPr/>
        </p:nvSpPr>
        <p:spPr>
          <a:xfrm>
            <a:off x="3478105" y="7092455"/>
            <a:ext cx="6074109"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Esto es un simple ejemplo de una teoría, obviamente para que una teoría sea seria debe justificarse y dar razones valederas o que se puedan comprobar. Y en relación a teoría, podríamos citar lo que al respecto afirman Black y Champion, quienes consideran a las teorías como conjuntos de ideas no comprobables e incomprensibles, que están en las mentes de los científicos, y que tienen muy poca relación con la "realidad" (Black y Champion, 1976). </a:t>
            </a:r>
            <a:endParaRPr sz="1500">
              <a:solidFill>
                <a:schemeClr val="dk1"/>
              </a:solidFill>
              <a:latin typeface="Arial"/>
              <a:ea typeface="Arial"/>
              <a:cs typeface="Arial"/>
              <a:sym typeface="Arial"/>
            </a:endParaRPr>
          </a:p>
        </p:txBody>
      </p:sp>
      <p:cxnSp>
        <p:nvCxnSpPr>
          <p:cNvPr id="1380" name="Google Shape;1380;p33"/>
          <p:cNvCxnSpPr/>
          <p:nvPr/>
        </p:nvCxnSpPr>
        <p:spPr>
          <a:xfrm rot="10800000">
            <a:off x="9911443" y="2536148"/>
            <a:ext cx="0" cy="5750314"/>
          </a:xfrm>
          <a:prstGeom prst="straightConnector1">
            <a:avLst/>
          </a:prstGeom>
          <a:noFill/>
          <a:ln cap="flat" cmpd="sng" w="9525">
            <a:solidFill>
              <a:srgbClr val="9F4C97"/>
            </a:solidFill>
            <a:prstDash val="solid"/>
            <a:miter lim="800000"/>
            <a:headEnd len="sm" w="sm" type="none"/>
            <a:tailEnd len="sm" w="sm" type="none"/>
          </a:ln>
        </p:spPr>
      </p:cxnSp>
      <p:sp>
        <p:nvSpPr>
          <p:cNvPr id="1381" name="Google Shape;1381;p33"/>
          <p:cNvSpPr txBox="1"/>
          <p:nvPr/>
        </p:nvSpPr>
        <p:spPr>
          <a:xfrm>
            <a:off x="10319657" y="2667854"/>
            <a:ext cx="484958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Pero, quizás, la competencia fundamental de una teoría sea explicar:</a:t>
            </a:r>
            <a:endParaRPr sz="1500">
              <a:solidFill>
                <a:schemeClr val="dk1"/>
              </a:solidFill>
              <a:latin typeface="Arial"/>
              <a:ea typeface="Arial"/>
              <a:cs typeface="Arial"/>
              <a:sym typeface="Arial"/>
            </a:endParaRPr>
          </a:p>
        </p:txBody>
      </p:sp>
      <p:pic>
        <p:nvPicPr>
          <p:cNvPr id="1382" name="Google Shape;1382;p33"/>
          <p:cNvPicPr preferRelativeResize="0"/>
          <p:nvPr/>
        </p:nvPicPr>
        <p:blipFill rotWithShape="1">
          <a:blip r:embed="rId12">
            <a:alphaModFix/>
          </a:blip>
          <a:srcRect b="0" l="0" r="0" t="0"/>
          <a:stretch/>
        </p:blipFill>
        <p:spPr>
          <a:xfrm>
            <a:off x="10717259" y="3776469"/>
            <a:ext cx="792689" cy="792689"/>
          </a:xfrm>
          <a:prstGeom prst="rect">
            <a:avLst/>
          </a:prstGeom>
          <a:noFill/>
          <a:ln>
            <a:noFill/>
          </a:ln>
        </p:spPr>
      </p:pic>
      <p:pic>
        <p:nvPicPr>
          <p:cNvPr id="1383" name="Google Shape;1383;p33"/>
          <p:cNvPicPr preferRelativeResize="0"/>
          <p:nvPr/>
        </p:nvPicPr>
        <p:blipFill rotWithShape="1">
          <a:blip r:embed="rId13">
            <a:alphaModFix/>
          </a:blip>
          <a:srcRect b="0" l="0" r="0" t="0"/>
          <a:stretch/>
        </p:blipFill>
        <p:spPr>
          <a:xfrm>
            <a:off x="12274443" y="3776468"/>
            <a:ext cx="792690" cy="792690"/>
          </a:xfrm>
          <a:prstGeom prst="rect">
            <a:avLst/>
          </a:prstGeom>
          <a:noFill/>
          <a:ln>
            <a:noFill/>
          </a:ln>
        </p:spPr>
      </p:pic>
      <p:pic>
        <p:nvPicPr>
          <p:cNvPr id="1384" name="Google Shape;1384;p33"/>
          <p:cNvPicPr preferRelativeResize="0"/>
          <p:nvPr/>
        </p:nvPicPr>
        <p:blipFill rotWithShape="1">
          <a:blip r:embed="rId14">
            <a:alphaModFix/>
          </a:blip>
          <a:srcRect b="0" l="0" r="0" t="0"/>
          <a:stretch/>
        </p:blipFill>
        <p:spPr>
          <a:xfrm>
            <a:off x="13940817" y="3776468"/>
            <a:ext cx="792690" cy="792690"/>
          </a:xfrm>
          <a:prstGeom prst="rect">
            <a:avLst/>
          </a:prstGeom>
          <a:noFill/>
          <a:ln>
            <a:noFill/>
          </a:ln>
        </p:spPr>
      </p:pic>
      <p:sp>
        <p:nvSpPr>
          <p:cNvPr id="1385" name="Google Shape;1385;p33"/>
          <p:cNvSpPr txBox="1"/>
          <p:nvPr/>
        </p:nvSpPr>
        <p:spPr>
          <a:xfrm>
            <a:off x="10324306" y="3261806"/>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386" name="Google Shape;1386;p33"/>
          <p:cNvSpPr/>
          <p:nvPr/>
        </p:nvSpPr>
        <p:spPr>
          <a:xfrm>
            <a:off x="10254345" y="7419554"/>
            <a:ext cx="5373526" cy="1315745"/>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7" name="Google Shape;1387;p33"/>
          <p:cNvSpPr txBox="1"/>
          <p:nvPr/>
        </p:nvSpPr>
        <p:spPr>
          <a:xfrm>
            <a:off x="10295726" y="6087480"/>
            <a:ext cx="5284306"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Otro aspecto elemento de la teoría reside en que, sistematiza y da orden al conocimiento sobre un fenómeno o una realidad en particular. </a:t>
            </a:r>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Por otra parte, en el momento de valorar una teoría de deben tener en cuenta aspectos tales como: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lt1"/>
                </a:solidFill>
                <a:latin typeface="Arial"/>
                <a:ea typeface="Arial"/>
                <a:cs typeface="Arial"/>
                <a:sym typeface="Arial"/>
              </a:rPr>
              <a:t>La capacidad para describir el fenómeno al que hace referencia, la explicación que se haga del mismo, la lógica y que sea consistente en el tiempo y en el espacio, el panorama, y fundamental la innovación, es decir, lo novedoso del aporte. </a:t>
            </a:r>
            <a:endParaRPr/>
          </a:p>
        </p:txBody>
      </p:sp>
      <p:sp>
        <p:nvSpPr>
          <p:cNvPr id="1388" name="Google Shape;1388;p33"/>
          <p:cNvSpPr/>
          <p:nvPr/>
        </p:nvSpPr>
        <p:spPr>
          <a:xfrm flipH="1" rot="10800000">
            <a:off x="10717259" y="5010084"/>
            <a:ext cx="4016248" cy="671786"/>
          </a:xfrm>
          <a:prstGeom prst="wedgeRoundRectCallout">
            <a:avLst>
              <a:gd fmla="val 36493" name="adj1"/>
              <a:gd fmla="val 101719" name="adj2"/>
              <a:gd fmla="val 16667"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1389" name="Google Shape;1389;p33"/>
          <p:cNvPicPr preferRelativeResize="0"/>
          <p:nvPr/>
        </p:nvPicPr>
        <p:blipFill rotWithShape="1">
          <a:blip r:embed="rId7">
            <a:alphaModFix/>
          </a:blip>
          <a:srcRect b="0" l="0" r="0" t="0"/>
          <a:stretch/>
        </p:blipFill>
        <p:spPr>
          <a:xfrm>
            <a:off x="14337163" y="4235612"/>
            <a:ext cx="525043" cy="525043"/>
          </a:xfrm>
          <a:prstGeom prst="rect">
            <a:avLst/>
          </a:prstGeom>
          <a:noFill/>
          <a:ln>
            <a:noFill/>
          </a:ln>
        </p:spPr>
      </p:pic>
      <p:sp>
        <p:nvSpPr>
          <p:cNvPr id="1390" name="Google Shape;1390;p33"/>
          <p:cNvSpPr txBox="1"/>
          <p:nvPr/>
        </p:nvSpPr>
        <p:spPr>
          <a:xfrm>
            <a:off x="11202888" y="5184394"/>
            <a:ext cx="3044990"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¿El cuándo ocurre un fenómeno?</a:t>
            </a:r>
            <a:endParaRPr sz="1500">
              <a:solidFill>
                <a:schemeClr val="dk1"/>
              </a:solidFill>
              <a:latin typeface="Arial"/>
              <a:ea typeface="Arial"/>
              <a:cs typeface="Arial"/>
              <a:sym typeface="Arial"/>
            </a:endParaRPr>
          </a:p>
        </p:txBody>
      </p:sp>
      <p:pic>
        <p:nvPicPr>
          <p:cNvPr descr="C:\Users\Andrés Mejia\Desktop\METODOLOGÍA INVESTIGACIÓN\Metodología de la investigación-03.png" id="1391" name="Google Shape;1391;p33"/>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392" name="Google Shape;1392;p3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1393" name="Google Shape;1393;p33"/>
          <p:cNvSpPr txBox="1"/>
          <p:nvPr/>
        </p:nvSpPr>
        <p:spPr>
          <a:xfrm>
            <a:off x="3690983" y="3003137"/>
            <a:ext cx="63347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Entendiendo por teoría todo el conjunto de ideas que se tienen en relación a algo, por ejemplo:</a:t>
            </a:r>
            <a:endParaRPr sz="1500">
              <a:solidFill>
                <a:schemeClr val="dk1"/>
              </a:solidFill>
              <a:latin typeface="Arial"/>
              <a:ea typeface="Arial"/>
              <a:cs typeface="Arial"/>
              <a:sym typeface="Arial"/>
            </a:endParaRPr>
          </a:p>
        </p:txBody>
      </p:sp>
      <p:sp>
        <p:nvSpPr>
          <p:cNvPr id="1394" name="Google Shape;1394;p33"/>
          <p:cNvSpPr txBox="1"/>
          <p:nvPr/>
        </p:nvSpPr>
        <p:spPr>
          <a:xfrm>
            <a:off x="4422608" y="3569981"/>
            <a:ext cx="451228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botón para visualizar la información</a:t>
            </a:r>
            <a:endParaRPr i="1" sz="1500">
              <a:solidFill>
                <a:srgbClr val="9F4C97"/>
              </a:solidFill>
              <a:latin typeface="Arial"/>
              <a:ea typeface="Arial"/>
              <a:cs typeface="Arial"/>
              <a:sym typeface="Arial"/>
            </a:endParaRPr>
          </a:p>
        </p:txBody>
      </p:sp>
      <p:sp>
        <p:nvSpPr>
          <p:cNvPr id="1395" name="Google Shape;1395;p33"/>
          <p:cNvSpPr/>
          <p:nvPr/>
        </p:nvSpPr>
        <p:spPr>
          <a:xfrm>
            <a:off x="4060798"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6" name="Google Shape;1396;p33"/>
          <p:cNvSpPr txBox="1"/>
          <p:nvPr/>
        </p:nvSpPr>
        <p:spPr>
          <a:xfrm>
            <a:off x="4494445"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397" name="Google Shape;1397;p33"/>
          <p:cNvPicPr preferRelativeResize="0"/>
          <p:nvPr/>
        </p:nvPicPr>
        <p:blipFill rotWithShape="1">
          <a:blip r:embed="rId16">
            <a:alphaModFix/>
          </a:blip>
          <a:srcRect b="0" l="0" r="0" t="0"/>
          <a:stretch/>
        </p:blipFill>
        <p:spPr>
          <a:xfrm>
            <a:off x="4305160" y="4719395"/>
            <a:ext cx="1791049" cy="1791049"/>
          </a:xfrm>
          <a:prstGeom prst="rect">
            <a:avLst/>
          </a:prstGeom>
          <a:noFill/>
          <a:ln>
            <a:noFill/>
          </a:ln>
        </p:spPr>
      </p:pic>
      <p:sp>
        <p:nvSpPr>
          <p:cNvPr id="1398" name="Google Shape;1398;p33"/>
          <p:cNvSpPr/>
          <p:nvPr/>
        </p:nvSpPr>
        <p:spPr>
          <a:xfrm>
            <a:off x="6858363" y="3944940"/>
            <a:ext cx="2281025" cy="29482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9" name="Google Shape;1399;p33"/>
          <p:cNvSpPr txBox="1"/>
          <p:nvPr/>
        </p:nvSpPr>
        <p:spPr>
          <a:xfrm>
            <a:off x="7285640" y="4032529"/>
            <a:ext cx="14137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800">
                <a:solidFill>
                  <a:schemeClr val="lt1"/>
                </a:solidFill>
                <a:latin typeface="Arial"/>
                <a:ea typeface="Arial"/>
                <a:cs typeface="Arial"/>
                <a:sym typeface="Arial"/>
              </a:rPr>
              <a:t>Ejemplo</a:t>
            </a:r>
            <a:endParaRPr sz="1800">
              <a:solidFill>
                <a:schemeClr val="lt1"/>
              </a:solidFill>
              <a:latin typeface="Arial"/>
              <a:ea typeface="Arial"/>
              <a:cs typeface="Arial"/>
              <a:sym typeface="Arial"/>
            </a:endParaRPr>
          </a:p>
        </p:txBody>
      </p:sp>
      <p:pic>
        <p:nvPicPr>
          <p:cNvPr id="1400" name="Google Shape;1400;p33"/>
          <p:cNvPicPr preferRelativeResize="0"/>
          <p:nvPr/>
        </p:nvPicPr>
        <p:blipFill rotWithShape="1">
          <a:blip r:embed="rId17">
            <a:alphaModFix/>
          </a:blip>
          <a:srcRect b="0" l="0" r="0" t="0"/>
          <a:stretch/>
        </p:blipFill>
        <p:spPr>
          <a:xfrm>
            <a:off x="7130239" y="4623044"/>
            <a:ext cx="1734393" cy="17343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3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6" name="Google Shape;1406;p3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407" name="Google Shape;1407;p3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8" name="Google Shape;1408;p3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409" name="Google Shape;1409;p3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0" name="Google Shape;1410;p3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411" name="Google Shape;1411;p3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412" name="Google Shape;1412;p34"/>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413" name="Google Shape;1413;p34"/>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414" name="Google Shape;1414;p3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415" name="Google Shape;1415;p3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416" name="Google Shape;1416;p3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417" name="Google Shape;1417;p3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418" name="Google Shape;1418;p3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419" name="Google Shape;1419;p3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420" name="Google Shape;1420;p34"/>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421" name="Google Shape;1421;p34"/>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422" name="Google Shape;1422;p34"/>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423" name="Google Shape;1423;p34"/>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424" name="Google Shape;1424;p34"/>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425" name="Google Shape;1425;p34"/>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426" name="Google Shape;1426;p34"/>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Logotipo&#10;&#10;Descripción generada automáticamente" id="1427" name="Google Shape;1427;p34"/>
          <p:cNvPicPr preferRelativeResize="0"/>
          <p:nvPr/>
        </p:nvPicPr>
        <p:blipFill rotWithShape="1">
          <a:blip r:embed="rId8">
            <a:alphaModFix/>
          </a:blip>
          <a:srcRect b="0" l="0" r="0" t="0"/>
          <a:stretch/>
        </p:blipFill>
        <p:spPr>
          <a:xfrm>
            <a:off x="15599061" y="4565749"/>
            <a:ext cx="525043" cy="525043"/>
          </a:xfrm>
          <a:prstGeom prst="rect">
            <a:avLst/>
          </a:prstGeom>
          <a:noFill/>
          <a:ln>
            <a:noFill/>
          </a:ln>
        </p:spPr>
      </p:pic>
      <p:sp>
        <p:nvSpPr>
          <p:cNvPr id="1428" name="Google Shape;1428;p34"/>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1429" name="Google Shape;1429;p34"/>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1430" name="Google Shape;1430;p34"/>
          <p:cNvPicPr preferRelativeResize="0"/>
          <p:nvPr/>
        </p:nvPicPr>
        <p:blipFill rotWithShape="1">
          <a:blip r:embed="rId13">
            <a:alphaModFix/>
          </a:blip>
          <a:srcRect b="0" l="0" r="0" t="0"/>
          <a:stretch/>
        </p:blipFill>
        <p:spPr>
          <a:xfrm>
            <a:off x="3386322" y="1377015"/>
            <a:ext cx="1302253" cy="1302253"/>
          </a:xfrm>
          <a:prstGeom prst="rect">
            <a:avLst/>
          </a:prstGeom>
          <a:noFill/>
          <a:ln>
            <a:noFill/>
          </a:ln>
        </p:spPr>
      </p:pic>
      <p:sp>
        <p:nvSpPr>
          <p:cNvPr id="1431" name="Google Shape;1431;p34"/>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p34"/>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a las letras para formar la frase que corresponda con la definición y evite formar la figura de ahorcado.</a:t>
            </a:r>
            <a:endParaRPr/>
          </a:p>
        </p:txBody>
      </p:sp>
      <p:sp>
        <p:nvSpPr>
          <p:cNvPr id="1433" name="Google Shape;1433;p34"/>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AHORCADO</a:t>
            </a:r>
            <a:endParaRPr/>
          </a:p>
        </p:txBody>
      </p:sp>
      <p:pic>
        <p:nvPicPr>
          <p:cNvPr id="1434" name="Google Shape;1434;p34"/>
          <p:cNvPicPr preferRelativeResize="0"/>
          <p:nvPr/>
        </p:nvPicPr>
        <p:blipFill rotWithShape="1">
          <a:blip r:embed="rId14">
            <a:alphaModFix/>
          </a:blip>
          <a:srcRect b="0" l="0" r="0" t="0"/>
          <a:stretch/>
        </p:blipFill>
        <p:spPr>
          <a:xfrm>
            <a:off x="5236033" y="5415313"/>
            <a:ext cx="5010374" cy="1513926"/>
          </a:xfrm>
          <a:prstGeom prst="rect">
            <a:avLst/>
          </a:prstGeom>
          <a:noFill/>
          <a:ln>
            <a:noFill/>
          </a:ln>
        </p:spPr>
      </p:pic>
      <p:sp>
        <p:nvSpPr>
          <p:cNvPr id="1435" name="Google Shape;1435;p34"/>
          <p:cNvSpPr txBox="1"/>
          <p:nvPr/>
        </p:nvSpPr>
        <p:spPr>
          <a:xfrm>
            <a:off x="6550302" y="4783191"/>
            <a:ext cx="216658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003442"/>
                </a:solidFill>
                <a:latin typeface="Arial"/>
                <a:ea typeface="Arial"/>
                <a:cs typeface="Arial"/>
                <a:sym typeface="Arial"/>
              </a:rPr>
              <a:t>Elija una letra</a:t>
            </a:r>
            <a:endParaRPr/>
          </a:p>
        </p:txBody>
      </p:sp>
      <p:cxnSp>
        <p:nvCxnSpPr>
          <p:cNvPr id="1436" name="Google Shape;1436;p34"/>
          <p:cNvCxnSpPr/>
          <p:nvPr/>
        </p:nvCxnSpPr>
        <p:spPr>
          <a:xfrm flipH="1" rot="10800000">
            <a:off x="5165986" y="4460026"/>
            <a:ext cx="5080421" cy="22432"/>
          </a:xfrm>
          <a:prstGeom prst="straightConnector1">
            <a:avLst/>
          </a:prstGeom>
          <a:noFill/>
          <a:ln cap="flat" cmpd="sng" w="76200">
            <a:solidFill>
              <a:srgbClr val="9F4C97"/>
            </a:solidFill>
            <a:prstDash val="lgDash"/>
            <a:miter lim="800000"/>
            <a:headEnd len="sm" w="sm" type="none"/>
            <a:tailEnd len="sm" w="sm" type="none"/>
          </a:ln>
        </p:spPr>
      </p:cxnSp>
      <p:cxnSp>
        <p:nvCxnSpPr>
          <p:cNvPr id="1437" name="Google Shape;1437;p34"/>
          <p:cNvCxnSpPr/>
          <p:nvPr/>
        </p:nvCxnSpPr>
        <p:spPr>
          <a:xfrm flipH="1" rot="-5400000">
            <a:off x="12069748" y="5121970"/>
            <a:ext cx="3024600" cy="961800"/>
          </a:xfrm>
          <a:prstGeom prst="bentConnector3">
            <a:avLst>
              <a:gd fmla="val -29227" name="adj1"/>
            </a:avLst>
          </a:prstGeom>
          <a:noFill/>
          <a:ln cap="flat" cmpd="sng" w="76200">
            <a:solidFill>
              <a:srgbClr val="9F4C97"/>
            </a:solidFill>
            <a:prstDash val="solid"/>
            <a:miter lim="800000"/>
            <a:headEnd len="sm" w="sm" type="none"/>
            <a:tailEnd len="sm" w="sm" type="none"/>
          </a:ln>
        </p:spPr>
      </p:cxnSp>
      <p:sp>
        <p:nvSpPr>
          <p:cNvPr id="1438" name="Google Shape;1438;p34"/>
          <p:cNvSpPr/>
          <p:nvPr/>
        </p:nvSpPr>
        <p:spPr>
          <a:xfrm>
            <a:off x="7418718" y="8292378"/>
            <a:ext cx="3364302"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9" name="Google Shape;1439;p34"/>
          <p:cNvSpPr txBox="1"/>
          <p:nvPr/>
        </p:nvSpPr>
        <p:spPr>
          <a:xfrm>
            <a:off x="7656803" y="8372667"/>
            <a:ext cx="29205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Volver a intentar</a:t>
            </a:r>
            <a:endParaRPr/>
          </a:p>
        </p:txBody>
      </p:sp>
      <p:pic>
        <p:nvPicPr>
          <p:cNvPr descr="C:\Users\Andrés Mejia\Desktop\personaje.png" id="1440" name="Google Shape;1440;p34"/>
          <p:cNvPicPr preferRelativeResize="0"/>
          <p:nvPr/>
        </p:nvPicPr>
        <p:blipFill rotWithShape="1">
          <a:blip r:embed="rId15">
            <a:alphaModFix/>
          </a:blip>
          <a:srcRect b="0" l="0" r="0" t="0"/>
          <a:stretch/>
        </p:blipFill>
        <p:spPr>
          <a:xfrm>
            <a:off x="660113" y="6374515"/>
            <a:ext cx="1741353" cy="2540139"/>
          </a:xfrm>
          <a:prstGeom prst="rect">
            <a:avLst/>
          </a:prstGeom>
          <a:noFill/>
          <a:ln>
            <a:noFill/>
          </a:ln>
        </p:spPr>
      </p:pic>
      <p:sp>
        <p:nvSpPr>
          <p:cNvPr id="1441" name="Google Shape;1441;p34"/>
          <p:cNvSpPr txBox="1"/>
          <p:nvPr/>
        </p:nvSpPr>
        <p:spPr>
          <a:xfrm>
            <a:off x="4021817" y="3167497"/>
            <a:ext cx="567735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Definición: </a:t>
            </a:r>
            <a:endParaRPr/>
          </a:p>
          <a:p>
            <a:pPr indent="0" lvl="0" marL="0" marR="0" rtl="0" algn="l">
              <a:spcBef>
                <a:spcPts val="0"/>
              </a:spcBef>
              <a:spcAft>
                <a:spcPts val="0"/>
              </a:spcAft>
              <a:buNone/>
            </a:pPr>
            <a:r>
              <a:rPr lang="es-CO" sz="1500">
                <a:solidFill>
                  <a:schemeClr val="dk1"/>
                </a:solidFill>
                <a:latin typeface="Arial"/>
                <a:ea typeface="Arial"/>
                <a:cs typeface="Arial"/>
                <a:sym typeface="Arial"/>
              </a:rPr>
              <a:t>El marco teórico es llamado de esta manera.</a:t>
            </a:r>
            <a:endParaRPr sz="1500">
              <a:solidFill>
                <a:schemeClr val="dk1"/>
              </a:solidFill>
              <a:latin typeface="Arial"/>
              <a:ea typeface="Arial"/>
              <a:cs typeface="Arial"/>
              <a:sym typeface="Arial"/>
            </a:endParaRPr>
          </a:p>
        </p:txBody>
      </p:sp>
      <p:sp>
        <p:nvSpPr>
          <p:cNvPr id="1442" name="Google Shape;1442;p34"/>
          <p:cNvSpPr txBox="1"/>
          <p:nvPr/>
        </p:nvSpPr>
        <p:spPr>
          <a:xfrm>
            <a:off x="5043046" y="4053261"/>
            <a:ext cx="294734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rgbClr val="FF0000"/>
                </a:solidFill>
                <a:latin typeface="Arial"/>
                <a:ea typeface="Arial"/>
                <a:cs typeface="Arial"/>
                <a:sym typeface="Arial"/>
              </a:rPr>
              <a:t>Revisión de la literatura</a:t>
            </a:r>
            <a:endParaRPr sz="1500">
              <a:solidFill>
                <a:srgbClr val="FF0000"/>
              </a:solidFill>
              <a:latin typeface="Calibri"/>
              <a:ea typeface="Calibri"/>
              <a:cs typeface="Calibri"/>
              <a:sym typeface="Calibri"/>
            </a:endParaRPr>
          </a:p>
        </p:txBody>
      </p:sp>
      <p:pic>
        <p:nvPicPr>
          <p:cNvPr descr="Logotipo&#10;&#10;Descripción generada automáticamente" id="1443" name="Google Shape;1443;p34"/>
          <p:cNvPicPr preferRelativeResize="0"/>
          <p:nvPr/>
        </p:nvPicPr>
        <p:blipFill rotWithShape="1">
          <a:blip r:embed="rId8">
            <a:alphaModFix/>
          </a:blip>
          <a:srcRect b="0" l="0" r="0" t="0"/>
          <a:stretch/>
        </p:blipFill>
        <p:spPr>
          <a:xfrm>
            <a:off x="10246407" y="8340994"/>
            <a:ext cx="525043" cy="5250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3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9" name="Google Shape;1449;p3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450" name="Google Shape;1450;p3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1" name="Google Shape;1451;p3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452" name="Google Shape;1452;p3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3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454" name="Google Shape;1454;p3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455" name="Google Shape;1455;p3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456" name="Google Shape;1456;p3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457" name="Google Shape;1457;p3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458" name="Google Shape;1458;p3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459" name="Google Shape;1459;p3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460" name="Google Shape;1460;p3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461" name="Google Shape;1461;p3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462" name="Google Shape;1462;p3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463" name="Google Shape;1463;p3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464" name="Google Shape;1464;p3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465" name="Google Shape;1465;p35"/>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466" name="Google Shape;1466;p3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467" name="Google Shape;1467;p3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468" name="Google Shape;1468;p3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469" name="Google Shape;1469;p3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Logotipo&#10;&#10;Descripción generada automáticamente" id="1470" name="Google Shape;1470;p35"/>
          <p:cNvPicPr preferRelativeResize="0"/>
          <p:nvPr/>
        </p:nvPicPr>
        <p:blipFill rotWithShape="1">
          <a:blip r:embed="rId7">
            <a:alphaModFix/>
          </a:blip>
          <a:srcRect b="0" l="0" r="0" t="0"/>
          <a:stretch/>
        </p:blipFill>
        <p:spPr>
          <a:xfrm>
            <a:off x="15599061" y="4565749"/>
            <a:ext cx="525043" cy="525043"/>
          </a:xfrm>
          <a:prstGeom prst="rect">
            <a:avLst/>
          </a:prstGeom>
          <a:noFill/>
          <a:ln>
            <a:noFill/>
          </a:ln>
        </p:spPr>
      </p:pic>
      <p:sp>
        <p:nvSpPr>
          <p:cNvPr id="1471" name="Google Shape;1471;p35"/>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1472" name="Google Shape;1472;p35"/>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1473" name="Google Shape;1473;p35"/>
          <p:cNvPicPr preferRelativeResize="0"/>
          <p:nvPr/>
        </p:nvPicPr>
        <p:blipFill rotWithShape="1">
          <a:blip r:embed="rId12">
            <a:alphaModFix/>
          </a:blip>
          <a:srcRect b="0" l="0" r="0" t="0"/>
          <a:stretch/>
        </p:blipFill>
        <p:spPr>
          <a:xfrm>
            <a:off x="3386322" y="1377015"/>
            <a:ext cx="1302253" cy="1302253"/>
          </a:xfrm>
          <a:prstGeom prst="rect">
            <a:avLst/>
          </a:prstGeom>
          <a:noFill/>
          <a:ln>
            <a:noFill/>
          </a:ln>
        </p:spPr>
      </p:pic>
      <p:sp>
        <p:nvSpPr>
          <p:cNvPr id="1474" name="Google Shape;1474;p35"/>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5" name="Google Shape;1475;p35"/>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a las letras para formar la frase que corresponda con la definición y evite formar la figura de ahorcado.</a:t>
            </a:r>
            <a:endParaRPr/>
          </a:p>
        </p:txBody>
      </p:sp>
      <p:sp>
        <p:nvSpPr>
          <p:cNvPr id="1476" name="Google Shape;1476;p35"/>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AHORCADO</a:t>
            </a:r>
            <a:endParaRPr/>
          </a:p>
        </p:txBody>
      </p:sp>
      <p:pic>
        <p:nvPicPr>
          <p:cNvPr id="1477" name="Google Shape;1477;p35"/>
          <p:cNvPicPr preferRelativeResize="0"/>
          <p:nvPr/>
        </p:nvPicPr>
        <p:blipFill rotWithShape="1">
          <a:blip r:embed="rId13">
            <a:alphaModFix/>
          </a:blip>
          <a:srcRect b="0" l="0" r="0" t="0"/>
          <a:stretch/>
        </p:blipFill>
        <p:spPr>
          <a:xfrm>
            <a:off x="5236033" y="5415313"/>
            <a:ext cx="5010374" cy="1513926"/>
          </a:xfrm>
          <a:prstGeom prst="rect">
            <a:avLst/>
          </a:prstGeom>
          <a:noFill/>
          <a:ln>
            <a:noFill/>
          </a:ln>
        </p:spPr>
      </p:pic>
      <p:sp>
        <p:nvSpPr>
          <p:cNvPr id="1478" name="Google Shape;1478;p35"/>
          <p:cNvSpPr txBox="1"/>
          <p:nvPr/>
        </p:nvSpPr>
        <p:spPr>
          <a:xfrm>
            <a:off x="6550302" y="4783191"/>
            <a:ext cx="216658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003442"/>
                </a:solidFill>
                <a:latin typeface="Arial"/>
                <a:ea typeface="Arial"/>
                <a:cs typeface="Arial"/>
                <a:sym typeface="Arial"/>
              </a:rPr>
              <a:t>Elija una letra</a:t>
            </a:r>
            <a:endParaRPr/>
          </a:p>
        </p:txBody>
      </p:sp>
      <p:cxnSp>
        <p:nvCxnSpPr>
          <p:cNvPr id="1479" name="Google Shape;1479;p35"/>
          <p:cNvCxnSpPr/>
          <p:nvPr/>
        </p:nvCxnSpPr>
        <p:spPr>
          <a:xfrm flipH="1" rot="10800000">
            <a:off x="5165986" y="4460026"/>
            <a:ext cx="5080421" cy="22432"/>
          </a:xfrm>
          <a:prstGeom prst="straightConnector1">
            <a:avLst/>
          </a:prstGeom>
          <a:noFill/>
          <a:ln cap="flat" cmpd="sng" w="76200">
            <a:solidFill>
              <a:srgbClr val="9F4C97"/>
            </a:solidFill>
            <a:prstDash val="lgDash"/>
            <a:miter lim="800000"/>
            <a:headEnd len="sm" w="sm" type="none"/>
            <a:tailEnd len="sm" w="sm" type="none"/>
          </a:ln>
        </p:spPr>
      </p:cxnSp>
      <p:cxnSp>
        <p:nvCxnSpPr>
          <p:cNvPr id="1480" name="Google Shape;1480;p35"/>
          <p:cNvCxnSpPr/>
          <p:nvPr/>
        </p:nvCxnSpPr>
        <p:spPr>
          <a:xfrm flipH="1" rot="-5400000">
            <a:off x="12069748" y="5121970"/>
            <a:ext cx="3024600" cy="961800"/>
          </a:xfrm>
          <a:prstGeom prst="bentConnector3">
            <a:avLst>
              <a:gd fmla="val -29227" name="adj1"/>
            </a:avLst>
          </a:prstGeom>
          <a:noFill/>
          <a:ln cap="flat" cmpd="sng" w="76200">
            <a:solidFill>
              <a:srgbClr val="9F4C97"/>
            </a:solidFill>
            <a:prstDash val="solid"/>
            <a:miter lim="800000"/>
            <a:headEnd len="sm" w="sm" type="none"/>
            <a:tailEnd len="sm" w="sm" type="none"/>
          </a:ln>
        </p:spPr>
      </p:cxnSp>
      <p:sp>
        <p:nvSpPr>
          <p:cNvPr id="1481" name="Google Shape;1481;p35"/>
          <p:cNvSpPr/>
          <p:nvPr/>
        </p:nvSpPr>
        <p:spPr>
          <a:xfrm>
            <a:off x="7418718" y="8292378"/>
            <a:ext cx="3364302"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2" name="Google Shape;1482;p35"/>
          <p:cNvSpPr txBox="1"/>
          <p:nvPr/>
        </p:nvSpPr>
        <p:spPr>
          <a:xfrm>
            <a:off x="7656803" y="8372667"/>
            <a:ext cx="29205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Volver a intentar</a:t>
            </a:r>
            <a:endParaRPr/>
          </a:p>
        </p:txBody>
      </p:sp>
      <p:pic>
        <p:nvPicPr>
          <p:cNvPr descr="C:\Users\Andrés Mejia\Desktop\personaje.png" id="1483" name="Google Shape;1483;p35"/>
          <p:cNvPicPr preferRelativeResize="0"/>
          <p:nvPr/>
        </p:nvPicPr>
        <p:blipFill rotWithShape="1">
          <a:blip r:embed="rId14">
            <a:alphaModFix/>
          </a:blip>
          <a:srcRect b="0" l="0" r="0" t="0"/>
          <a:stretch/>
        </p:blipFill>
        <p:spPr>
          <a:xfrm>
            <a:off x="660113" y="6374515"/>
            <a:ext cx="1741353" cy="2540139"/>
          </a:xfrm>
          <a:prstGeom prst="rect">
            <a:avLst/>
          </a:prstGeom>
          <a:noFill/>
          <a:ln>
            <a:noFill/>
          </a:ln>
        </p:spPr>
      </p:pic>
      <p:sp>
        <p:nvSpPr>
          <p:cNvPr id="1484" name="Google Shape;1484;p35"/>
          <p:cNvSpPr txBox="1"/>
          <p:nvPr/>
        </p:nvSpPr>
        <p:spPr>
          <a:xfrm>
            <a:off x="4021817" y="3167497"/>
            <a:ext cx="567735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Definición: </a:t>
            </a:r>
            <a:endParaRPr/>
          </a:p>
          <a:p>
            <a:pPr indent="0" lvl="0" marL="0" marR="0" rtl="0" algn="l">
              <a:spcBef>
                <a:spcPts val="0"/>
              </a:spcBef>
              <a:spcAft>
                <a:spcPts val="0"/>
              </a:spcAft>
              <a:buNone/>
            </a:pPr>
            <a:r>
              <a:rPr lang="es-CO" sz="1500">
                <a:solidFill>
                  <a:schemeClr val="dk1"/>
                </a:solidFill>
                <a:latin typeface="Arial"/>
                <a:ea typeface="Arial"/>
                <a:cs typeface="Arial"/>
                <a:sym typeface="Arial"/>
              </a:rPr>
              <a:t>El marco teórico es llamado de esta manera.</a:t>
            </a:r>
            <a:endParaRPr sz="1500">
              <a:solidFill>
                <a:schemeClr val="dk1"/>
              </a:solidFill>
              <a:latin typeface="Arial"/>
              <a:ea typeface="Arial"/>
              <a:cs typeface="Arial"/>
              <a:sym typeface="Arial"/>
            </a:endParaRPr>
          </a:p>
        </p:txBody>
      </p:sp>
      <p:sp>
        <p:nvSpPr>
          <p:cNvPr id="1485" name="Google Shape;1485;p35"/>
          <p:cNvSpPr txBox="1"/>
          <p:nvPr/>
        </p:nvSpPr>
        <p:spPr>
          <a:xfrm>
            <a:off x="5043046" y="4053261"/>
            <a:ext cx="294734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rgbClr val="FF0000"/>
                </a:solidFill>
                <a:latin typeface="Arial"/>
                <a:ea typeface="Arial"/>
                <a:cs typeface="Arial"/>
                <a:sym typeface="Arial"/>
              </a:rPr>
              <a:t>Revisión de la literatura</a:t>
            </a:r>
            <a:endParaRPr sz="1500">
              <a:solidFill>
                <a:srgbClr val="FF0000"/>
              </a:solidFill>
              <a:latin typeface="Calibri"/>
              <a:ea typeface="Calibri"/>
              <a:cs typeface="Calibri"/>
              <a:sym typeface="Calibri"/>
            </a:endParaRPr>
          </a:p>
        </p:txBody>
      </p:sp>
      <p:pic>
        <p:nvPicPr>
          <p:cNvPr descr="Logotipo&#10;&#10;Descripción generada automáticamente" id="1486" name="Google Shape;1486;p35"/>
          <p:cNvPicPr preferRelativeResize="0"/>
          <p:nvPr/>
        </p:nvPicPr>
        <p:blipFill rotWithShape="1">
          <a:blip r:embed="rId7">
            <a:alphaModFix/>
          </a:blip>
          <a:srcRect b="0" l="0" r="0" t="0"/>
          <a:stretch/>
        </p:blipFill>
        <p:spPr>
          <a:xfrm>
            <a:off x="10246407" y="8340994"/>
            <a:ext cx="525043" cy="525043"/>
          </a:xfrm>
          <a:prstGeom prst="rect">
            <a:avLst/>
          </a:prstGeom>
          <a:noFill/>
          <a:ln>
            <a:noFill/>
          </a:ln>
        </p:spPr>
      </p:pic>
      <p:sp>
        <p:nvSpPr>
          <p:cNvPr id="1487" name="Google Shape;1487;p35"/>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1488" name="Google Shape;1488;p35"/>
          <p:cNvPicPr preferRelativeResize="0"/>
          <p:nvPr/>
        </p:nvPicPr>
        <p:blipFill rotWithShape="1">
          <a:blip r:embed="rId15">
            <a:alphaModFix/>
          </a:blip>
          <a:srcRect b="0" l="0" r="0" t="0"/>
          <a:stretch/>
        </p:blipFill>
        <p:spPr>
          <a:xfrm>
            <a:off x="4448309" y="1034693"/>
            <a:ext cx="9436100" cy="7381875"/>
          </a:xfrm>
          <a:prstGeom prst="rect">
            <a:avLst/>
          </a:prstGeom>
          <a:noFill/>
          <a:ln>
            <a:noFill/>
          </a:ln>
        </p:spPr>
      </p:pic>
      <p:sp>
        <p:nvSpPr>
          <p:cNvPr id="1489" name="Google Shape;1489;p35"/>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1490" name="Google Shape;1490;p35"/>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Su puntaje es </a:t>
            </a:r>
            <a:r>
              <a:rPr b="1" lang="es-CO" sz="2500">
                <a:solidFill>
                  <a:srgbClr val="420F05"/>
                </a:solidFill>
                <a:latin typeface="Arial"/>
                <a:ea typeface="Arial"/>
                <a:cs typeface="Arial"/>
                <a:sym typeface="Arial"/>
              </a:rPr>
              <a:t>25%.</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Inténtelo nuevamente.</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1491" name="Google Shape;1491;p35"/>
          <p:cNvSpPr/>
          <p:nvPr/>
        </p:nvSpPr>
        <p:spPr>
          <a:xfrm>
            <a:off x="7451832" y="6281720"/>
            <a:ext cx="2703418"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p35"/>
          <p:cNvSpPr txBox="1"/>
          <p:nvPr/>
        </p:nvSpPr>
        <p:spPr>
          <a:xfrm>
            <a:off x="7473186" y="6424307"/>
            <a:ext cx="26265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Volver a intentar</a:t>
            </a:r>
            <a:endParaRPr sz="2200">
              <a:solidFill>
                <a:srgbClr val="420F05"/>
              </a:solidFill>
              <a:latin typeface="Arial"/>
              <a:ea typeface="Arial"/>
              <a:cs typeface="Arial"/>
              <a:sym typeface="Arial"/>
            </a:endParaRPr>
          </a:p>
        </p:txBody>
      </p:sp>
      <p:sp>
        <p:nvSpPr>
          <p:cNvPr id="1493" name="Google Shape;1493;p35"/>
          <p:cNvSpPr/>
          <p:nvPr/>
        </p:nvSpPr>
        <p:spPr>
          <a:xfrm>
            <a:off x="7797219" y="2480899"/>
            <a:ext cx="1882194" cy="1882194"/>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94" name="Google Shape;1494;p35"/>
          <p:cNvPicPr preferRelativeResize="0"/>
          <p:nvPr/>
        </p:nvPicPr>
        <p:blipFill rotWithShape="1">
          <a:blip r:embed="rId16">
            <a:alphaModFix/>
          </a:blip>
          <a:srcRect b="0" l="0" r="0" t="0"/>
          <a:stretch/>
        </p:blipFill>
        <p:spPr>
          <a:xfrm>
            <a:off x="7899821" y="2504172"/>
            <a:ext cx="1652032" cy="16520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3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0" name="Google Shape;1500;p3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501" name="Google Shape;1501;p3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3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503" name="Google Shape;1503;p3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4" name="Google Shape;1504;p3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505" name="Google Shape;1505;p3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506" name="Google Shape;1506;p36"/>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507" name="Google Shape;1507;p36"/>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508" name="Google Shape;1508;p3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509" name="Google Shape;1509;p3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510" name="Google Shape;1510;p3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511" name="Google Shape;1511;p3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512" name="Google Shape;1512;p3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513" name="Google Shape;1513;p3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514" name="Google Shape;1514;p36"/>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515" name="Google Shape;1515;p36"/>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516" name="Google Shape;1516;p36"/>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517" name="Google Shape;1517;p36"/>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518" name="Google Shape;1518;p36"/>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519" name="Google Shape;1519;p36"/>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520" name="Google Shape;1520;p36"/>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1521" name="Google Shape;1521;p36"/>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36"/>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1</a:t>
            </a:r>
            <a:endParaRPr sz="2000">
              <a:solidFill>
                <a:srgbClr val="9F4C97"/>
              </a:solidFill>
              <a:latin typeface="Arial"/>
              <a:ea typeface="Arial"/>
              <a:cs typeface="Arial"/>
              <a:sym typeface="Arial"/>
            </a:endParaRPr>
          </a:p>
        </p:txBody>
      </p:sp>
      <p:cxnSp>
        <p:nvCxnSpPr>
          <p:cNvPr id="1523" name="Google Shape;1523;p36"/>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1524" name="Google Shape;1524;p36"/>
          <p:cNvPicPr preferRelativeResize="0"/>
          <p:nvPr/>
        </p:nvPicPr>
        <p:blipFill rotWithShape="1">
          <a:blip r:embed="rId13">
            <a:alphaModFix/>
          </a:blip>
          <a:srcRect b="0" l="0" r="0" t="0"/>
          <a:stretch/>
        </p:blipFill>
        <p:spPr>
          <a:xfrm>
            <a:off x="3226954" y="1434320"/>
            <a:ext cx="1485849" cy="1485849"/>
          </a:xfrm>
          <a:prstGeom prst="rect">
            <a:avLst/>
          </a:prstGeom>
          <a:noFill/>
          <a:ln>
            <a:noFill/>
          </a:ln>
        </p:spPr>
      </p:pic>
      <p:sp>
        <p:nvSpPr>
          <p:cNvPr id="1525" name="Google Shape;1525;p36"/>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6" name="Google Shape;1526;p36"/>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1 hora autónoma.</a:t>
            </a:r>
            <a:endParaRPr/>
          </a:p>
        </p:txBody>
      </p:sp>
      <p:pic>
        <p:nvPicPr>
          <p:cNvPr descr="C:\Users\Andrés Mejia\Desktop\reloj.png" id="1527" name="Google Shape;1527;p36"/>
          <p:cNvPicPr preferRelativeResize="0"/>
          <p:nvPr/>
        </p:nvPicPr>
        <p:blipFill rotWithShape="1">
          <a:blip r:embed="rId14">
            <a:alphaModFix/>
          </a:blip>
          <a:srcRect b="0" l="0" r="0" t="0"/>
          <a:stretch/>
        </p:blipFill>
        <p:spPr>
          <a:xfrm>
            <a:off x="7697245" y="2111198"/>
            <a:ext cx="330091" cy="330091"/>
          </a:xfrm>
          <a:prstGeom prst="rect">
            <a:avLst/>
          </a:prstGeom>
          <a:noFill/>
          <a:ln>
            <a:noFill/>
          </a:ln>
        </p:spPr>
      </p:pic>
      <p:pic>
        <p:nvPicPr>
          <p:cNvPr descr="C:\Users\Andrés Mejia\Desktop\actividad.png" id="1528" name="Google Shape;1528;p36"/>
          <p:cNvPicPr preferRelativeResize="0"/>
          <p:nvPr/>
        </p:nvPicPr>
        <p:blipFill rotWithShape="1">
          <a:blip r:embed="rId15">
            <a:alphaModFix/>
          </a:blip>
          <a:srcRect b="0" l="0" r="0" t="0"/>
          <a:stretch/>
        </p:blipFill>
        <p:spPr>
          <a:xfrm>
            <a:off x="7672689" y="1645195"/>
            <a:ext cx="354647" cy="354647"/>
          </a:xfrm>
          <a:prstGeom prst="rect">
            <a:avLst/>
          </a:prstGeom>
          <a:noFill/>
          <a:ln>
            <a:noFill/>
          </a:ln>
        </p:spPr>
      </p:pic>
      <p:pic>
        <p:nvPicPr>
          <p:cNvPr id="1529" name="Google Shape;1529;p36"/>
          <p:cNvPicPr preferRelativeResize="0"/>
          <p:nvPr/>
        </p:nvPicPr>
        <p:blipFill rotWithShape="1">
          <a:blip r:embed="rId16">
            <a:alphaModFix/>
          </a:blip>
          <a:srcRect b="0" l="0" r="0" t="0"/>
          <a:stretch/>
        </p:blipFill>
        <p:spPr>
          <a:xfrm>
            <a:off x="8276683" y="4501316"/>
            <a:ext cx="2761268" cy="2761268"/>
          </a:xfrm>
          <a:prstGeom prst="rect">
            <a:avLst/>
          </a:prstGeom>
          <a:noFill/>
          <a:ln>
            <a:noFill/>
          </a:ln>
        </p:spPr>
      </p:pic>
      <p:sp>
        <p:nvSpPr>
          <p:cNvPr id="1530" name="Google Shape;1530;p36"/>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1531" name="Google Shape;1531;p36"/>
          <p:cNvPicPr preferRelativeResize="0"/>
          <p:nvPr/>
        </p:nvPicPr>
        <p:blipFill rotWithShape="1">
          <a:blip r:embed="rId8">
            <a:alphaModFix/>
          </a:blip>
          <a:srcRect b="0" l="0" r="0" t="0"/>
          <a:stretch/>
        </p:blipFill>
        <p:spPr>
          <a:xfrm>
            <a:off x="12938293" y="7262584"/>
            <a:ext cx="525043" cy="5250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3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37" name="Google Shape;1537;p3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538" name="Google Shape;1538;p3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3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540" name="Google Shape;1540;p3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3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542" name="Google Shape;1542;p3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543" name="Google Shape;1543;p37"/>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544" name="Google Shape;1544;p37"/>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545" name="Google Shape;1545;p3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546" name="Google Shape;1546;p3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547" name="Google Shape;1547;p3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548" name="Google Shape;1548;p3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549" name="Google Shape;1549;p3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550" name="Google Shape;1550;p3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551" name="Google Shape;1551;p37"/>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552" name="Google Shape;1552;p37"/>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553" name="Google Shape;1553;p37"/>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554" name="Google Shape;1554;p37"/>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555" name="Google Shape;1555;p37"/>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556" name="Google Shape;1556;p37"/>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557" name="Google Shape;1557;p37"/>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1558" name="Google Shape;1558;p37"/>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1</a:t>
            </a:r>
            <a:endParaRPr sz="2000">
              <a:solidFill>
                <a:srgbClr val="9F4C97"/>
              </a:solidFill>
              <a:latin typeface="Arial"/>
              <a:ea typeface="Arial"/>
              <a:cs typeface="Arial"/>
              <a:sym typeface="Arial"/>
            </a:endParaRPr>
          </a:p>
        </p:txBody>
      </p:sp>
      <p:cxnSp>
        <p:nvCxnSpPr>
          <p:cNvPr id="1559" name="Google Shape;1559;p37"/>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1560" name="Google Shape;1560;p37"/>
          <p:cNvPicPr preferRelativeResize="0"/>
          <p:nvPr/>
        </p:nvPicPr>
        <p:blipFill rotWithShape="1">
          <a:blip r:embed="rId13">
            <a:alphaModFix/>
          </a:blip>
          <a:srcRect b="0" l="0" r="0" t="0"/>
          <a:stretch/>
        </p:blipFill>
        <p:spPr>
          <a:xfrm>
            <a:off x="3226954" y="1434320"/>
            <a:ext cx="1485849" cy="1485849"/>
          </a:xfrm>
          <a:prstGeom prst="rect">
            <a:avLst/>
          </a:prstGeom>
          <a:noFill/>
          <a:ln>
            <a:noFill/>
          </a:ln>
        </p:spPr>
      </p:pic>
      <p:sp>
        <p:nvSpPr>
          <p:cNvPr id="1561" name="Google Shape;1561;p37"/>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37"/>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1 hora autónoma.</a:t>
            </a:r>
            <a:endParaRPr/>
          </a:p>
        </p:txBody>
      </p:sp>
      <p:pic>
        <p:nvPicPr>
          <p:cNvPr descr="C:\Users\Andrés Mejia\Desktop\reloj.png" id="1563" name="Google Shape;1563;p37"/>
          <p:cNvPicPr preferRelativeResize="0"/>
          <p:nvPr/>
        </p:nvPicPr>
        <p:blipFill rotWithShape="1">
          <a:blip r:embed="rId14">
            <a:alphaModFix/>
          </a:blip>
          <a:srcRect b="0" l="0" r="0" t="0"/>
          <a:stretch/>
        </p:blipFill>
        <p:spPr>
          <a:xfrm>
            <a:off x="7697245" y="2111198"/>
            <a:ext cx="330091" cy="330091"/>
          </a:xfrm>
          <a:prstGeom prst="rect">
            <a:avLst/>
          </a:prstGeom>
          <a:noFill/>
          <a:ln>
            <a:noFill/>
          </a:ln>
        </p:spPr>
      </p:pic>
      <p:pic>
        <p:nvPicPr>
          <p:cNvPr descr="C:\Users\Andrés Mejia\Desktop\actividad.png" id="1564" name="Google Shape;1564;p37"/>
          <p:cNvPicPr preferRelativeResize="0"/>
          <p:nvPr/>
        </p:nvPicPr>
        <p:blipFill rotWithShape="1">
          <a:blip r:embed="rId15">
            <a:alphaModFix/>
          </a:blip>
          <a:srcRect b="0" l="0" r="0" t="0"/>
          <a:stretch/>
        </p:blipFill>
        <p:spPr>
          <a:xfrm>
            <a:off x="7672689" y="1645195"/>
            <a:ext cx="354647" cy="354647"/>
          </a:xfrm>
          <a:prstGeom prst="rect">
            <a:avLst/>
          </a:prstGeom>
          <a:noFill/>
          <a:ln>
            <a:noFill/>
          </a:ln>
        </p:spPr>
      </p:pic>
      <p:sp>
        <p:nvSpPr>
          <p:cNvPr id="1565" name="Google Shape;1565;p37"/>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1566" name="Google Shape;1566;p37"/>
          <p:cNvPicPr preferRelativeResize="0"/>
          <p:nvPr/>
        </p:nvPicPr>
        <p:blipFill rotWithShape="1">
          <a:blip r:embed="rId8">
            <a:alphaModFix/>
          </a:blip>
          <a:srcRect b="0" l="0" r="0" t="0"/>
          <a:stretch/>
        </p:blipFill>
        <p:spPr>
          <a:xfrm>
            <a:off x="12441107" y="6355479"/>
            <a:ext cx="525043" cy="525043"/>
          </a:xfrm>
          <a:prstGeom prst="rect">
            <a:avLst/>
          </a:prstGeom>
          <a:noFill/>
          <a:ln>
            <a:noFill/>
          </a:ln>
        </p:spPr>
      </p:pic>
      <p:sp>
        <p:nvSpPr>
          <p:cNvPr id="1567" name="Google Shape;1567;p37"/>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37"/>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69" name="Google Shape;1569;p37"/>
          <p:cNvPicPr preferRelativeResize="0"/>
          <p:nvPr/>
        </p:nvPicPr>
        <p:blipFill rotWithShape="1">
          <a:blip r:embed="rId16">
            <a:alphaModFix/>
          </a:blip>
          <a:srcRect b="0" l="0" r="0" t="0"/>
          <a:stretch/>
        </p:blipFill>
        <p:spPr>
          <a:xfrm>
            <a:off x="6202957" y="4501316"/>
            <a:ext cx="2761268" cy="2761268"/>
          </a:xfrm>
          <a:prstGeom prst="rect">
            <a:avLst/>
          </a:prstGeom>
          <a:noFill/>
          <a:ln>
            <a:noFill/>
          </a:ln>
        </p:spPr>
      </p:pic>
      <p:pic>
        <p:nvPicPr>
          <p:cNvPr descr="Logotipo&#10;&#10;Descripción generada automáticamente" id="1570" name="Google Shape;1570;p37"/>
          <p:cNvPicPr preferRelativeResize="0"/>
          <p:nvPr/>
        </p:nvPicPr>
        <p:blipFill rotWithShape="1">
          <a:blip r:embed="rId8">
            <a:alphaModFix/>
          </a:blip>
          <a:srcRect b="0" l="0" r="0" t="0"/>
          <a:stretch/>
        </p:blipFill>
        <p:spPr>
          <a:xfrm>
            <a:off x="12938293" y="7262584"/>
            <a:ext cx="525043" cy="525043"/>
          </a:xfrm>
          <a:prstGeom prst="rect">
            <a:avLst/>
          </a:prstGeom>
          <a:noFill/>
          <a:ln>
            <a:noFill/>
          </a:ln>
        </p:spPr>
      </p:pic>
      <p:sp>
        <p:nvSpPr>
          <p:cNvPr id="1571" name="Google Shape;1571;p37"/>
          <p:cNvSpPr txBox="1"/>
          <p:nvPr/>
        </p:nvSpPr>
        <p:spPr>
          <a:xfrm>
            <a:off x="9463601" y="4828454"/>
            <a:ext cx="3660853"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visto, amplíe la idea de exploración de la literatura con el siguiente texto: </a:t>
            </a:r>
            <a:r>
              <a:rPr b="1" i="1" lang="es-CO" sz="1500">
                <a:solidFill>
                  <a:schemeClr val="dk1"/>
                </a:solidFill>
                <a:latin typeface="Arial"/>
                <a:ea typeface="Arial"/>
                <a:cs typeface="Arial"/>
                <a:sym typeface="Arial"/>
              </a:rPr>
              <a:t>Lectura y escritura en la investigación</a:t>
            </a:r>
            <a:r>
              <a:rPr lang="es-CO" sz="1500">
                <a:solidFill>
                  <a:schemeClr val="dk1"/>
                </a:solidFill>
                <a:latin typeface="Arial"/>
                <a:ea typeface="Arial"/>
                <a:cs typeface="Arial"/>
                <a:sym typeface="Arial"/>
              </a:rPr>
              <a:t>.</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a:t>
            </a:r>
            <a:endParaRPr/>
          </a:p>
        </p:txBody>
      </p:sp>
      <p:pic>
        <p:nvPicPr>
          <p:cNvPr descr="Logotipo&#10;&#10;Descripción generada automáticamente" id="1572" name="Google Shape;1572;p37"/>
          <p:cNvPicPr preferRelativeResize="0"/>
          <p:nvPr/>
        </p:nvPicPr>
        <p:blipFill rotWithShape="1">
          <a:blip r:embed="rId8">
            <a:alphaModFix/>
          </a:blip>
          <a:srcRect b="0" l="0" r="0" t="0"/>
          <a:stretch/>
        </p:blipFill>
        <p:spPr>
          <a:xfrm>
            <a:off x="15521370" y="4565932"/>
            <a:ext cx="525043" cy="5250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3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8" name="Google Shape;1578;p38"/>
          <p:cNvSpPr/>
          <p:nvPr/>
        </p:nvSpPr>
        <p:spPr>
          <a:xfrm>
            <a:off x="12520271" y="4443086"/>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9" name="Google Shape;1579;p38"/>
          <p:cNvSpPr/>
          <p:nvPr/>
        </p:nvSpPr>
        <p:spPr>
          <a:xfrm>
            <a:off x="8955939" y="4518710"/>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0" name="Google Shape;1580;p38"/>
          <p:cNvSpPr/>
          <p:nvPr/>
        </p:nvSpPr>
        <p:spPr>
          <a:xfrm>
            <a:off x="5254319" y="4440294"/>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1" name="Google Shape;1581;p3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2" name="Google Shape;1582;p3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583" name="Google Shape;1583;p3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4" name="Google Shape;1584;p3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585" name="Google Shape;1585;p3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p3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587" name="Google Shape;1587;p3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588" name="Google Shape;1588;p38"/>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589" name="Google Shape;1589;p38"/>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590" name="Google Shape;1590;p3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591" name="Google Shape;1591;p3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592" name="Google Shape;1592;p3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593" name="Google Shape;1593;p3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594" name="Google Shape;1594;p3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595" name="Google Shape;1595;p3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3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597" name="Google Shape;1597;p38"/>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598" name="Google Shape;1598;p38"/>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599" name="Google Shape;1599;p38"/>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600" name="Google Shape;1600;p38"/>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601" name="Google Shape;1601;p38"/>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602" name="Google Shape;1602;p38"/>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603" name="Google Shape;1603;p38"/>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1604" name="Google Shape;1604;p38"/>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605" name="Google Shape;1605;p38"/>
          <p:cNvSpPr/>
          <p:nvPr/>
        </p:nvSpPr>
        <p:spPr>
          <a:xfrm>
            <a:off x="4638067"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38"/>
          <p:cNvSpPr/>
          <p:nvPr/>
        </p:nvSpPr>
        <p:spPr>
          <a:xfrm>
            <a:off x="8327788"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38"/>
          <p:cNvSpPr/>
          <p:nvPr/>
        </p:nvSpPr>
        <p:spPr>
          <a:xfrm>
            <a:off x="11909340"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08" name="Google Shape;1608;p38"/>
          <p:cNvPicPr preferRelativeResize="0"/>
          <p:nvPr/>
        </p:nvPicPr>
        <p:blipFill rotWithShape="1">
          <a:blip r:embed="rId13">
            <a:alphaModFix/>
          </a:blip>
          <a:srcRect b="0" l="0" r="0" t="0"/>
          <a:stretch/>
        </p:blipFill>
        <p:spPr>
          <a:xfrm>
            <a:off x="5547413" y="4626600"/>
            <a:ext cx="717421" cy="717421"/>
          </a:xfrm>
          <a:prstGeom prst="rect">
            <a:avLst/>
          </a:prstGeom>
          <a:noFill/>
          <a:ln>
            <a:noFill/>
          </a:ln>
        </p:spPr>
      </p:pic>
      <p:pic>
        <p:nvPicPr>
          <p:cNvPr id="1609" name="Google Shape;1609;p38"/>
          <p:cNvPicPr preferRelativeResize="0"/>
          <p:nvPr/>
        </p:nvPicPr>
        <p:blipFill rotWithShape="1">
          <a:blip r:embed="rId14">
            <a:alphaModFix/>
          </a:blip>
          <a:srcRect b="0" l="0" r="0" t="0"/>
          <a:stretch/>
        </p:blipFill>
        <p:spPr>
          <a:xfrm>
            <a:off x="9254051" y="4709034"/>
            <a:ext cx="700960" cy="700960"/>
          </a:xfrm>
          <a:prstGeom prst="rect">
            <a:avLst/>
          </a:prstGeom>
          <a:noFill/>
          <a:ln>
            <a:noFill/>
          </a:ln>
        </p:spPr>
      </p:pic>
      <p:pic>
        <p:nvPicPr>
          <p:cNvPr id="1610" name="Google Shape;1610;p38"/>
          <p:cNvPicPr preferRelativeResize="0"/>
          <p:nvPr/>
        </p:nvPicPr>
        <p:blipFill rotWithShape="1">
          <a:blip r:embed="rId15">
            <a:alphaModFix/>
          </a:blip>
          <a:srcRect b="0" l="0" r="0" t="0"/>
          <a:stretch/>
        </p:blipFill>
        <p:spPr>
          <a:xfrm>
            <a:off x="12805492" y="4646031"/>
            <a:ext cx="735853" cy="735853"/>
          </a:xfrm>
          <a:prstGeom prst="rect">
            <a:avLst/>
          </a:prstGeom>
          <a:noFill/>
          <a:ln>
            <a:noFill/>
          </a:ln>
        </p:spPr>
      </p:pic>
      <p:sp>
        <p:nvSpPr>
          <p:cNvPr id="1611" name="Google Shape;1611;p38"/>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sp>
        <p:nvSpPr>
          <p:cNvPr id="1612" name="Google Shape;1612;p38"/>
          <p:cNvSpPr txBox="1"/>
          <p:nvPr/>
        </p:nvSpPr>
        <p:spPr>
          <a:xfrm>
            <a:off x="4945550" y="5488976"/>
            <a:ext cx="18466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primarias</a:t>
            </a:r>
            <a:endParaRPr sz="1500">
              <a:solidFill>
                <a:schemeClr val="dk1"/>
              </a:solidFill>
              <a:latin typeface="Times New Roman"/>
              <a:ea typeface="Times New Roman"/>
              <a:cs typeface="Times New Roman"/>
              <a:sym typeface="Times New Roman"/>
            </a:endParaRPr>
          </a:p>
        </p:txBody>
      </p:sp>
      <p:sp>
        <p:nvSpPr>
          <p:cNvPr id="1613" name="Google Shape;1613;p38"/>
          <p:cNvSpPr txBox="1"/>
          <p:nvPr/>
        </p:nvSpPr>
        <p:spPr>
          <a:xfrm>
            <a:off x="8540355" y="5488976"/>
            <a:ext cx="214075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secundarias</a:t>
            </a:r>
            <a:endParaRPr sz="1500">
              <a:solidFill>
                <a:schemeClr val="dk1"/>
              </a:solidFill>
              <a:latin typeface="Times New Roman"/>
              <a:ea typeface="Times New Roman"/>
              <a:cs typeface="Times New Roman"/>
              <a:sym typeface="Times New Roman"/>
            </a:endParaRPr>
          </a:p>
        </p:txBody>
      </p:sp>
      <p:sp>
        <p:nvSpPr>
          <p:cNvPr id="1614" name="Google Shape;1614;p38"/>
          <p:cNvSpPr txBox="1"/>
          <p:nvPr/>
        </p:nvSpPr>
        <p:spPr>
          <a:xfrm>
            <a:off x="12332199" y="5488976"/>
            <a:ext cx="185942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terciarias</a:t>
            </a:r>
            <a:endParaRPr sz="1500">
              <a:solidFill>
                <a:schemeClr val="dk1"/>
              </a:solidFill>
              <a:latin typeface="Times New Roman"/>
              <a:ea typeface="Times New Roman"/>
              <a:cs typeface="Times New Roman"/>
              <a:sym typeface="Times New Roman"/>
            </a:endParaRPr>
          </a:p>
        </p:txBody>
      </p:sp>
      <p:pic>
        <p:nvPicPr>
          <p:cNvPr descr="Logotipo&#10;&#10;Descripción generada automáticamente" id="1615" name="Google Shape;1615;p38"/>
          <p:cNvPicPr preferRelativeResize="0"/>
          <p:nvPr/>
        </p:nvPicPr>
        <p:blipFill rotWithShape="1">
          <a:blip r:embed="rId8">
            <a:alphaModFix/>
          </a:blip>
          <a:srcRect b="0" l="0" r="0" t="0"/>
          <a:stretch/>
        </p:blipFill>
        <p:spPr>
          <a:xfrm>
            <a:off x="6646834" y="5531434"/>
            <a:ext cx="525043" cy="525043"/>
          </a:xfrm>
          <a:prstGeom prst="rect">
            <a:avLst/>
          </a:prstGeom>
          <a:noFill/>
          <a:ln>
            <a:noFill/>
          </a:ln>
        </p:spPr>
      </p:pic>
      <p:pic>
        <p:nvPicPr>
          <p:cNvPr descr="C:\Users\Andrés Mejia\Desktop\METODOLOGÍA INVESTIGACIÓN\Metodología de la investigación-03.png" id="1616" name="Google Shape;1616;p38"/>
          <p:cNvPicPr preferRelativeResize="0"/>
          <p:nvPr/>
        </p:nvPicPr>
        <p:blipFill rotWithShape="1">
          <a:blip r:embed="rId16">
            <a:alphaModFix/>
          </a:blip>
          <a:srcRect b="0" l="0" r="0" t="0"/>
          <a:stretch/>
        </p:blipFill>
        <p:spPr>
          <a:xfrm>
            <a:off x="3277143" y="1132487"/>
            <a:ext cx="3618957" cy="1270393"/>
          </a:xfrm>
          <a:prstGeom prst="rect">
            <a:avLst/>
          </a:prstGeom>
          <a:noFill/>
          <a:ln>
            <a:noFill/>
          </a:ln>
        </p:spPr>
      </p:pic>
      <p:sp>
        <p:nvSpPr>
          <p:cNvPr id="1617" name="Google Shape;1617;p3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3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39"/>
          <p:cNvSpPr/>
          <p:nvPr/>
        </p:nvSpPr>
        <p:spPr>
          <a:xfrm>
            <a:off x="4106808" y="4867237"/>
            <a:ext cx="10995445" cy="226455"/>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p39"/>
          <p:cNvSpPr/>
          <p:nvPr/>
        </p:nvSpPr>
        <p:spPr>
          <a:xfrm>
            <a:off x="7555963" y="4445145"/>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3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26" name="Google Shape;1626;p3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627" name="Google Shape;1627;p3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8" name="Google Shape;1628;p3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629" name="Google Shape;1629;p3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0" name="Google Shape;1630;p3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631" name="Google Shape;1631;p3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632" name="Google Shape;1632;p3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633" name="Google Shape;1633;p3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634" name="Google Shape;1634;p3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635" name="Google Shape;1635;p3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636" name="Google Shape;1636;p3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637" name="Google Shape;1637;p3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638" name="Google Shape;1638;p3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639" name="Google Shape;1639;p3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0" name="Google Shape;1640;p39"/>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641" name="Google Shape;1641;p3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642" name="Google Shape;1642;p3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643" name="Google Shape;1643;p39"/>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644" name="Google Shape;1644;p3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645" name="Google Shape;1645;p3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646" name="Google Shape;1646;p3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647" name="Google Shape;1647;p3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648" name="Google Shape;1648;p39"/>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649" name="Google Shape;1649;p39"/>
          <p:cNvSpPr/>
          <p:nvPr/>
        </p:nvSpPr>
        <p:spPr>
          <a:xfrm>
            <a:off x="8600248" y="4659270"/>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50" name="Google Shape;1650;p39"/>
          <p:cNvPicPr preferRelativeResize="0"/>
          <p:nvPr/>
        </p:nvPicPr>
        <p:blipFill rotWithShape="1">
          <a:blip r:embed="rId12">
            <a:alphaModFix/>
          </a:blip>
          <a:srcRect b="0" l="0" r="0" t="0"/>
          <a:stretch/>
        </p:blipFill>
        <p:spPr>
          <a:xfrm>
            <a:off x="7849057" y="4631451"/>
            <a:ext cx="717421" cy="717421"/>
          </a:xfrm>
          <a:prstGeom prst="rect">
            <a:avLst/>
          </a:prstGeom>
          <a:noFill/>
          <a:ln>
            <a:noFill/>
          </a:ln>
        </p:spPr>
      </p:pic>
      <p:sp>
        <p:nvSpPr>
          <p:cNvPr id="1651" name="Google Shape;1651;p39"/>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sp>
        <p:nvSpPr>
          <p:cNvPr id="1652" name="Google Shape;1652;p39"/>
          <p:cNvSpPr txBox="1"/>
          <p:nvPr/>
        </p:nvSpPr>
        <p:spPr>
          <a:xfrm>
            <a:off x="8859572" y="4856397"/>
            <a:ext cx="18466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primarias</a:t>
            </a:r>
            <a:endParaRPr sz="1500">
              <a:solidFill>
                <a:schemeClr val="dk1"/>
              </a:solidFill>
              <a:latin typeface="Times New Roman"/>
              <a:ea typeface="Times New Roman"/>
              <a:cs typeface="Times New Roman"/>
              <a:sym typeface="Times New Roman"/>
            </a:endParaRPr>
          </a:p>
        </p:txBody>
      </p:sp>
      <p:pic>
        <p:nvPicPr>
          <p:cNvPr descr="Logotipo&#10;&#10;Descripción generada automáticamente" id="1653" name="Google Shape;1653;p39"/>
          <p:cNvPicPr preferRelativeResize="0"/>
          <p:nvPr/>
        </p:nvPicPr>
        <p:blipFill rotWithShape="1">
          <a:blip r:embed="rId7">
            <a:alphaModFix/>
          </a:blip>
          <a:srcRect b="0" l="0" r="0" t="0"/>
          <a:stretch/>
        </p:blipFill>
        <p:spPr>
          <a:xfrm>
            <a:off x="10609919" y="4986826"/>
            <a:ext cx="525043" cy="525043"/>
          </a:xfrm>
          <a:prstGeom prst="rect">
            <a:avLst/>
          </a:prstGeom>
          <a:noFill/>
          <a:ln>
            <a:noFill/>
          </a:ln>
        </p:spPr>
      </p:pic>
      <p:sp>
        <p:nvSpPr>
          <p:cNvPr id="1654" name="Google Shape;1654;p39"/>
          <p:cNvSpPr/>
          <p:nvPr/>
        </p:nvSpPr>
        <p:spPr>
          <a:xfrm>
            <a:off x="5266157" y="5856924"/>
            <a:ext cx="8628660" cy="227097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5" name="Google Shape;1655;p39"/>
          <p:cNvSpPr txBox="1"/>
          <p:nvPr/>
        </p:nvSpPr>
        <p:spPr>
          <a:xfrm>
            <a:off x="5973451" y="6537244"/>
            <a:ext cx="7214072"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Proporcionan datos de primera mano, son documentos que contienen resultados de estudios. Ejemplos: libros, artículos de revistas científicas y ponencias o trabajos presentados en congresos, simposios y otros eventos similares.</a:t>
            </a:r>
            <a:endParaRPr sz="1500">
              <a:solidFill>
                <a:schemeClr val="dk1"/>
              </a:solidFill>
              <a:latin typeface="Calibri"/>
              <a:ea typeface="Calibri"/>
              <a:cs typeface="Calibri"/>
              <a:sym typeface="Calibri"/>
            </a:endParaRPr>
          </a:p>
        </p:txBody>
      </p:sp>
      <p:sp>
        <p:nvSpPr>
          <p:cNvPr id="1656" name="Google Shape;1656;p39"/>
          <p:cNvSpPr/>
          <p:nvPr/>
        </p:nvSpPr>
        <p:spPr>
          <a:xfrm>
            <a:off x="13348209" y="5650324"/>
            <a:ext cx="685800" cy="624435"/>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800">
                <a:solidFill>
                  <a:schemeClr val="dk1"/>
                </a:solidFill>
                <a:latin typeface="Calibri"/>
                <a:ea typeface="Calibri"/>
                <a:cs typeface="Calibri"/>
                <a:sym typeface="Calibri"/>
              </a:rPr>
              <a:t>X</a:t>
            </a:r>
            <a:endParaRPr b="1" sz="2800">
              <a:solidFill>
                <a:schemeClr val="dk1"/>
              </a:solidFill>
              <a:latin typeface="Calibri"/>
              <a:ea typeface="Calibri"/>
              <a:cs typeface="Calibri"/>
              <a:sym typeface="Calibri"/>
            </a:endParaRPr>
          </a:p>
        </p:txBody>
      </p:sp>
      <p:pic>
        <p:nvPicPr>
          <p:cNvPr descr="C:\Users\Andrés Mejia\Desktop\METODOLOGÍA INVESTIGACIÓN\Metodología de la investigación-03.png" id="1657" name="Google Shape;1657;p39"/>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1658" name="Google Shape;1658;p3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 name="Google Shape;142;p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43" name="Google Shape;143;p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45" name="Google Shape;145;p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47" name="Google Shape;147;p4"/>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148" name="Google Shape;148;p4"/>
          <p:cNvPicPr preferRelativeResize="0"/>
          <p:nvPr/>
        </p:nvPicPr>
        <p:blipFill rotWithShape="1">
          <a:blip r:embed="rId3">
            <a:alphaModFix/>
          </a:blip>
          <a:srcRect b="0" l="0" r="0" t="0"/>
          <a:stretch/>
        </p:blipFill>
        <p:spPr>
          <a:xfrm>
            <a:off x="12734396" y="6374515"/>
            <a:ext cx="1722124" cy="1648971"/>
          </a:xfrm>
          <a:prstGeom prst="rect">
            <a:avLst/>
          </a:prstGeom>
          <a:noFill/>
          <a:ln>
            <a:noFill/>
          </a:ln>
        </p:spPr>
      </p:pic>
      <p:pic>
        <p:nvPicPr>
          <p:cNvPr descr="Icono&#10;&#10;Descripción generada automáticamente" id="149" name="Google Shape;149;p4"/>
          <p:cNvPicPr preferRelativeResize="0"/>
          <p:nvPr/>
        </p:nvPicPr>
        <p:blipFill rotWithShape="1">
          <a:blip r:embed="rId4">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150" name="Google Shape;150;p4"/>
          <p:cNvPicPr preferRelativeResize="0"/>
          <p:nvPr/>
        </p:nvPicPr>
        <p:blipFill rotWithShape="1">
          <a:blip r:embed="rId5">
            <a:alphaModFix/>
          </a:blip>
          <a:srcRect b="0" l="0" r="0" t="0"/>
          <a:stretch/>
        </p:blipFill>
        <p:spPr>
          <a:xfrm>
            <a:off x="6938446" y="6439735"/>
            <a:ext cx="1840996" cy="1655067"/>
          </a:xfrm>
          <a:prstGeom prst="rect">
            <a:avLst/>
          </a:prstGeom>
          <a:noFill/>
          <a:ln>
            <a:noFill/>
          </a:ln>
        </p:spPr>
      </p:pic>
      <p:pic>
        <p:nvPicPr>
          <p:cNvPr descr="Icono&#10;&#10;Descripción generada automáticamente" id="151" name="Google Shape;151;p4"/>
          <p:cNvPicPr preferRelativeResize="0"/>
          <p:nvPr/>
        </p:nvPicPr>
        <p:blipFill rotWithShape="1">
          <a:blip r:embed="rId6">
            <a:alphaModFix/>
          </a:blip>
          <a:srcRect b="0" l="0" r="0" t="0"/>
          <a:stretch/>
        </p:blipFill>
        <p:spPr>
          <a:xfrm>
            <a:off x="10099849" y="6439735"/>
            <a:ext cx="1578867" cy="1554483"/>
          </a:xfrm>
          <a:prstGeom prst="rect">
            <a:avLst/>
          </a:prstGeom>
          <a:noFill/>
          <a:ln>
            <a:noFill/>
          </a:ln>
        </p:spPr>
      </p:pic>
      <p:sp>
        <p:nvSpPr>
          <p:cNvPr id="152" name="Google Shape;152;p4"/>
          <p:cNvSpPr txBox="1"/>
          <p:nvPr/>
        </p:nvSpPr>
        <p:spPr>
          <a:xfrm>
            <a:off x="3196043" y="4799045"/>
            <a:ext cx="121528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153" name="Google Shape;153;p4"/>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154" name="Google Shape;154;p4"/>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155" name="Google Shape;155;p4"/>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156" name="Google Shape;156;p4"/>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sp>
        <p:nvSpPr>
          <p:cNvPr id="157" name="Google Shape;157;p4"/>
          <p:cNvSpPr txBox="1"/>
          <p:nvPr/>
        </p:nvSpPr>
        <p:spPr>
          <a:xfrm>
            <a:off x="2780705" y="5208019"/>
            <a:ext cx="131781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Logotipo&#10;&#10;Descripción generada automáticamente" id="158" name="Google Shape;158;p4"/>
          <p:cNvPicPr preferRelativeResize="0"/>
          <p:nvPr/>
        </p:nvPicPr>
        <p:blipFill rotWithShape="1">
          <a:blip r:embed="rId7">
            <a:alphaModFix/>
          </a:blip>
          <a:srcRect b="0" l="0" r="0" t="0"/>
          <a:stretch/>
        </p:blipFill>
        <p:spPr>
          <a:xfrm>
            <a:off x="13720455" y="0"/>
            <a:ext cx="2522419" cy="798766"/>
          </a:xfrm>
          <a:prstGeom prst="rect">
            <a:avLst/>
          </a:prstGeom>
          <a:noFill/>
          <a:ln>
            <a:noFill/>
          </a:ln>
        </p:spPr>
      </p:pic>
      <p:pic>
        <p:nvPicPr>
          <p:cNvPr descr="Icono&#10;&#10;Descripción generada automáticamente" id="159" name="Google Shape;159;p4"/>
          <p:cNvPicPr preferRelativeResize="0"/>
          <p:nvPr/>
        </p:nvPicPr>
        <p:blipFill rotWithShape="1">
          <a:blip r:embed="rId8">
            <a:alphaModFix/>
          </a:blip>
          <a:srcRect b="0" l="0" r="0" t="0"/>
          <a:stretch/>
        </p:blipFill>
        <p:spPr>
          <a:xfrm>
            <a:off x="181266" y="884455"/>
            <a:ext cx="525043" cy="519216"/>
          </a:xfrm>
          <a:prstGeom prst="rect">
            <a:avLst/>
          </a:prstGeom>
          <a:noFill/>
          <a:ln>
            <a:noFill/>
          </a:ln>
        </p:spPr>
      </p:pic>
      <p:pic>
        <p:nvPicPr>
          <p:cNvPr descr="C:\Users\Andrés Mejia\Desktop\personaje.png" id="160" name="Google Shape;160;p4"/>
          <p:cNvPicPr preferRelativeResize="0"/>
          <p:nvPr/>
        </p:nvPicPr>
        <p:blipFill rotWithShape="1">
          <a:blip r:embed="rId9">
            <a:alphaModFix/>
          </a:blip>
          <a:srcRect b="0" l="0" r="0" t="0"/>
          <a:stretch/>
        </p:blipFill>
        <p:spPr>
          <a:xfrm>
            <a:off x="660113" y="6374515"/>
            <a:ext cx="1741353" cy="2540139"/>
          </a:xfrm>
          <a:prstGeom prst="rect">
            <a:avLst/>
          </a:prstGeom>
          <a:noFill/>
          <a:ln>
            <a:noFill/>
          </a:ln>
        </p:spPr>
      </p:pic>
      <p:pic>
        <p:nvPicPr>
          <p:cNvPr descr="Logotipo&#10;&#10;Descripción generada automáticamente" id="161" name="Google Shape;161;p4"/>
          <p:cNvPicPr preferRelativeResize="0"/>
          <p:nvPr/>
        </p:nvPicPr>
        <p:blipFill rotWithShape="1">
          <a:blip r:embed="rId10">
            <a:alphaModFix/>
          </a:blip>
          <a:srcRect b="0" l="0" r="0" t="0"/>
          <a:stretch/>
        </p:blipFill>
        <p:spPr>
          <a:xfrm>
            <a:off x="1539350" y="1089609"/>
            <a:ext cx="525043" cy="525043"/>
          </a:xfrm>
          <a:prstGeom prst="rect">
            <a:avLst/>
          </a:prstGeom>
          <a:noFill/>
          <a:ln>
            <a:noFill/>
          </a:ln>
        </p:spPr>
      </p:pic>
      <p:pic>
        <p:nvPicPr>
          <p:cNvPr descr="C:\Users\Andrés Mejia\Desktop\METODOLOGÍA INVESTIGACIÓN\colleagues-working-together-on-financial-report-using-modern-gadget (1).jpg" id="162" name="Google Shape;162;p4"/>
          <p:cNvPicPr preferRelativeResize="0"/>
          <p:nvPr/>
        </p:nvPicPr>
        <p:blipFill rotWithShape="1">
          <a:blip r:embed="rId11">
            <a:alphaModFix/>
          </a:blip>
          <a:srcRect b="24854" l="3605" r="7701" t="17859"/>
          <a:stretch/>
        </p:blipFill>
        <p:spPr>
          <a:xfrm>
            <a:off x="5808534" y="1687571"/>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63" name="Google Shape;163;p4"/>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164" name="Google Shape;164;p4"/>
          <p:cNvSpPr txBox="1"/>
          <p:nvPr/>
        </p:nvSpPr>
        <p:spPr>
          <a:xfrm>
            <a:off x="3277144" y="209791"/>
            <a:ext cx="39345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A5A5A5"/>
                </a:solidFill>
                <a:latin typeface="Arial"/>
                <a:ea typeface="Arial"/>
                <a:cs typeface="Arial"/>
                <a:sym typeface="Arial"/>
              </a:rPr>
              <a:t>Metodología de la investigación</a:t>
            </a:r>
            <a:endParaRPr sz="1800">
              <a:solidFill>
                <a:srgbClr val="A5A5A5"/>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4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40"/>
          <p:cNvSpPr/>
          <p:nvPr/>
        </p:nvSpPr>
        <p:spPr>
          <a:xfrm>
            <a:off x="12520271" y="4443086"/>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5" name="Google Shape;1665;p40"/>
          <p:cNvSpPr/>
          <p:nvPr/>
        </p:nvSpPr>
        <p:spPr>
          <a:xfrm>
            <a:off x="8955939" y="4518710"/>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6" name="Google Shape;1666;p40"/>
          <p:cNvSpPr/>
          <p:nvPr/>
        </p:nvSpPr>
        <p:spPr>
          <a:xfrm>
            <a:off x="5254319" y="4440294"/>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7" name="Google Shape;1667;p4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68" name="Google Shape;1668;p4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669" name="Google Shape;1669;p4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0" name="Google Shape;1670;p4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671" name="Google Shape;1671;p4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2" name="Google Shape;1672;p4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673" name="Google Shape;1673;p4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674" name="Google Shape;1674;p4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675" name="Google Shape;1675;p4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676" name="Google Shape;1676;p4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677" name="Google Shape;1677;p4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678" name="Google Shape;1678;p4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679" name="Google Shape;1679;p4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680" name="Google Shape;1680;p4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681" name="Google Shape;1681;p4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2" name="Google Shape;1682;p40"/>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683" name="Google Shape;1683;p4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684" name="Google Shape;1684;p4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685" name="Google Shape;1685;p40"/>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686" name="Google Shape;1686;p4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687" name="Google Shape;1687;p4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688" name="Google Shape;1688;p4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689" name="Google Shape;1689;p4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690" name="Google Shape;1690;p40"/>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691" name="Google Shape;1691;p40"/>
          <p:cNvSpPr/>
          <p:nvPr/>
        </p:nvSpPr>
        <p:spPr>
          <a:xfrm>
            <a:off x="4638067"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2" name="Google Shape;1692;p40"/>
          <p:cNvSpPr/>
          <p:nvPr/>
        </p:nvSpPr>
        <p:spPr>
          <a:xfrm>
            <a:off x="8327788"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3" name="Google Shape;1693;p40"/>
          <p:cNvSpPr/>
          <p:nvPr/>
        </p:nvSpPr>
        <p:spPr>
          <a:xfrm>
            <a:off x="11909340"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94" name="Google Shape;1694;p40"/>
          <p:cNvPicPr preferRelativeResize="0"/>
          <p:nvPr/>
        </p:nvPicPr>
        <p:blipFill rotWithShape="1">
          <a:blip r:embed="rId12">
            <a:alphaModFix/>
          </a:blip>
          <a:srcRect b="0" l="0" r="0" t="0"/>
          <a:stretch/>
        </p:blipFill>
        <p:spPr>
          <a:xfrm>
            <a:off x="5547413" y="4626600"/>
            <a:ext cx="717421" cy="717421"/>
          </a:xfrm>
          <a:prstGeom prst="rect">
            <a:avLst/>
          </a:prstGeom>
          <a:noFill/>
          <a:ln>
            <a:noFill/>
          </a:ln>
        </p:spPr>
      </p:pic>
      <p:pic>
        <p:nvPicPr>
          <p:cNvPr id="1695" name="Google Shape;1695;p40"/>
          <p:cNvPicPr preferRelativeResize="0"/>
          <p:nvPr/>
        </p:nvPicPr>
        <p:blipFill rotWithShape="1">
          <a:blip r:embed="rId13">
            <a:alphaModFix/>
          </a:blip>
          <a:srcRect b="0" l="0" r="0" t="0"/>
          <a:stretch/>
        </p:blipFill>
        <p:spPr>
          <a:xfrm>
            <a:off x="9254051" y="4709034"/>
            <a:ext cx="700960" cy="700960"/>
          </a:xfrm>
          <a:prstGeom prst="rect">
            <a:avLst/>
          </a:prstGeom>
          <a:noFill/>
          <a:ln>
            <a:noFill/>
          </a:ln>
        </p:spPr>
      </p:pic>
      <p:pic>
        <p:nvPicPr>
          <p:cNvPr id="1696" name="Google Shape;1696;p40"/>
          <p:cNvPicPr preferRelativeResize="0"/>
          <p:nvPr/>
        </p:nvPicPr>
        <p:blipFill rotWithShape="1">
          <a:blip r:embed="rId14">
            <a:alphaModFix/>
          </a:blip>
          <a:srcRect b="0" l="0" r="0" t="0"/>
          <a:stretch/>
        </p:blipFill>
        <p:spPr>
          <a:xfrm>
            <a:off x="12805492" y="4646031"/>
            <a:ext cx="735853" cy="735853"/>
          </a:xfrm>
          <a:prstGeom prst="rect">
            <a:avLst/>
          </a:prstGeom>
          <a:noFill/>
          <a:ln>
            <a:noFill/>
          </a:ln>
        </p:spPr>
      </p:pic>
      <p:sp>
        <p:nvSpPr>
          <p:cNvPr id="1697" name="Google Shape;1697;p40"/>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sp>
        <p:nvSpPr>
          <p:cNvPr id="1698" name="Google Shape;1698;p40"/>
          <p:cNvSpPr txBox="1"/>
          <p:nvPr/>
        </p:nvSpPr>
        <p:spPr>
          <a:xfrm>
            <a:off x="4945550" y="5488976"/>
            <a:ext cx="18466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primarias</a:t>
            </a:r>
            <a:endParaRPr sz="1500">
              <a:solidFill>
                <a:schemeClr val="dk1"/>
              </a:solidFill>
              <a:latin typeface="Times New Roman"/>
              <a:ea typeface="Times New Roman"/>
              <a:cs typeface="Times New Roman"/>
              <a:sym typeface="Times New Roman"/>
            </a:endParaRPr>
          </a:p>
        </p:txBody>
      </p:sp>
      <p:sp>
        <p:nvSpPr>
          <p:cNvPr id="1699" name="Google Shape;1699;p40"/>
          <p:cNvSpPr txBox="1"/>
          <p:nvPr/>
        </p:nvSpPr>
        <p:spPr>
          <a:xfrm>
            <a:off x="8540355" y="5488976"/>
            <a:ext cx="214075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secundarias</a:t>
            </a:r>
            <a:endParaRPr sz="1500">
              <a:solidFill>
                <a:schemeClr val="dk1"/>
              </a:solidFill>
              <a:latin typeface="Times New Roman"/>
              <a:ea typeface="Times New Roman"/>
              <a:cs typeface="Times New Roman"/>
              <a:sym typeface="Times New Roman"/>
            </a:endParaRPr>
          </a:p>
        </p:txBody>
      </p:sp>
      <p:sp>
        <p:nvSpPr>
          <p:cNvPr id="1700" name="Google Shape;1700;p40"/>
          <p:cNvSpPr txBox="1"/>
          <p:nvPr/>
        </p:nvSpPr>
        <p:spPr>
          <a:xfrm>
            <a:off x="12332199" y="5488976"/>
            <a:ext cx="185942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terciarias</a:t>
            </a:r>
            <a:endParaRPr sz="1500">
              <a:solidFill>
                <a:schemeClr val="dk1"/>
              </a:solidFill>
              <a:latin typeface="Times New Roman"/>
              <a:ea typeface="Times New Roman"/>
              <a:cs typeface="Times New Roman"/>
              <a:sym typeface="Times New Roman"/>
            </a:endParaRPr>
          </a:p>
        </p:txBody>
      </p:sp>
      <p:pic>
        <p:nvPicPr>
          <p:cNvPr descr="Logotipo&#10;&#10;Descripción generada automáticamente" id="1701" name="Google Shape;1701;p40"/>
          <p:cNvPicPr preferRelativeResize="0"/>
          <p:nvPr/>
        </p:nvPicPr>
        <p:blipFill rotWithShape="1">
          <a:blip r:embed="rId7">
            <a:alphaModFix/>
          </a:blip>
          <a:srcRect b="0" l="0" r="0" t="0"/>
          <a:stretch/>
        </p:blipFill>
        <p:spPr>
          <a:xfrm>
            <a:off x="10465772" y="5607570"/>
            <a:ext cx="525043" cy="525043"/>
          </a:xfrm>
          <a:prstGeom prst="rect">
            <a:avLst/>
          </a:prstGeom>
          <a:noFill/>
          <a:ln>
            <a:noFill/>
          </a:ln>
        </p:spPr>
      </p:pic>
      <p:pic>
        <p:nvPicPr>
          <p:cNvPr descr="C:\Users\Andrés Mejia\Desktop\METODOLOGÍA INVESTIGACIÓN\Metodología de la investigación-03.png" id="1702" name="Google Shape;1702;p40"/>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703" name="Google Shape;1703;p4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4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9" name="Google Shape;1709;p41"/>
          <p:cNvSpPr/>
          <p:nvPr/>
        </p:nvSpPr>
        <p:spPr>
          <a:xfrm>
            <a:off x="4106808" y="4867237"/>
            <a:ext cx="10995445" cy="226455"/>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0" name="Google Shape;1710;p41"/>
          <p:cNvSpPr/>
          <p:nvPr/>
        </p:nvSpPr>
        <p:spPr>
          <a:xfrm>
            <a:off x="7555963" y="4445145"/>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1" name="Google Shape;1711;p4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2" name="Google Shape;1712;p4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713" name="Google Shape;1713;p4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4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715" name="Google Shape;1715;p4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4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717" name="Google Shape;1717;p4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718" name="Google Shape;1718;p4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719" name="Google Shape;1719;p4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720" name="Google Shape;1720;p4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721" name="Google Shape;1721;p4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722" name="Google Shape;1722;p4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723" name="Google Shape;1723;p4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724" name="Google Shape;1724;p4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725" name="Google Shape;1725;p4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6" name="Google Shape;1726;p41"/>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727" name="Google Shape;1727;p4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728" name="Google Shape;1728;p4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729" name="Google Shape;1729;p41"/>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730" name="Google Shape;1730;p4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731" name="Google Shape;1731;p4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732" name="Google Shape;1732;p4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733" name="Google Shape;1733;p4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734" name="Google Shape;1734;p41"/>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735" name="Google Shape;1735;p41"/>
          <p:cNvSpPr/>
          <p:nvPr/>
        </p:nvSpPr>
        <p:spPr>
          <a:xfrm>
            <a:off x="8600248" y="4659270"/>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6" name="Google Shape;1736;p41"/>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pic>
        <p:nvPicPr>
          <p:cNvPr descr="Logotipo&#10;&#10;Descripción generada automáticamente" id="1737" name="Google Shape;1737;p41"/>
          <p:cNvPicPr preferRelativeResize="0"/>
          <p:nvPr/>
        </p:nvPicPr>
        <p:blipFill rotWithShape="1">
          <a:blip r:embed="rId7">
            <a:alphaModFix/>
          </a:blip>
          <a:srcRect b="0" l="0" r="0" t="0"/>
          <a:stretch/>
        </p:blipFill>
        <p:spPr>
          <a:xfrm>
            <a:off x="10609919" y="4986826"/>
            <a:ext cx="525043" cy="525043"/>
          </a:xfrm>
          <a:prstGeom prst="rect">
            <a:avLst/>
          </a:prstGeom>
          <a:noFill/>
          <a:ln>
            <a:noFill/>
          </a:ln>
        </p:spPr>
      </p:pic>
      <p:sp>
        <p:nvSpPr>
          <p:cNvPr id="1738" name="Google Shape;1738;p41"/>
          <p:cNvSpPr/>
          <p:nvPr/>
        </p:nvSpPr>
        <p:spPr>
          <a:xfrm>
            <a:off x="5266157" y="5856924"/>
            <a:ext cx="8628660" cy="227097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41"/>
          <p:cNvSpPr txBox="1"/>
          <p:nvPr/>
        </p:nvSpPr>
        <p:spPr>
          <a:xfrm>
            <a:off x="5973451" y="6484580"/>
            <a:ext cx="721407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Son listas, compilaciones y resúmenes de referencias o fuentes primarias, es decir, reprocesos de información de primera mano. Las referencias se presentan alfabéticamente según la clasificación que se utilice para ordenarlas: por autor, por tema, por fecha o por área de conocimiento.</a:t>
            </a:r>
            <a:endParaRPr sz="1500">
              <a:solidFill>
                <a:schemeClr val="dk1"/>
              </a:solidFill>
              <a:latin typeface="Calibri"/>
              <a:ea typeface="Calibri"/>
              <a:cs typeface="Calibri"/>
              <a:sym typeface="Calibri"/>
            </a:endParaRPr>
          </a:p>
        </p:txBody>
      </p:sp>
      <p:pic>
        <p:nvPicPr>
          <p:cNvPr id="1740" name="Google Shape;1740;p41"/>
          <p:cNvPicPr preferRelativeResize="0"/>
          <p:nvPr/>
        </p:nvPicPr>
        <p:blipFill rotWithShape="1">
          <a:blip r:embed="rId12">
            <a:alphaModFix/>
          </a:blip>
          <a:srcRect b="0" l="0" r="0" t="0"/>
          <a:stretch/>
        </p:blipFill>
        <p:spPr>
          <a:xfrm>
            <a:off x="7854890" y="4675731"/>
            <a:ext cx="700960" cy="700960"/>
          </a:xfrm>
          <a:prstGeom prst="rect">
            <a:avLst/>
          </a:prstGeom>
          <a:noFill/>
          <a:ln>
            <a:noFill/>
          </a:ln>
        </p:spPr>
      </p:pic>
      <p:sp>
        <p:nvSpPr>
          <p:cNvPr id="1741" name="Google Shape;1741;p41"/>
          <p:cNvSpPr txBox="1"/>
          <p:nvPr/>
        </p:nvSpPr>
        <p:spPr>
          <a:xfrm>
            <a:off x="8664367" y="4856397"/>
            <a:ext cx="214075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secundarias</a:t>
            </a:r>
            <a:endParaRPr sz="1500">
              <a:solidFill>
                <a:schemeClr val="dk1"/>
              </a:solidFill>
              <a:latin typeface="Times New Roman"/>
              <a:ea typeface="Times New Roman"/>
              <a:cs typeface="Times New Roman"/>
              <a:sym typeface="Times New Roman"/>
            </a:endParaRPr>
          </a:p>
        </p:txBody>
      </p:sp>
      <p:sp>
        <p:nvSpPr>
          <p:cNvPr id="1742" name="Google Shape;1742;p41"/>
          <p:cNvSpPr/>
          <p:nvPr/>
        </p:nvSpPr>
        <p:spPr>
          <a:xfrm>
            <a:off x="13348209" y="5650324"/>
            <a:ext cx="685800" cy="624435"/>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800">
                <a:solidFill>
                  <a:schemeClr val="dk1"/>
                </a:solidFill>
                <a:latin typeface="Calibri"/>
                <a:ea typeface="Calibri"/>
                <a:cs typeface="Calibri"/>
                <a:sym typeface="Calibri"/>
              </a:rPr>
              <a:t>X</a:t>
            </a:r>
            <a:endParaRPr b="1" sz="2800">
              <a:solidFill>
                <a:schemeClr val="dk1"/>
              </a:solidFill>
              <a:latin typeface="Calibri"/>
              <a:ea typeface="Calibri"/>
              <a:cs typeface="Calibri"/>
              <a:sym typeface="Calibri"/>
            </a:endParaRPr>
          </a:p>
        </p:txBody>
      </p:sp>
      <p:pic>
        <p:nvPicPr>
          <p:cNvPr descr="C:\Users\Andrés Mejia\Desktop\METODOLOGÍA INVESTIGACIÓN\Metodología de la investigación-03.png" id="1743" name="Google Shape;1743;p41"/>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1744" name="Google Shape;1744;p4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4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0" name="Google Shape;1750;p42"/>
          <p:cNvSpPr/>
          <p:nvPr/>
        </p:nvSpPr>
        <p:spPr>
          <a:xfrm>
            <a:off x="12520271" y="4443086"/>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1" name="Google Shape;1751;p42"/>
          <p:cNvSpPr/>
          <p:nvPr/>
        </p:nvSpPr>
        <p:spPr>
          <a:xfrm>
            <a:off x="8955939" y="4518710"/>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42"/>
          <p:cNvSpPr/>
          <p:nvPr/>
        </p:nvSpPr>
        <p:spPr>
          <a:xfrm>
            <a:off x="5254319" y="4440294"/>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4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54" name="Google Shape;1754;p4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755" name="Google Shape;1755;p4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6" name="Google Shape;1756;p4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757" name="Google Shape;1757;p4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8" name="Google Shape;1758;p4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759" name="Google Shape;1759;p4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760" name="Google Shape;1760;p4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761" name="Google Shape;1761;p4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762" name="Google Shape;1762;p4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763" name="Google Shape;1763;p4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764" name="Google Shape;1764;p4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765" name="Google Shape;1765;p4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766" name="Google Shape;1766;p4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767" name="Google Shape;1767;p4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8" name="Google Shape;1768;p42"/>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769" name="Google Shape;1769;p4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770" name="Google Shape;1770;p4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771" name="Google Shape;1771;p42"/>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772" name="Google Shape;1772;p4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773" name="Google Shape;1773;p4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774" name="Google Shape;1774;p4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775" name="Google Shape;1775;p4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776" name="Google Shape;1776;p42"/>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777" name="Google Shape;1777;p42"/>
          <p:cNvSpPr/>
          <p:nvPr/>
        </p:nvSpPr>
        <p:spPr>
          <a:xfrm>
            <a:off x="4638067"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8" name="Google Shape;1778;p42"/>
          <p:cNvSpPr/>
          <p:nvPr/>
        </p:nvSpPr>
        <p:spPr>
          <a:xfrm>
            <a:off x="8327788"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9" name="Google Shape;1779;p42"/>
          <p:cNvSpPr/>
          <p:nvPr/>
        </p:nvSpPr>
        <p:spPr>
          <a:xfrm>
            <a:off x="11909340"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80" name="Google Shape;1780;p42"/>
          <p:cNvPicPr preferRelativeResize="0"/>
          <p:nvPr/>
        </p:nvPicPr>
        <p:blipFill rotWithShape="1">
          <a:blip r:embed="rId12">
            <a:alphaModFix/>
          </a:blip>
          <a:srcRect b="0" l="0" r="0" t="0"/>
          <a:stretch/>
        </p:blipFill>
        <p:spPr>
          <a:xfrm>
            <a:off x="5547413" y="4626600"/>
            <a:ext cx="717421" cy="717421"/>
          </a:xfrm>
          <a:prstGeom prst="rect">
            <a:avLst/>
          </a:prstGeom>
          <a:noFill/>
          <a:ln>
            <a:noFill/>
          </a:ln>
        </p:spPr>
      </p:pic>
      <p:pic>
        <p:nvPicPr>
          <p:cNvPr id="1781" name="Google Shape;1781;p42"/>
          <p:cNvPicPr preferRelativeResize="0"/>
          <p:nvPr/>
        </p:nvPicPr>
        <p:blipFill rotWithShape="1">
          <a:blip r:embed="rId13">
            <a:alphaModFix/>
          </a:blip>
          <a:srcRect b="0" l="0" r="0" t="0"/>
          <a:stretch/>
        </p:blipFill>
        <p:spPr>
          <a:xfrm>
            <a:off x="9254051" y="4709034"/>
            <a:ext cx="700960" cy="700960"/>
          </a:xfrm>
          <a:prstGeom prst="rect">
            <a:avLst/>
          </a:prstGeom>
          <a:noFill/>
          <a:ln>
            <a:noFill/>
          </a:ln>
        </p:spPr>
      </p:pic>
      <p:pic>
        <p:nvPicPr>
          <p:cNvPr id="1782" name="Google Shape;1782;p42"/>
          <p:cNvPicPr preferRelativeResize="0"/>
          <p:nvPr/>
        </p:nvPicPr>
        <p:blipFill rotWithShape="1">
          <a:blip r:embed="rId14">
            <a:alphaModFix/>
          </a:blip>
          <a:srcRect b="0" l="0" r="0" t="0"/>
          <a:stretch/>
        </p:blipFill>
        <p:spPr>
          <a:xfrm>
            <a:off x="12805492" y="4646031"/>
            <a:ext cx="735853" cy="735853"/>
          </a:xfrm>
          <a:prstGeom prst="rect">
            <a:avLst/>
          </a:prstGeom>
          <a:noFill/>
          <a:ln>
            <a:noFill/>
          </a:ln>
        </p:spPr>
      </p:pic>
      <p:sp>
        <p:nvSpPr>
          <p:cNvPr id="1783" name="Google Shape;1783;p42"/>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sp>
        <p:nvSpPr>
          <p:cNvPr id="1784" name="Google Shape;1784;p42"/>
          <p:cNvSpPr txBox="1"/>
          <p:nvPr/>
        </p:nvSpPr>
        <p:spPr>
          <a:xfrm>
            <a:off x="4945550" y="5488976"/>
            <a:ext cx="18466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primarias</a:t>
            </a:r>
            <a:endParaRPr sz="1500">
              <a:solidFill>
                <a:schemeClr val="dk1"/>
              </a:solidFill>
              <a:latin typeface="Times New Roman"/>
              <a:ea typeface="Times New Roman"/>
              <a:cs typeface="Times New Roman"/>
              <a:sym typeface="Times New Roman"/>
            </a:endParaRPr>
          </a:p>
        </p:txBody>
      </p:sp>
      <p:sp>
        <p:nvSpPr>
          <p:cNvPr id="1785" name="Google Shape;1785;p42"/>
          <p:cNvSpPr txBox="1"/>
          <p:nvPr/>
        </p:nvSpPr>
        <p:spPr>
          <a:xfrm>
            <a:off x="8540355" y="5488976"/>
            <a:ext cx="214075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secundarias</a:t>
            </a:r>
            <a:endParaRPr sz="1500">
              <a:solidFill>
                <a:schemeClr val="dk1"/>
              </a:solidFill>
              <a:latin typeface="Times New Roman"/>
              <a:ea typeface="Times New Roman"/>
              <a:cs typeface="Times New Roman"/>
              <a:sym typeface="Times New Roman"/>
            </a:endParaRPr>
          </a:p>
        </p:txBody>
      </p:sp>
      <p:sp>
        <p:nvSpPr>
          <p:cNvPr id="1786" name="Google Shape;1786;p42"/>
          <p:cNvSpPr txBox="1"/>
          <p:nvPr/>
        </p:nvSpPr>
        <p:spPr>
          <a:xfrm>
            <a:off x="12332199" y="5488976"/>
            <a:ext cx="185942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terciarias</a:t>
            </a:r>
            <a:endParaRPr sz="1500">
              <a:solidFill>
                <a:schemeClr val="dk1"/>
              </a:solidFill>
              <a:latin typeface="Times New Roman"/>
              <a:ea typeface="Times New Roman"/>
              <a:cs typeface="Times New Roman"/>
              <a:sym typeface="Times New Roman"/>
            </a:endParaRPr>
          </a:p>
        </p:txBody>
      </p:sp>
      <p:pic>
        <p:nvPicPr>
          <p:cNvPr descr="Logotipo&#10;&#10;Descripción generada automáticamente" id="1787" name="Google Shape;1787;p42"/>
          <p:cNvPicPr preferRelativeResize="0"/>
          <p:nvPr/>
        </p:nvPicPr>
        <p:blipFill rotWithShape="1">
          <a:blip r:embed="rId7">
            <a:alphaModFix/>
          </a:blip>
          <a:srcRect b="0" l="0" r="0" t="0"/>
          <a:stretch/>
        </p:blipFill>
        <p:spPr>
          <a:xfrm>
            <a:off x="14047323" y="5656711"/>
            <a:ext cx="525043" cy="525043"/>
          </a:xfrm>
          <a:prstGeom prst="rect">
            <a:avLst/>
          </a:prstGeom>
          <a:noFill/>
          <a:ln>
            <a:noFill/>
          </a:ln>
        </p:spPr>
      </p:pic>
      <p:pic>
        <p:nvPicPr>
          <p:cNvPr descr="C:\Users\Andrés Mejia\Desktop\METODOLOGÍA INVESTIGACIÓN\Metodología de la investigación-03.png" id="1788" name="Google Shape;1788;p42"/>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789" name="Google Shape;1789;p4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4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5" name="Google Shape;1795;p43"/>
          <p:cNvSpPr/>
          <p:nvPr/>
        </p:nvSpPr>
        <p:spPr>
          <a:xfrm>
            <a:off x="4106808" y="4867237"/>
            <a:ext cx="10995445" cy="226455"/>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6" name="Google Shape;1796;p43"/>
          <p:cNvSpPr/>
          <p:nvPr/>
        </p:nvSpPr>
        <p:spPr>
          <a:xfrm>
            <a:off x="7555963" y="4445145"/>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7" name="Google Shape;1797;p4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8" name="Google Shape;1798;p4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799" name="Google Shape;1799;p4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0" name="Google Shape;1800;p4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801" name="Google Shape;1801;p4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2" name="Google Shape;1802;p4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803" name="Google Shape;1803;p4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804" name="Google Shape;1804;p4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805" name="Google Shape;1805;p4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806" name="Google Shape;1806;p4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807" name="Google Shape;1807;p4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808" name="Google Shape;1808;p4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809" name="Google Shape;1809;p4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810" name="Google Shape;1810;p4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811" name="Google Shape;1811;p4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2" name="Google Shape;1812;p4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813" name="Google Shape;1813;p4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814" name="Google Shape;1814;p4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815" name="Google Shape;1815;p43"/>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816" name="Google Shape;1816;p4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817" name="Google Shape;1817;p4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818" name="Google Shape;1818;p4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819" name="Google Shape;1819;p4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820" name="Google Shape;1820;p43"/>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821" name="Google Shape;1821;p43"/>
          <p:cNvSpPr/>
          <p:nvPr/>
        </p:nvSpPr>
        <p:spPr>
          <a:xfrm>
            <a:off x="8600248" y="4659270"/>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2" name="Google Shape;1822;p43"/>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pic>
        <p:nvPicPr>
          <p:cNvPr descr="Logotipo&#10;&#10;Descripción generada automáticamente" id="1823" name="Google Shape;1823;p43"/>
          <p:cNvPicPr preferRelativeResize="0"/>
          <p:nvPr/>
        </p:nvPicPr>
        <p:blipFill rotWithShape="1">
          <a:blip r:embed="rId7">
            <a:alphaModFix/>
          </a:blip>
          <a:srcRect b="0" l="0" r="0" t="0"/>
          <a:stretch/>
        </p:blipFill>
        <p:spPr>
          <a:xfrm>
            <a:off x="10609919" y="4986826"/>
            <a:ext cx="525043" cy="525043"/>
          </a:xfrm>
          <a:prstGeom prst="rect">
            <a:avLst/>
          </a:prstGeom>
          <a:noFill/>
          <a:ln>
            <a:noFill/>
          </a:ln>
        </p:spPr>
      </p:pic>
      <p:sp>
        <p:nvSpPr>
          <p:cNvPr id="1824" name="Google Shape;1824;p43"/>
          <p:cNvSpPr/>
          <p:nvPr/>
        </p:nvSpPr>
        <p:spPr>
          <a:xfrm>
            <a:off x="5266157" y="5856924"/>
            <a:ext cx="8628660" cy="2270977"/>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5" name="Google Shape;1825;p43"/>
          <p:cNvSpPr txBox="1"/>
          <p:nvPr/>
        </p:nvSpPr>
        <p:spPr>
          <a:xfrm>
            <a:off x="5973451" y="6484580"/>
            <a:ext cx="721407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Son documentos donde se registran referencias a otros documentos de características diversas. Son útiles para detectar fuentes no documentales como organizaciones que realizan o financian estudios, asociaciones científicas, entre otras. (Danhke, 1989).</a:t>
            </a:r>
            <a:endParaRPr sz="1500">
              <a:solidFill>
                <a:schemeClr val="dk1"/>
              </a:solidFill>
              <a:latin typeface="Calibri"/>
              <a:ea typeface="Calibri"/>
              <a:cs typeface="Calibri"/>
              <a:sym typeface="Calibri"/>
            </a:endParaRPr>
          </a:p>
        </p:txBody>
      </p:sp>
      <p:pic>
        <p:nvPicPr>
          <p:cNvPr id="1826" name="Google Shape;1826;p43"/>
          <p:cNvPicPr preferRelativeResize="0"/>
          <p:nvPr/>
        </p:nvPicPr>
        <p:blipFill rotWithShape="1">
          <a:blip r:embed="rId12">
            <a:alphaModFix/>
          </a:blip>
          <a:srcRect b="0" l="0" r="0" t="0"/>
          <a:stretch/>
        </p:blipFill>
        <p:spPr>
          <a:xfrm>
            <a:off x="7837443" y="4624942"/>
            <a:ext cx="735853" cy="735853"/>
          </a:xfrm>
          <a:prstGeom prst="rect">
            <a:avLst/>
          </a:prstGeom>
          <a:noFill/>
          <a:ln>
            <a:noFill/>
          </a:ln>
        </p:spPr>
      </p:pic>
      <p:sp>
        <p:nvSpPr>
          <p:cNvPr id="1827" name="Google Shape;1827;p43"/>
          <p:cNvSpPr txBox="1"/>
          <p:nvPr/>
        </p:nvSpPr>
        <p:spPr>
          <a:xfrm>
            <a:off x="8813846" y="4856397"/>
            <a:ext cx="185942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terciarias</a:t>
            </a:r>
            <a:endParaRPr sz="1500">
              <a:solidFill>
                <a:schemeClr val="dk1"/>
              </a:solidFill>
              <a:latin typeface="Times New Roman"/>
              <a:ea typeface="Times New Roman"/>
              <a:cs typeface="Times New Roman"/>
              <a:sym typeface="Times New Roman"/>
            </a:endParaRPr>
          </a:p>
        </p:txBody>
      </p:sp>
      <p:sp>
        <p:nvSpPr>
          <p:cNvPr id="1828" name="Google Shape;1828;p43"/>
          <p:cNvSpPr/>
          <p:nvPr/>
        </p:nvSpPr>
        <p:spPr>
          <a:xfrm>
            <a:off x="13348209" y="5650324"/>
            <a:ext cx="685800" cy="624435"/>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800">
                <a:solidFill>
                  <a:schemeClr val="dk1"/>
                </a:solidFill>
                <a:latin typeface="Calibri"/>
                <a:ea typeface="Calibri"/>
                <a:cs typeface="Calibri"/>
                <a:sym typeface="Calibri"/>
              </a:rPr>
              <a:t>X</a:t>
            </a:r>
            <a:endParaRPr b="1" sz="2800">
              <a:solidFill>
                <a:schemeClr val="dk1"/>
              </a:solidFill>
              <a:latin typeface="Calibri"/>
              <a:ea typeface="Calibri"/>
              <a:cs typeface="Calibri"/>
              <a:sym typeface="Calibri"/>
            </a:endParaRPr>
          </a:p>
        </p:txBody>
      </p:sp>
      <p:pic>
        <p:nvPicPr>
          <p:cNvPr descr="C:\Users\Andrés Mejia\Desktop\METODOLOGÍA INVESTIGACIÓN\Metodología de la investigación-03.png" id="1829" name="Google Shape;1829;p43"/>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1830" name="Google Shape;1830;p4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4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6" name="Google Shape;1836;p44"/>
          <p:cNvSpPr/>
          <p:nvPr/>
        </p:nvSpPr>
        <p:spPr>
          <a:xfrm>
            <a:off x="12520271" y="4443086"/>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7" name="Google Shape;1837;p44"/>
          <p:cNvSpPr/>
          <p:nvPr/>
        </p:nvSpPr>
        <p:spPr>
          <a:xfrm>
            <a:off x="8955939" y="4518710"/>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44"/>
          <p:cNvSpPr/>
          <p:nvPr/>
        </p:nvSpPr>
        <p:spPr>
          <a:xfrm>
            <a:off x="5254319" y="4440294"/>
            <a:ext cx="1303609" cy="1155374"/>
          </a:xfrm>
          <a:prstGeom prst="ellipse">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9" name="Google Shape;1839;p4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40" name="Google Shape;1840;p4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841" name="Google Shape;1841;p4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2" name="Google Shape;1842;p4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843" name="Google Shape;1843;p4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Google Shape;1844;p4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845" name="Google Shape;1845;p4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846" name="Google Shape;1846;p4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847" name="Google Shape;1847;p4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848" name="Google Shape;1848;p4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849" name="Google Shape;1849;p4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850" name="Google Shape;1850;p4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851" name="Google Shape;1851;p4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852" name="Google Shape;1852;p4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853" name="Google Shape;1853;p4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4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Fuentes bibliográficas</a:t>
            </a:r>
            <a:endParaRPr sz="1800">
              <a:solidFill>
                <a:srgbClr val="482649"/>
              </a:solidFill>
              <a:latin typeface="Arial"/>
              <a:ea typeface="Arial"/>
              <a:cs typeface="Arial"/>
              <a:sym typeface="Arial"/>
            </a:endParaRPr>
          </a:p>
        </p:txBody>
      </p:sp>
      <p:pic>
        <p:nvPicPr>
          <p:cNvPr descr="Icono&#10;&#10;Descripción generada automáticamente" id="1855" name="Google Shape;1855;p4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856" name="Google Shape;1856;p4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857" name="Google Shape;1857;p44"/>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858" name="Google Shape;1858;p4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859" name="Google Shape;1859;p4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860" name="Google Shape;1860;p4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861" name="Google Shape;1861;p4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1862" name="Google Shape;1862;p44"/>
          <p:cNvSpPr txBox="1"/>
          <p:nvPr/>
        </p:nvSpPr>
        <p:spPr>
          <a:xfrm>
            <a:off x="3710940" y="3100520"/>
            <a:ext cx="1020581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Según Danhke hay tres (3) tipo básicos de fuentes de información para hacer la revisión de la literatura:</a:t>
            </a:r>
            <a:endParaRPr sz="1500">
              <a:solidFill>
                <a:schemeClr val="dk1"/>
              </a:solidFill>
              <a:latin typeface="Calibri"/>
              <a:ea typeface="Calibri"/>
              <a:cs typeface="Calibri"/>
              <a:sym typeface="Calibri"/>
            </a:endParaRPr>
          </a:p>
        </p:txBody>
      </p:sp>
      <p:sp>
        <p:nvSpPr>
          <p:cNvPr id="1863" name="Google Shape;1863;p44"/>
          <p:cNvSpPr/>
          <p:nvPr/>
        </p:nvSpPr>
        <p:spPr>
          <a:xfrm>
            <a:off x="4638067"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4" name="Google Shape;1864;p44"/>
          <p:cNvSpPr/>
          <p:nvPr/>
        </p:nvSpPr>
        <p:spPr>
          <a:xfrm>
            <a:off x="8327788"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5" name="Google Shape;1865;p44"/>
          <p:cNvSpPr/>
          <p:nvPr/>
        </p:nvSpPr>
        <p:spPr>
          <a:xfrm>
            <a:off x="11909340" y="5272402"/>
            <a:ext cx="2536113" cy="71742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66" name="Google Shape;1866;p44"/>
          <p:cNvPicPr preferRelativeResize="0"/>
          <p:nvPr/>
        </p:nvPicPr>
        <p:blipFill rotWithShape="1">
          <a:blip r:embed="rId12">
            <a:alphaModFix/>
          </a:blip>
          <a:srcRect b="0" l="0" r="0" t="0"/>
          <a:stretch/>
        </p:blipFill>
        <p:spPr>
          <a:xfrm>
            <a:off x="5547413" y="4626600"/>
            <a:ext cx="717421" cy="717421"/>
          </a:xfrm>
          <a:prstGeom prst="rect">
            <a:avLst/>
          </a:prstGeom>
          <a:noFill/>
          <a:ln>
            <a:noFill/>
          </a:ln>
        </p:spPr>
      </p:pic>
      <p:pic>
        <p:nvPicPr>
          <p:cNvPr id="1867" name="Google Shape;1867;p44"/>
          <p:cNvPicPr preferRelativeResize="0"/>
          <p:nvPr/>
        </p:nvPicPr>
        <p:blipFill rotWithShape="1">
          <a:blip r:embed="rId13">
            <a:alphaModFix/>
          </a:blip>
          <a:srcRect b="0" l="0" r="0" t="0"/>
          <a:stretch/>
        </p:blipFill>
        <p:spPr>
          <a:xfrm>
            <a:off x="9254051" y="4709034"/>
            <a:ext cx="700960" cy="700960"/>
          </a:xfrm>
          <a:prstGeom prst="rect">
            <a:avLst/>
          </a:prstGeom>
          <a:noFill/>
          <a:ln>
            <a:noFill/>
          </a:ln>
        </p:spPr>
      </p:pic>
      <p:pic>
        <p:nvPicPr>
          <p:cNvPr id="1868" name="Google Shape;1868;p44"/>
          <p:cNvPicPr preferRelativeResize="0"/>
          <p:nvPr/>
        </p:nvPicPr>
        <p:blipFill rotWithShape="1">
          <a:blip r:embed="rId14">
            <a:alphaModFix/>
          </a:blip>
          <a:srcRect b="0" l="0" r="0" t="0"/>
          <a:stretch/>
        </p:blipFill>
        <p:spPr>
          <a:xfrm>
            <a:off x="12805492" y="4646031"/>
            <a:ext cx="735853" cy="735853"/>
          </a:xfrm>
          <a:prstGeom prst="rect">
            <a:avLst/>
          </a:prstGeom>
          <a:noFill/>
          <a:ln>
            <a:noFill/>
          </a:ln>
        </p:spPr>
      </p:pic>
      <p:sp>
        <p:nvSpPr>
          <p:cNvPr id="1869" name="Google Shape;1869;p44"/>
          <p:cNvSpPr txBox="1"/>
          <p:nvPr/>
        </p:nvSpPr>
        <p:spPr>
          <a:xfrm>
            <a:off x="6749107" y="3798004"/>
            <a:ext cx="5718947"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500">
                <a:solidFill>
                  <a:srgbClr val="9F4C97"/>
                </a:solidFill>
                <a:latin typeface="Arial"/>
                <a:ea typeface="Arial"/>
                <a:cs typeface="Arial"/>
                <a:sym typeface="Arial"/>
              </a:rPr>
              <a:t>Clic en cada botón para conocer las fuentes de información</a:t>
            </a:r>
            <a:endParaRPr i="1" sz="1500">
              <a:solidFill>
                <a:srgbClr val="9F4C97"/>
              </a:solidFill>
              <a:latin typeface="Arial"/>
              <a:ea typeface="Arial"/>
              <a:cs typeface="Arial"/>
              <a:sym typeface="Arial"/>
            </a:endParaRPr>
          </a:p>
        </p:txBody>
      </p:sp>
      <p:sp>
        <p:nvSpPr>
          <p:cNvPr id="1870" name="Google Shape;1870;p44"/>
          <p:cNvSpPr txBox="1"/>
          <p:nvPr/>
        </p:nvSpPr>
        <p:spPr>
          <a:xfrm>
            <a:off x="4945550" y="5488976"/>
            <a:ext cx="18466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primarias</a:t>
            </a:r>
            <a:endParaRPr sz="1500">
              <a:solidFill>
                <a:schemeClr val="dk1"/>
              </a:solidFill>
              <a:latin typeface="Times New Roman"/>
              <a:ea typeface="Times New Roman"/>
              <a:cs typeface="Times New Roman"/>
              <a:sym typeface="Times New Roman"/>
            </a:endParaRPr>
          </a:p>
        </p:txBody>
      </p:sp>
      <p:sp>
        <p:nvSpPr>
          <p:cNvPr id="1871" name="Google Shape;1871;p44"/>
          <p:cNvSpPr txBox="1"/>
          <p:nvPr/>
        </p:nvSpPr>
        <p:spPr>
          <a:xfrm>
            <a:off x="8540355" y="5488976"/>
            <a:ext cx="214075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secundarias</a:t>
            </a:r>
            <a:endParaRPr sz="1500">
              <a:solidFill>
                <a:schemeClr val="dk1"/>
              </a:solidFill>
              <a:latin typeface="Times New Roman"/>
              <a:ea typeface="Times New Roman"/>
              <a:cs typeface="Times New Roman"/>
              <a:sym typeface="Times New Roman"/>
            </a:endParaRPr>
          </a:p>
        </p:txBody>
      </p:sp>
      <p:sp>
        <p:nvSpPr>
          <p:cNvPr id="1872" name="Google Shape;1872;p44"/>
          <p:cNvSpPr txBox="1"/>
          <p:nvPr/>
        </p:nvSpPr>
        <p:spPr>
          <a:xfrm>
            <a:off x="12332199" y="5488976"/>
            <a:ext cx="185942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Fuentes terciarias</a:t>
            </a:r>
            <a:endParaRPr sz="1500">
              <a:solidFill>
                <a:schemeClr val="dk1"/>
              </a:solidFill>
              <a:latin typeface="Times New Roman"/>
              <a:ea typeface="Times New Roman"/>
              <a:cs typeface="Times New Roman"/>
              <a:sym typeface="Times New Roman"/>
            </a:endParaRPr>
          </a:p>
        </p:txBody>
      </p:sp>
      <p:pic>
        <p:nvPicPr>
          <p:cNvPr descr="Logotipo&#10;&#10;Descripción generada automáticamente" id="1873" name="Google Shape;1873;p44"/>
          <p:cNvPicPr preferRelativeResize="0"/>
          <p:nvPr/>
        </p:nvPicPr>
        <p:blipFill rotWithShape="1">
          <a:blip r:embed="rId7">
            <a:alphaModFix/>
          </a:blip>
          <a:srcRect b="0" l="0" r="0" t="0"/>
          <a:stretch/>
        </p:blipFill>
        <p:spPr>
          <a:xfrm>
            <a:off x="15595580" y="4529654"/>
            <a:ext cx="525043" cy="525043"/>
          </a:xfrm>
          <a:prstGeom prst="rect">
            <a:avLst/>
          </a:prstGeom>
          <a:noFill/>
          <a:ln>
            <a:noFill/>
          </a:ln>
        </p:spPr>
      </p:pic>
      <p:pic>
        <p:nvPicPr>
          <p:cNvPr descr="C:\Users\Andrés Mejia\Desktop\METODOLOGÍA INVESTIGACIÓN\Metodología de la investigación-03.png" id="1874" name="Google Shape;1874;p44"/>
          <p:cNvPicPr preferRelativeResize="0"/>
          <p:nvPr/>
        </p:nvPicPr>
        <p:blipFill rotWithShape="1">
          <a:blip r:embed="rId15">
            <a:alphaModFix/>
          </a:blip>
          <a:srcRect b="0" l="0" r="0" t="0"/>
          <a:stretch/>
        </p:blipFill>
        <p:spPr>
          <a:xfrm>
            <a:off x="3277143" y="1132487"/>
            <a:ext cx="3618957" cy="1270393"/>
          </a:xfrm>
          <a:prstGeom prst="rect">
            <a:avLst/>
          </a:prstGeom>
          <a:noFill/>
          <a:ln>
            <a:noFill/>
          </a:ln>
        </p:spPr>
      </p:pic>
      <p:sp>
        <p:nvSpPr>
          <p:cNvPr id="1875" name="Google Shape;1875;p4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4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81" name="Google Shape;1881;p4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882" name="Google Shape;1882;p4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3" name="Google Shape;1883;p4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884" name="Google Shape;1884;p4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5" name="Google Shape;1885;p4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886" name="Google Shape;1886;p4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887" name="Google Shape;1887;p4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1888" name="Google Shape;1888;p4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1889" name="Google Shape;1889;p4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890" name="Google Shape;1890;p4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891" name="Google Shape;1891;p4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892" name="Google Shape;1892;p4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893" name="Google Shape;1893;p4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894" name="Google Shape;1894;p4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895" name="Google Shape;1895;p4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1896" name="Google Shape;1896;p4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1897" name="Google Shape;1897;p45"/>
          <p:cNvPicPr preferRelativeResize="0"/>
          <p:nvPr/>
        </p:nvPicPr>
        <p:blipFill rotWithShape="1">
          <a:blip r:embed="rId8">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898" name="Google Shape;1898;p4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899" name="Google Shape;1899;p4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900" name="Google Shape;1900;p4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901" name="Google Shape;1901;p4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Logotipo&#10;&#10;Descripción generada automáticamente" id="1902" name="Google Shape;1902;p45"/>
          <p:cNvPicPr preferRelativeResize="0"/>
          <p:nvPr/>
        </p:nvPicPr>
        <p:blipFill rotWithShape="1">
          <a:blip r:embed="rId8">
            <a:alphaModFix/>
          </a:blip>
          <a:srcRect b="0" l="0" r="0" t="0"/>
          <a:stretch/>
        </p:blipFill>
        <p:spPr>
          <a:xfrm>
            <a:off x="15595580" y="4529654"/>
            <a:ext cx="525043" cy="525043"/>
          </a:xfrm>
          <a:prstGeom prst="rect">
            <a:avLst/>
          </a:prstGeom>
          <a:noFill/>
          <a:ln>
            <a:noFill/>
          </a:ln>
        </p:spPr>
      </p:pic>
      <p:pic>
        <p:nvPicPr>
          <p:cNvPr descr="C:\Users\Andrés Mejia\Desktop\personaje.png" id="1903" name="Google Shape;1903;p45"/>
          <p:cNvPicPr preferRelativeResize="0"/>
          <p:nvPr/>
        </p:nvPicPr>
        <p:blipFill rotWithShape="1">
          <a:blip r:embed="rId13">
            <a:alphaModFix/>
          </a:blip>
          <a:srcRect b="0" l="0" r="0" t="0"/>
          <a:stretch/>
        </p:blipFill>
        <p:spPr>
          <a:xfrm>
            <a:off x="660113" y="6374515"/>
            <a:ext cx="1741353" cy="2540139"/>
          </a:xfrm>
          <a:prstGeom prst="rect">
            <a:avLst/>
          </a:prstGeom>
          <a:noFill/>
          <a:ln>
            <a:noFill/>
          </a:ln>
        </p:spPr>
      </p:pic>
      <p:sp>
        <p:nvSpPr>
          <p:cNvPr id="1904" name="Google Shape;1904;p45"/>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1905" name="Google Shape;1905;p45"/>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1906" name="Google Shape;1906;p45"/>
          <p:cNvPicPr preferRelativeResize="0"/>
          <p:nvPr/>
        </p:nvPicPr>
        <p:blipFill rotWithShape="1">
          <a:blip r:embed="rId14">
            <a:alphaModFix/>
          </a:blip>
          <a:srcRect b="0" l="0" r="0" t="0"/>
          <a:stretch/>
        </p:blipFill>
        <p:spPr>
          <a:xfrm>
            <a:off x="3386322" y="1377015"/>
            <a:ext cx="1302253" cy="1302253"/>
          </a:xfrm>
          <a:prstGeom prst="rect">
            <a:avLst/>
          </a:prstGeom>
          <a:noFill/>
          <a:ln>
            <a:noFill/>
          </a:ln>
        </p:spPr>
      </p:pic>
      <p:sp>
        <p:nvSpPr>
          <p:cNvPr id="1907" name="Google Shape;1907;p45"/>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8" name="Google Shape;1908;p45"/>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sobre el concepto y luego en la definición correspondiente,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1909" name="Google Shape;1909;p45"/>
          <p:cNvSpPr txBox="1"/>
          <p:nvPr/>
        </p:nvSpPr>
        <p:spPr>
          <a:xfrm>
            <a:off x="4576871" y="2388645"/>
            <a:ext cx="2219842" cy="3539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700">
                <a:solidFill>
                  <a:srgbClr val="A5A5A5"/>
                </a:solidFill>
                <a:latin typeface="Arial"/>
                <a:ea typeface="Arial"/>
                <a:cs typeface="Arial"/>
                <a:sym typeface="Arial"/>
              </a:rPr>
              <a:t>EMPAREJAMIENTO</a:t>
            </a:r>
            <a:endParaRPr/>
          </a:p>
        </p:txBody>
      </p:sp>
      <p:sp>
        <p:nvSpPr>
          <p:cNvPr id="1910" name="Google Shape;1910;p45"/>
          <p:cNvSpPr/>
          <p:nvPr/>
        </p:nvSpPr>
        <p:spPr>
          <a:xfrm>
            <a:off x="4688575" y="3239859"/>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Fuentes primarias</a:t>
            </a:r>
            <a:endParaRPr/>
          </a:p>
        </p:txBody>
      </p:sp>
      <p:sp>
        <p:nvSpPr>
          <p:cNvPr id="1911" name="Google Shape;1911;p45"/>
          <p:cNvSpPr/>
          <p:nvPr/>
        </p:nvSpPr>
        <p:spPr>
          <a:xfrm>
            <a:off x="4688575" y="4864280"/>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Fuentes secundarias</a:t>
            </a:r>
            <a:endParaRPr/>
          </a:p>
        </p:txBody>
      </p:sp>
      <p:sp>
        <p:nvSpPr>
          <p:cNvPr id="1912" name="Google Shape;1912;p45"/>
          <p:cNvSpPr/>
          <p:nvPr/>
        </p:nvSpPr>
        <p:spPr>
          <a:xfrm>
            <a:off x="4720107" y="6489420"/>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Fuentes terciarias</a:t>
            </a:r>
            <a:endParaRPr/>
          </a:p>
        </p:txBody>
      </p:sp>
      <p:sp>
        <p:nvSpPr>
          <p:cNvPr id="1913" name="Google Shape;1913;p45"/>
          <p:cNvSpPr/>
          <p:nvPr/>
        </p:nvSpPr>
        <p:spPr>
          <a:xfrm>
            <a:off x="7949549" y="3297410"/>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Son documentos donde se registran referencias a otros documentos de características diversas. </a:t>
            </a:r>
            <a:endParaRPr/>
          </a:p>
        </p:txBody>
      </p:sp>
      <p:sp>
        <p:nvSpPr>
          <p:cNvPr id="1914" name="Google Shape;1914;p45"/>
          <p:cNvSpPr/>
          <p:nvPr/>
        </p:nvSpPr>
        <p:spPr>
          <a:xfrm>
            <a:off x="8087710" y="3427666"/>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1915" name="Google Shape;1915;p45"/>
          <p:cNvSpPr/>
          <p:nvPr/>
        </p:nvSpPr>
        <p:spPr>
          <a:xfrm>
            <a:off x="7949550" y="4953107"/>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Proporcionan datos de primera mano, son documentos que contienen resultados de estudios. </a:t>
            </a:r>
            <a:endParaRPr b="1" sz="1500">
              <a:solidFill>
                <a:srgbClr val="000000"/>
              </a:solidFill>
              <a:latin typeface="Arial"/>
              <a:ea typeface="Arial"/>
              <a:cs typeface="Arial"/>
              <a:sym typeface="Arial"/>
            </a:endParaRPr>
          </a:p>
        </p:txBody>
      </p:sp>
      <p:sp>
        <p:nvSpPr>
          <p:cNvPr id="1916" name="Google Shape;1916;p45"/>
          <p:cNvSpPr/>
          <p:nvPr/>
        </p:nvSpPr>
        <p:spPr>
          <a:xfrm>
            <a:off x="8087711" y="5083363"/>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1917" name="Google Shape;1917;p45"/>
          <p:cNvSpPr/>
          <p:nvPr/>
        </p:nvSpPr>
        <p:spPr>
          <a:xfrm>
            <a:off x="7964484" y="6546971"/>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500">
                <a:solidFill>
                  <a:srgbClr val="000000"/>
                </a:solidFill>
                <a:latin typeface="Arial"/>
                <a:ea typeface="Arial"/>
                <a:cs typeface="Arial"/>
                <a:sym typeface="Arial"/>
              </a:rPr>
              <a:t>Son listas, compilaciones y resúmenes de referencias o fuentes primarias, es decir, reprocesos de información de primera mano.</a:t>
            </a:r>
            <a:endParaRPr b="1" sz="1500">
              <a:solidFill>
                <a:srgbClr val="000000"/>
              </a:solidFill>
              <a:latin typeface="Arial"/>
              <a:ea typeface="Arial"/>
              <a:cs typeface="Arial"/>
              <a:sym typeface="Arial"/>
            </a:endParaRPr>
          </a:p>
        </p:txBody>
      </p:sp>
      <p:sp>
        <p:nvSpPr>
          <p:cNvPr id="1918" name="Google Shape;1918;p45"/>
          <p:cNvSpPr/>
          <p:nvPr/>
        </p:nvSpPr>
        <p:spPr>
          <a:xfrm>
            <a:off x="8102645" y="6677227"/>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cxnSp>
        <p:nvCxnSpPr>
          <p:cNvPr id="1919" name="Google Shape;1919;p45"/>
          <p:cNvCxnSpPr/>
          <p:nvPr/>
        </p:nvCxnSpPr>
        <p:spPr>
          <a:xfrm>
            <a:off x="6568927" y="4190893"/>
            <a:ext cx="2179360" cy="1164878"/>
          </a:xfrm>
          <a:prstGeom prst="straightConnector1">
            <a:avLst/>
          </a:prstGeom>
          <a:noFill/>
          <a:ln cap="flat" cmpd="sng" w="57150">
            <a:solidFill>
              <a:srgbClr val="482649"/>
            </a:solidFill>
            <a:prstDash val="solid"/>
            <a:miter lim="800000"/>
            <a:headEnd len="sm" w="sm" type="none"/>
            <a:tailEnd len="sm" w="sm" type="none"/>
          </a:ln>
        </p:spPr>
      </p:cxnSp>
      <p:cxnSp>
        <p:nvCxnSpPr>
          <p:cNvPr id="1920" name="Google Shape;1920;p45"/>
          <p:cNvCxnSpPr/>
          <p:nvPr/>
        </p:nvCxnSpPr>
        <p:spPr>
          <a:xfrm>
            <a:off x="6568927" y="5869617"/>
            <a:ext cx="1742146" cy="1195377"/>
          </a:xfrm>
          <a:prstGeom prst="straightConnector1">
            <a:avLst/>
          </a:prstGeom>
          <a:noFill/>
          <a:ln cap="flat" cmpd="sng" w="57150">
            <a:solidFill>
              <a:srgbClr val="482649"/>
            </a:solidFill>
            <a:prstDash val="solid"/>
            <a:miter lim="800000"/>
            <a:headEnd len="sm" w="sm" type="none"/>
            <a:tailEnd len="sm" w="sm" type="none"/>
          </a:ln>
        </p:spPr>
      </p:cxnSp>
      <p:cxnSp>
        <p:nvCxnSpPr>
          <p:cNvPr id="1921" name="Google Shape;1921;p45"/>
          <p:cNvCxnSpPr/>
          <p:nvPr/>
        </p:nvCxnSpPr>
        <p:spPr>
          <a:xfrm flipH="1" rot="10800000">
            <a:off x="6568927" y="3990922"/>
            <a:ext cx="2081086" cy="3043573"/>
          </a:xfrm>
          <a:prstGeom prst="straightConnector1">
            <a:avLst/>
          </a:prstGeom>
          <a:noFill/>
          <a:ln cap="flat" cmpd="sng" w="57150">
            <a:solidFill>
              <a:srgbClr val="482649"/>
            </a:solidFill>
            <a:prstDash val="solid"/>
            <a:miter lim="800000"/>
            <a:headEnd len="sm" w="sm" type="none"/>
            <a:tailEnd len="sm" w="sm" type="none"/>
          </a:ln>
        </p:spPr>
      </p:cxnSp>
      <p:sp>
        <p:nvSpPr>
          <p:cNvPr id="1922" name="Google Shape;1922;p45"/>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3" name="Google Shape;1923;p45"/>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pic>
        <p:nvPicPr>
          <p:cNvPr descr="Logotipo&#10;&#10;Descripción generada automáticamente" id="1924" name="Google Shape;1924;p45"/>
          <p:cNvPicPr preferRelativeResize="0"/>
          <p:nvPr/>
        </p:nvPicPr>
        <p:blipFill rotWithShape="1">
          <a:blip r:embed="rId8">
            <a:alphaModFix/>
          </a:blip>
          <a:srcRect b="0" l="0" r="0" t="0"/>
          <a:stretch/>
        </p:blipFill>
        <p:spPr>
          <a:xfrm>
            <a:off x="9465604" y="8437458"/>
            <a:ext cx="525043" cy="5250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4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30" name="Google Shape;1930;p4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931" name="Google Shape;1931;p4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2" name="Google Shape;1932;p4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933" name="Google Shape;1933;p4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4" name="Google Shape;1934;p4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935" name="Google Shape;1935;p4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936" name="Google Shape;1936;p4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937" name="Google Shape;1937;p4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938" name="Google Shape;1938;p4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939" name="Google Shape;1939;p4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940" name="Google Shape;1940;p4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941" name="Google Shape;1941;p4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942" name="Google Shape;1942;p4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943" name="Google Shape;1943;p4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1944" name="Google Shape;1944;p4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1945" name="Google Shape;1945;p4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1946" name="Google Shape;1946;p46"/>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1947" name="Google Shape;1947;p4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1948" name="Google Shape;1948;p4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1949" name="Google Shape;1949;p4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1950" name="Google Shape;1950;p4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Logotipo&#10;&#10;Descripción generada automáticamente" id="1951" name="Google Shape;1951;p46"/>
          <p:cNvPicPr preferRelativeResize="0"/>
          <p:nvPr/>
        </p:nvPicPr>
        <p:blipFill rotWithShape="1">
          <a:blip r:embed="rId7">
            <a:alphaModFix/>
          </a:blip>
          <a:srcRect b="0" l="0" r="0" t="0"/>
          <a:stretch/>
        </p:blipFill>
        <p:spPr>
          <a:xfrm>
            <a:off x="15595580" y="4529654"/>
            <a:ext cx="525043" cy="525043"/>
          </a:xfrm>
          <a:prstGeom prst="rect">
            <a:avLst/>
          </a:prstGeom>
          <a:noFill/>
          <a:ln>
            <a:noFill/>
          </a:ln>
        </p:spPr>
      </p:pic>
      <p:pic>
        <p:nvPicPr>
          <p:cNvPr descr="C:\Users\Andrés Mejia\Desktop\personaje.png" id="1952" name="Google Shape;1952;p46"/>
          <p:cNvPicPr preferRelativeResize="0"/>
          <p:nvPr/>
        </p:nvPicPr>
        <p:blipFill rotWithShape="1">
          <a:blip r:embed="rId12">
            <a:alphaModFix/>
          </a:blip>
          <a:srcRect b="0" l="0" r="0" t="0"/>
          <a:stretch/>
        </p:blipFill>
        <p:spPr>
          <a:xfrm>
            <a:off x="660113" y="6374515"/>
            <a:ext cx="1741353" cy="2540139"/>
          </a:xfrm>
          <a:prstGeom prst="rect">
            <a:avLst/>
          </a:prstGeom>
          <a:noFill/>
          <a:ln>
            <a:noFill/>
          </a:ln>
        </p:spPr>
      </p:pic>
      <p:sp>
        <p:nvSpPr>
          <p:cNvPr id="1953" name="Google Shape;1953;p46"/>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1954" name="Google Shape;1954;p46"/>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1955" name="Google Shape;1955;p46"/>
          <p:cNvPicPr preferRelativeResize="0"/>
          <p:nvPr/>
        </p:nvPicPr>
        <p:blipFill rotWithShape="1">
          <a:blip r:embed="rId13">
            <a:alphaModFix/>
          </a:blip>
          <a:srcRect b="0" l="0" r="0" t="0"/>
          <a:stretch/>
        </p:blipFill>
        <p:spPr>
          <a:xfrm>
            <a:off x="3386322" y="1377015"/>
            <a:ext cx="1302253" cy="1302253"/>
          </a:xfrm>
          <a:prstGeom prst="rect">
            <a:avLst/>
          </a:prstGeom>
          <a:noFill/>
          <a:ln>
            <a:noFill/>
          </a:ln>
        </p:spPr>
      </p:pic>
      <p:sp>
        <p:nvSpPr>
          <p:cNvPr id="1956" name="Google Shape;1956;p46"/>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7" name="Google Shape;1957;p46"/>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sobre el concepto y luego en la definición correspondiente,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1958" name="Google Shape;1958;p46"/>
          <p:cNvSpPr txBox="1"/>
          <p:nvPr/>
        </p:nvSpPr>
        <p:spPr>
          <a:xfrm>
            <a:off x="4576871" y="2388645"/>
            <a:ext cx="2219842" cy="3539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700">
                <a:solidFill>
                  <a:srgbClr val="A5A5A5"/>
                </a:solidFill>
                <a:latin typeface="Arial"/>
                <a:ea typeface="Arial"/>
                <a:cs typeface="Arial"/>
                <a:sym typeface="Arial"/>
              </a:rPr>
              <a:t>EMPAREJAMIENTO</a:t>
            </a:r>
            <a:endParaRPr/>
          </a:p>
        </p:txBody>
      </p:sp>
      <p:sp>
        <p:nvSpPr>
          <p:cNvPr id="1959" name="Google Shape;1959;p46"/>
          <p:cNvSpPr/>
          <p:nvPr/>
        </p:nvSpPr>
        <p:spPr>
          <a:xfrm>
            <a:off x="4688575" y="3239859"/>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Calibri"/>
                <a:ea typeface="Calibri"/>
                <a:cs typeface="Calibri"/>
                <a:sym typeface="Calibri"/>
              </a:rPr>
              <a:t>Fuentes primarias</a:t>
            </a:r>
            <a:endParaRPr/>
          </a:p>
        </p:txBody>
      </p:sp>
      <p:sp>
        <p:nvSpPr>
          <p:cNvPr id="1960" name="Google Shape;1960;p46"/>
          <p:cNvSpPr/>
          <p:nvPr/>
        </p:nvSpPr>
        <p:spPr>
          <a:xfrm>
            <a:off x="4688575" y="4864280"/>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Calibri"/>
                <a:ea typeface="Calibri"/>
                <a:cs typeface="Calibri"/>
                <a:sym typeface="Calibri"/>
              </a:rPr>
              <a:t>Fuentes secundarias</a:t>
            </a:r>
            <a:endParaRPr/>
          </a:p>
        </p:txBody>
      </p:sp>
      <p:sp>
        <p:nvSpPr>
          <p:cNvPr id="1961" name="Google Shape;1961;p46"/>
          <p:cNvSpPr/>
          <p:nvPr/>
        </p:nvSpPr>
        <p:spPr>
          <a:xfrm>
            <a:off x="4720107" y="6489420"/>
            <a:ext cx="2363292" cy="1502126"/>
          </a:xfrm>
          <a:prstGeom prst="roundRect">
            <a:avLst>
              <a:gd fmla="val 16667" name="adj"/>
            </a:avLst>
          </a:prstGeom>
          <a:solidFill>
            <a:srgbClr val="9F4C9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Calibri"/>
                <a:ea typeface="Calibri"/>
                <a:cs typeface="Calibri"/>
                <a:sym typeface="Calibri"/>
              </a:rPr>
              <a:t>Fuentes terciarias</a:t>
            </a:r>
            <a:endParaRPr/>
          </a:p>
        </p:txBody>
      </p:sp>
      <p:sp>
        <p:nvSpPr>
          <p:cNvPr id="1962" name="Google Shape;1962;p46"/>
          <p:cNvSpPr/>
          <p:nvPr/>
        </p:nvSpPr>
        <p:spPr>
          <a:xfrm>
            <a:off x="7949549" y="3297410"/>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Son documentos donde se registran referencias a otros documentos de características diversas. </a:t>
            </a:r>
            <a:endParaRPr/>
          </a:p>
        </p:txBody>
      </p:sp>
      <p:sp>
        <p:nvSpPr>
          <p:cNvPr id="1963" name="Google Shape;1963;p46"/>
          <p:cNvSpPr/>
          <p:nvPr/>
        </p:nvSpPr>
        <p:spPr>
          <a:xfrm>
            <a:off x="8087710" y="3427666"/>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1964" name="Google Shape;1964;p46"/>
          <p:cNvSpPr/>
          <p:nvPr/>
        </p:nvSpPr>
        <p:spPr>
          <a:xfrm>
            <a:off x="7949550" y="4953107"/>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Proporcionan datos de primera mano, son documentos que contienen resultados de estudios. </a:t>
            </a:r>
            <a:endParaRPr b="1" sz="1800">
              <a:solidFill>
                <a:srgbClr val="000000"/>
              </a:solidFill>
              <a:latin typeface="Calibri"/>
              <a:ea typeface="Calibri"/>
              <a:cs typeface="Calibri"/>
              <a:sym typeface="Calibri"/>
            </a:endParaRPr>
          </a:p>
        </p:txBody>
      </p:sp>
      <p:sp>
        <p:nvSpPr>
          <p:cNvPr id="1965" name="Google Shape;1965;p46"/>
          <p:cNvSpPr/>
          <p:nvPr/>
        </p:nvSpPr>
        <p:spPr>
          <a:xfrm>
            <a:off x="8087711" y="5083363"/>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1966" name="Google Shape;1966;p46"/>
          <p:cNvSpPr/>
          <p:nvPr/>
        </p:nvSpPr>
        <p:spPr>
          <a:xfrm>
            <a:off x="7964484" y="6546971"/>
            <a:ext cx="7216878" cy="1444575"/>
          </a:xfrm>
          <a:prstGeom prst="roundRect">
            <a:avLst>
              <a:gd fmla="val 16667" name="adj"/>
            </a:avLst>
          </a:prstGeom>
          <a:noFill/>
          <a:ln cap="flat" cmpd="sng" w="38100">
            <a:solidFill>
              <a:srgbClr val="0034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Son listas, compilaciones y resúmenes de referencias o fuentes primarias, es decir, reprocesos de información de primera mano.</a:t>
            </a:r>
            <a:endParaRPr b="1" sz="1800">
              <a:solidFill>
                <a:srgbClr val="000000"/>
              </a:solidFill>
              <a:latin typeface="Calibri"/>
              <a:ea typeface="Calibri"/>
              <a:cs typeface="Calibri"/>
              <a:sym typeface="Calibri"/>
            </a:endParaRPr>
          </a:p>
        </p:txBody>
      </p:sp>
      <p:sp>
        <p:nvSpPr>
          <p:cNvPr id="1967" name="Google Shape;1967;p46"/>
          <p:cNvSpPr/>
          <p:nvPr/>
        </p:nvSpPr>
        <p:spPr>
          <a:xfrm>
            <a:off x="8102645" y="6677227"/>
            <a:ext cx="6893954" cy="1195377"/>
          </a:xfrm>
          <a:prstGeom prst="roundRect">
            <a:avLst>
              <a:gd fmla="val 16667" name="adj"/>
            </a:avLst>
          </a:prstGeom>
          <a:noFill/>
          <a:ln cap="flat" cmpd="sng" w="38100">
            <a:solidFill>
              <a:srgbClr val="00344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cxnSp>
        <p:nvCxnSpPr>
          <p:cNvPr id="1968" name="Google Shape;1968;p46"/>
          <p:cNvCxnSpPr/>
          <p:nvPr/>
        </p:nvCxnSpPr>
        <p:spPr>
          <a:xfrm>
            <a:off x="6568927" y="4190893"/>
            <a:ext cx="2179360" cy="1164878"/>
          </a:xfrm>
          <a:prstGeom prst="straightConnector1">
            <a:avLst/>
          </a:prstGeom>
          <a:noFill/>
          <a:ln cap="flat" cmpd="sng" w="57150">
            <a:solidFill>
              <a:srgbClr val="482649"/>
            </a:solidFill>
            <a:prstDash val="solid"/>
            <a:miter lim="800000"/>
            <a:headEnd len="sm" w="sm" type="none"/>
            <a:tailEnd len="sm" w="sm" type="none"/>
          </a:ln>
        </p:spPr>
      </p:cxnSp>
      <p:cxnSp>
        <p:nvCxnSpPr>
          <p:cNvPr id="1969" name="Google Shape;1969;p46"/>
          <p:cNvCxnSpPr/>
          <p:nvPr/>
        </p:nvCxnSpPr>
        <p:spPr>
          <a:xfrm>
            <a:off x="6568927" y="5869617"/>
            <a:ext cx="1742146" cy="1195377"/>
          </a:xfrm>
          <a:prstGeom prst="straightConnector1">
            <a:avLst/>
          </a:prstGeom>
          <a:noFill/>
          <a:ln cap="flat" cmpd="sng" w="57150">
            <a:solidFill>
              <a:srgbClr val="482649"/>
            </a:solidFill>
            <a:prstDash val="solid"/>
            <a:miter lim="800000"/>
            <a:headEnd len="sm" w="sm" type="none"/>
            <a:tailEnd len="sm" w="sm" type="none"/>
          </a:ln>
        </p:spPr>
      </p:cxnSp>
      <p:cxnSp>
        <p:nvCxnSpPr>
          <p:cNvPr id="1970" name="Google Shape;1970;p46"/>
          <p:cNvCxnSpPr/>
          <p:nvPr/>
        </p:nvCxnSpPr>
        <p:spPr>
          <a:xfrm flipH="1" rot="10800000">
            <a:off x="6568927" y="3990922"/>
            <a:ext cx="2081086" cy="3043573"/>
          </a:xfrm>
          <a:prstGeom prst="straightConnector1">
            <a:avLst/>
          </a:prstGeom>
          <a:noFill/>
          <a:ln cap="flat" cmpd="sng" w="57150">
            <a:solidFill>
              <a:srgbClr val="482649"/>
            </a:solidFill>
            <a:prstDash val="solid"/>
            <a:miter lim="800000"/>
            <a:headEnd len="sm" w="sm" type="none"/>
            <a:tailEnd len="sm" w="sm" type="none"/>
          </a:ln>
        </p:spPr>
      </p:cxnSp>
      <p:sp>
        <p:nvSpPr>
          <p:cNvPr id="1971" name="Google Shape;1971;p46"/>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46"/>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pic>
        <p:nvPicPr>
          <p:cNvPr descr="Logotipo&#10;&#10;Descripción generada automáticamente" id="1973" name="Google Shape;1973;p46"/>
          <p:cNvPicPr preferRelativeResize="0"/>
          <p:nvPr/>
        </p:nvPicPr>
        <p:blipFill rotWithShape="1">
          <a:blip r:embed="rId7">
            <a:alphaModFix/>
          </a:blip>
          <a:srcRect b="0" l="0" r="0" t="0"/>
          <a:stretch/>
        </p:blipFill>
        <p:spPr>
          <a:xfrm>
            <a:off x="9465604" y="8437458"/>
            <a:ext cx="525043" cy="525043"/>
          </a:xfrm>
          <a:prstGeom prst="rect">
            <a:avLst/>
          </a:prstGeom>
          <a:noFill/>
          <a:ln>
            <a:noFill/>
          </a:ln>
        </p:spPr>
      </p:pic>
      <p:sp>
        <p:nvSpPr>
          <p:cNvPr id="1974" name="Google Shape;1974;p46"/>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1975" name="Google Shape;1975;p46"/>
          <p:cNvPicPr preferRelativeResize="0"/>
          <p:nvPr/>
        </p:nvPicPr>
        <p:blipFill rotWithShape="1">
          <a:blip r:embed="rId14">
            <a:alphaModFix/>
          </a:blip>
          <a:srcRect b="0" l="0" r="0" t="0"/>
          <a:stretch/>
        </p:blipFill>
        <p:spPr>
          <a:xfrm>
            <a:off x="4448309" y="1034693"/>
            <a:ext cx="9436100" cy="7381875"/>
          </a:xfrm>
          <a:prstGeom prst="rect">
            <a:avLst/>
          </a:prstGeom>
          <a:noFill/>
          <a:ln>
            <a:noFill/>
          </a:ln>
        </p:spPr>
      </p:pic>
      <p:sp>
        <p:nvSpPr>
          <p:cNvPr id="1976" name="Google Shape;1976;p46"/>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1977" name="Google Shape;1977;p46"/>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Su puntaje es </a:t>
            </a:r>
            <a:r>
              <a:rPr b="1" lang="es-CO" sz="2500">
                <a:solidFill>
                  <a:srgbClr val="420F05"/>
                </a:solidFill>
                <a:latin typeface="Arial"/>
                <a:ea typeface="Arial"/>
                <a:cs typeface="Arial"/>
                <a:sym typeface="Arial"/>
              </a:rPr>
              <a:t>100%.</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¡Felicitaciones!</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1978" name="Google Shape;1978;p46"/>
          <p:cNvSpPr/>
          <p:nvPr/>
        </p:nvSpPr>
        <p:spPr>
          <a:xfrm>
            <a:off x="7949549" y="6281720"/>
            <a:ext cx="1719900"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9" name="Google Shape;1979;p46"/>
          <p:cNvSpPr txBox="1"/>
          <p:nvPr/>
        </p:nvSpPr>
        <p:spPr>
          <a:xfrm>
            <a:off x="8142927" y="6392223"/>
            <a:ext cx="126364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Cerrar</a:t>
            </a:r>
            <a:endParaRPr sz="2200">
              <a:solidFill>
                <a:srgbClr val="420F05"/>
              </a:solidFill>
              <a:latin typeface="Arial"/>
              <a:ea typeface="Arial"/>
              <a:cs typeface="Arial"/>
              <a:sym typeface="Arial"/>
            </a:endParaRPr>
          </a:p>
        </p:txBody>
      </p:sp>
      <p:pic>
        <p:nvPicPr>
          <p:cNvPr descr="Icono&#10;&#10;Descripción generada automáticamente" id="1980" name="Google Shape;1980;p46"/>
          <p:cNvPicPr preferRelativeResize="0"/>
          <p:nvPr/>
        </p:nvPicPr>
        <p:blipFill rotWithShape="1">
          <a:blip r:embed="rId15">
            <a:alphaModFix/>
          </a:blip>
          <a:srcRect b="0" l="0" r="0" t="0"/>
          <a:stretch/>
        </p:blipFill>
        <p:spPr>
          <a:xfrm>
            <a:off x="7840470" y="2469127"/>
            <a:ext cx="1860314" cy="18603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4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86" name="Google Shape;1986;p4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987" name="Google Shape;1987;p4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4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989" name="Google Shape;1989;p4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4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991" name="Google Shape;1991;p4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1992" name="Google Shape;1992;p4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1993" name="Google Shape;1993;p4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1994" name="Google Shape;1994;p4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1995" name="Google Shape;1995;p4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1996" name="Google Shape;1996;p4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1997" name="Google Shape;1997;p4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1998" name="Google Shape;1998;p4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1999" name="Google Shape;1999;p4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000" name="Google Shape;2000;p4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001" name="Google Shape;2001;p4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002" name="Google Shape;2002;p47"/>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2003" name="Google Shape;2003;p4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004" name="Google Shape;2004;p4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005" name="Google Shape;2005;p4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006" name="Google Shape;2006;p4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2007" name="Google Shape;2007;p47"/>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8" name="Google Shape;2008;p47"/>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2</a:t>
            </a:r>
            <a:endParaRPr sz="2000">
              <a:solidFill>
                <a:srgbClr val="9F4C97"/>
              </a:solidFill>
              <a:latin typeface="Arial"/>
              <a:ea typeface="Arial"/>
              <a:cs typeface="Arial"/>
              <a:sym typeface="Arial"/>
            </a:endParaRPr>
          </a:p>
        </p:txBody>
      </p:sp>
      <p:cxnSp>
        <p:nvCxnSpPr>
          <p:cNvPr id="2009" name="Google Shape;2009;p47"/>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2010" name="Google Shape;2010;p47"/>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2011" name="Google Shape;2011;p47"/>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2" name="Google Shape;2012;p47"/>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autónomas.</a:t>
            </a:r>
            <a:endParaRPr/>
          </a:p>
        </p:txBody>
      </p:sp>
      <p:pic>
        <p:nvPicPr>
          <p:cNvPr descr="C:\Users\Andrés Mejia\Desktop\reloj.png" id="2013" name="Google Shape;2013;p47"/>
          <p:cNvPicPr preferRelativeResize="0"/>
          <p:nvPr/>
        </p:nvPicPr>
        <p:blipFill rotWithShape="1">
          <a:blip r:embed="rId13">
            <a:alphaModFix/>
          </a:blip>
          <a:srcRect b="0" l="0" r="0" t="0"/>
          <a:stretch/>
        </p:blipFill>
        <p:spPr>
          <a:xfrm>
            <a:off x="7697245" y="2111198"/>
            <a:ext cx="330091" cy="330091"/>
          </a:xfrm>
          <a:prstGeom prst="rect">
            <a:avLst/>
          </a:prstGeom>
          <a:noFill/>
          <a:ln>
            <a:noFill/>
          </a:ln>
        </p:spPr>
      </p:pic>
      <p:pic>
        <p:nvPicPr>
          <p:cNvPr descr="C:\Users\Andrés Mejia\Desktop\actividad.png" id="2014" name="Google Shape;2014;p47"/>
          <p:cNvPicPr preferRelativeResize="0"/>
          <p:nvPr/>
        </p:nvPicPr>
        <p:blipFill rotWithShape="1">
          <a:blip r:embed="rId14">
            <a:alphaModFix/>
          </a:blip>
          <a:srcRect b="0" l="0" r="0" t="0"/>
          <a:stretch/>
        </p:blipFill>
        <p:spPr>
          <a:xfrm>
            <a:off x="7672689" y="1645195"/>
            <a:ext cx="354647" cy="354647"/>
          </a:xfrm>
          <a:prstGeom prst="rect">
            <a:avLst/>
          </a:prstGeom>
          <a:noFill/>
          <a:ln>
            <a:noFill/>
          </a:ln>
        </p:spPr>
      </p:pic>
      <p:pic>
        <p:nvPicPr>
          <p:cNvPr id="2015" name="Google Shape;2015;p47"/>
          <p:cNvPicPr preferRelativeResize="0"/>
          <p:nvPr/>
        </p:nvPicPr>
        <p:blipFill rotWithShape="1">
          <a:blip r:embed="rId15">
            <a:alphaModFix/>
          </a:blip>
          <a:srcRect b="0" l="0" r="0" t="0"/>
          <a:stretch/>
        </p:blipFill>
        <p:spPr>
          <a:xfrm>
            <a:off x="8276683" y="4501316"/>
            <a:ext cx="2761268" cy="2761268"/>
          </a:xfrm>
          <a:prstGeom prst="rect">
            <a:avLst/>
          </a:prstGeom>
          <a:noFill/>
          <a:ln>
            <a:noFill/>
          </a:ln>
        </p:spPr>
      </p:pic>
      <p:sp>
        <p:nvSpPr>
          <p:cNvPr id="2016" name="Google Shape;2016;p47"/>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2017" name="Google Shape;2017;p47"/>
          <p:cNvPicPr preferRelativeResize="0"/>
          <p:nvPr/>
        </p:nvPicPr>
        <p:blipFill rotWithShape="1">
          <a:blip r:embed="rId7">
            <a:alphaModFix/>
          </a:blip>
          <a:srcRect b="0" l="0" r="0" t="0"/>
          <a:stretch/>
        </p:blipFill>
        <p:spPr>
          <a:xfrm>
            <a:off x="12938293" y="7262584"/>
            <a:ext cx="525043" cy="5250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4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23" name="Google Shape;2023;p4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024" name="Google Shape;2024;p4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5" name="Google Shape;2025;p4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026" name="Google Shape;2026;p4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7" name="Google Shape;2027;p4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028" name="Google Shape;2028;p4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1. La pesquisa bibliográfica &gt; Exploración de la literatura como sustento </a:t>
            </a:r>
            <a:endParaRPr/>
          </a:p>
        </p:txBody>
      </p:sp>
      <p:pic>
        <p:nvPicPr>
          <p:cNvPr descr="Logotipo&#10;&#10;Descripción generada automáticamente" id="2029" name="Google Shape;2029;p4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030" name="Google Shape;2030;p4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031" name="Google Shape;2031;p4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032" name="Google Shape;2032;p4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033" name="Google Shape;2033;p4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Exploración de la literatura como sustento</a:t>
            </a:r>
            <a:endParaRPr b="1" sz="1500">
              <a:solidFill>
                <a:srgbClr val="482649"/>
              </a:solidFill>
              <a:latin typeface="Arial"/>
              <a:ea typeface="Arial"/>
              <a:cs typeface="Arial"/>
              <a:sym typeface="Arial"/>
            </a:endParaRPr>
          </a:p>
        </p:txBody>
      </p:sp>
      <p:cxnSp>
        <p:nvCxnSpPr>
          <p:cNvPr id="2034" name="Google Shape;2034;p4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035" name="Google Shape;2035;p4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036" name="Google Shape;2036;p4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037" name="Google Shape;2037;p4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038" name="Google Shape;2038;p4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039" name="Google Shape;2039;p48"/>
          <p:cNvPicPr preferRelativeResize="0"/>
          <p:nvPr/>
        </p:nvPicPr>
        <p:blipFill rotWithShape="1">
          <a:blip r:embed="rId7">
            <a:alphaModFix/>
          </a:blip>
          <a:srcRect b="0" l="0" r="0" t="0"/>
          <a:stretch/>
        </p:blipFill>
        <p:spPr>
          <a:xfrm>
            <a:off x="2428019" y="3167497"/>
            <a:ext cx="525043" cy="525043"/>
          </a:xfrm>
          <a:prstGeom prst="rect">
            <a:avLst/>
          </a:prstGeom>
          <a:noFill/>
          <a:ln>
            <a:noFill/>
          </a:ln>
        </p:spPr>
      </p:pic>
      <p:pic>
        <p:nvPicPr>
          <p:cNvPr descr="C:\Users\Andrés Mejia\Desktop\METODOLOGÍA INVESTIGACIÓN\bibliografia.png" id="2040" name="Google Shape;2040;p4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041" name="Google Shape;2041;p4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042" name="Google Shape;2042;p4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043" name="Google Shape;2043;p4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2044" name="Google Shape;2044;p48"/>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2</a:t>
            </a:r>
            <a:endParaRPr sz="2000">
              <a:solidFill>
                <a:srgbClr val="9F4C97"/>
              </a:solidFill>
              <a:latin typeface="Arial"/>
              <a:ea typeface="Arial"/>
              <a:cs typeface="Arial"/>
              <a:sym typeface="Arial"/>
            </a:endParaRPr>
          </a:p>
        </p:txBody>
      </p:sp>
      <p:cxnSp>
        <p:nvCxnSpPr>
          <p:cNvPr id="2045" name="Google Shape;2045;p48"/>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2046" name="Google Shape;2046;p48"/>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2047" name="Google Shape;2047;p48"/>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reloj.png" id="2048" name="Google Shape;2048;p48"/>
          <p:cNvPicPr preferRelativeResize="0"/>
          <p:nvPr/>
        </p:nvPicPr>
        <p:blipFill rotWithShape="1">
          <a:blip r:embed="rId13">
            <a:alphaModFix/>
          </a:blip>
          <a:srcRect b="0" l="0" r="0" t="0"/>
          <a:stretch/>
        </p:blipFill>
        <p:spPr>
          <a:xfrm>
            <a:off x="7697245" y="2111198"/>
            <a:ext cx="330091" cy="330091"/>
          </a:xfrm>
          <a:prstGeom prst="rect">
            <a:avLst/>
          </a:prstGeom>
          <a:noFill/>
          <a:ln>
            <a:noFill/>
          </a:ln>
        </p:spPr>
      </p:pic>
      <p:pic>
        <p:nvPicPr>
          <p:cNvPr descr="C:\Users\Andrés Mejia\Desktop\actividad.png" id="2049" name="Google Shape;2049;p48"/>
          <p:cNvPicPr preferRelativeResize="0"/>
          <p:nvPr/>
        </p:nvPicPr>
        <p:blipFill rotWithShape="1">
          <a:blip r:embed="rId14">
            <a:alphaModFix/>
          </a:blip>
          <a:srcRect b="0" l="0" r="0" t="0"/>
          <a:stretch/>
        </p:blipFill>
        <p:spPr>
          <a:xfrm>
            <a:off x="7672689" y="1645195"/>
            <a:ext cx="354647" cy="354647"/>
          </a:xfrm>
          <a:prstGeom prst="rect">
            <a:avLst/>
          </a:prstGeom>
          <a:noFill/>
          <a:ln>
            <a:noFill/>
          </a:ln>
        </p:spPr>
      </p:pic>
      <p:sp>
        <p:nvSpPr>
          <p:cNvPr id="2050" name="Google Shape;2050;p48"/>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2051" name="Google Shape;2051;p48"/>
          <p:cNvPicPr preferRelativeResize="0"/>
          <p:nvPr/>
        </p:nvPicPr>
        <p:blipFill rotWithShape="1">
          <a:blip r:embed="rId7">
            <a:alphaModFix/>
          </a:blip>
          <a:srcRect b="0" l="0" r="0" t="0"/>
          <a:stretch/>
        </p:blipFill>
        <p:spPr>
          <a:xfrm>
            <a:off x="12441107" y="6355479"/>
            <a:ext cx="525043" cy="525043"/>
          </a:xfrm>
          <a:prstGeom prst="rect">
            <a:avLst/>
          </a:prstGeom>
          <a:noFill/>
          <a:ln>
            <a:noFill/>
          </a:ln>
        </p:spPr>
      </p:pic>
      <p:sp>
        <p:nvSpPr>
          <p:cNvPr id="2052" name="Google Shape;2052;p48"/>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3" name="Google Shape;2053;p48"/>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54" name="Google Shape;2054;p48"/>
          <p:cNvPicPr preferRelativeResize="0"/>
          <p:nvPr/>
        </p:nvPicPr>
        <p:blipFill rotWithShape="1">
          <a:blip r:embed="rId15">
            <a:alphaModFix/>
          </a:blip>
          <a:srcRect b="0" l="0" r="0" t="0"/>
          <a:stretch/>
        </p:blipFill>
        <p:spPr>
          <a:xfrm>
            <a:off x="6202957" y="4501316"/>
            <a:ext cx="2761268" cy="2761268"/>
          </a:xfrm>
          <a:prstGeom prst="rect">
            <a:avLst/>
          </a:prstGeom>
          <a:noFill/>
          <a:ln>
            <a:noFill/>
          </a:ln>
        </p:spPr>
      </p:pic>
      <p:pic>
        <p:nvPicPr>
          <p:cNvPr descr="Logotipo&#10;&#10;Descripción generada automáticamente" id="2055" name="Google Shape;2055;p48"/>
          <p:cNvPicPr preferRelativeResize="0"/>
          <p:nvPr/>
        </p:nvPicPr>
        <p:blipFill rotWithShape="1">
          <a:blip r:embed="rId7">
            <a:alphaModFix/>
          </a:blip>
          <a:srcRect b="0" l="0" r="0" t="0"/>
          <a:stretch/>
        </p:blipFill>
        <p:spPr>
          <a:xfrm>
            <a:off x="12938293" y="7262584"/>
            <a:ext cx="525043" cy="525043"/>
          </a:xfrm>
          <a:prstGeom prst="rect">
            <a:avLst/>
          </a:prstGeom>
          <a:noFill/>
          <a:ln>
            <a:noFill/>
          </a:ln>
        </p:spPr>
      </p:pic>
      <p:sp>
        <p:nvSpPr>
          <p:cNvPr id="2056" name="Google Shape;2056;p48"/>
          <p:cNvSpPr txBox="1"/>
          <p:nvPr/>
        </p:nvSpPr>
        <p:spPr>
          <a:xfrm>
            <a:off x="9463601" y="4828454"/>
            <a:ext cx="3660853"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visto, amplíe la idea de exploración de la literatura; no es necesario que se limite a un referente bibliográfico en particular, la elección es personal.</a:t>
            </a:r>
            <a:endParaRPr/>
          </a:p>
        </p:txBody>
      </p:sp>
      <p:pic>
        <p:nvPicPr>
          <p:cNvPr descr="Logotipo&#10;&#10;Descripción generada automáticamente" id="2057" name="Google Shape;2057;p48"/>
          <p:cNvPicPr preferRelativeResize="0"/>
          <p:nvPr/>
        </p:nvPicPr>
        <p:blipFill rotWithShape="1">
          <a:blip r:embed="rId7">
            <a:alphaModFix/>
          </a:blip>
          <a:srcRect b="0" l="0" r="0" t="0"/>
          <a:stretch/>
        </p:blipFill>
        <p:spPr>
          <a:xfrm>
            <a:off x="15521370" y="4565932"/>
            <a:ext cx="525043" cy="525043"/>
          </a:xfrm>
          <a:prstGeom prst="rect">
            <a:avLst/>
          </a:prstGeom>
          <a:noFill/>
          <a:ln>
            <a:noFill/>
          </a:ln>
        </p:spPr>
      </p:pic>
      <p:sp>
        <p:nvSpPr>
          <p:cNvPr id="2058" name="Google Shape;2058;p48"/>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2 horas autónomas.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4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4" name="Google Shape;2064;p4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65" name="Google Shape;2065;p4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066" name="Google Shape;2066;p4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Google Shape;2067;p4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068" name="Google Shape;2068;p4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9" name="Google Shape;2069;p4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070" name="Google Shape;2070;p49"/>
          <p:cNvSpPr txBox="1"/>
          <p:nvPr/>
        </p:nvSpPr>
        <p:spPr>
          <a:xfrm>
            <a:off x="3277143" y="859085"/>
            <a:ext cx="1259422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3. Marco conceptual, estado del arte, marco legal y contextual &gt; ¿Qué tener en cuenta a la hora de construir el marco teórico?</a:t>
            </a:r>
            <a:endParaRPr sz="1500">
              <a:solidFill>
                <a:srgbClr val="A5A5A5"/>
              </a:solidFill>
              <a:latin typeface="Arial"/>
              <a:ea typeface="Arial"/>
              <a:cs typeface="Arial"/>
              <a:sym typeface="Arial"/>
            </a:endParaRPr>
          </a:p>
        </p:txBody>
      </p:sp>
      <p:pic>
        <p:nvPicPr>
          <p:cNvPr descr="Logotipo&#10;&#10;Descripción generada automáticamente" id="2071" name="Google Shape;2071;p49"/>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072" name="Google Shape;2072;p49"/>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073" name="Google Shape;2073;p4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074" name="Google Shape;2074;p4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075" name="Google Shape;2075;p4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076" name="Google Shape;2076;p4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077" name="Google Shape;2077;p4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078" name="Google Shape;2078;p4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9" name="Google Shape;2079;p49"/>
          <p:cNvSpPr txBox="1"/>
          <p:nvPr/>
        </p:nvSpPr>
        <p:spPr>
          <a:xfrm>
            <a:off x="3668161" y="2617793"/>
            <a:ext cx="74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tener en cuenta a la hora de construir el marco teórico?</a:t>
            </a:r>
            <a:endParaRPr sz="1800">
              <a:solidFill>
                <a:srgbClr val="482649"/>
              </a:solidFill>
              <a:latin typeface="Arial"/>
              <a:ea typeface="Arial"/>
              <a:cs typeface="Arial"/>
              <a:sym typeface="Arial"/>
            </a:endParaRPr>
          </a:p>
        </p:txBody>
      </p:sp>
      <p:pic>
        <p:nvPicPr>
          <p:cNvPr descr="Icono&#10;&#10;Descripción generada automáticamente" id="2080" name="Google Shape;2080;p49"/>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2081" name="Google Shape;2081;p49"/>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2082" name="Google Shape;2082;p49"/>
          <p:cNvPicPr preferRelativeResize="0"/>
          <p:nvPr/>
        </p:nvPicPr>
        <p:blipFill rotWithShape="1">
          <a:blip r:embed="rId8">
            <a:alphaModFix/>
          </a:blip>
          <a:srcRect b="0" l="0" r="0" t="0"/>
          <a:stretch/>
        </p:blipFill>
        <p:spPr>
          <a:xfrm>
            <a:off x="1659885" y="6764135"/>
            <a:ext cx="525043" cy="525043"/>
          </a:xfrm>
          <a:prstGeom prst="rect">
            <a:avLst/>
          </a:prstGeom>
          <a:noFill/>
          <a:ln>
            <a:noFill/>
          </a:ln>
        </p:spPr>
      </p:pic>
      <p:pic>
        <p:nvPicPr>
          <p:cNvPr descr="C:\Users\Andrés Mejia\Desktop\METODOLOGÍA INVESTIGACIÓN\bibliografia.png" id="2083" name="Google Shape;2083;p49"/>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084" name="Google Shape;2084;p49"/>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085" name="Google Shape;2085;p49"/>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086" name="Google Shape;2086;p49"/>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087" name="Google Shape;2087;p49"/>
          <p:cNvPicPr preferRelativeResize="0"/>
          <p:nvPr/>
        </p:nvPicPr>
        <p:blipFill rotWithShape="1">
          <a:blip r:embed="rId13">
            <a:alphaModFix/>
          </a:blip>
          <a:srcRect b="0" l="0" r="0" t="0"/>
          <a:stretch/>
        </p:blipFill>
        <p:spPr>
          <a:xfrm>
            <a:off x="3277143" y="1328435"/>
            <a:ext cx="3618957" cy="1270393"/>
          </a:xfrm>
          <a:prstGeom prst="rect">
            <a:avLst/>
          </a:prstGeom>
          <a:noFill/>
          <a:ln>
            <a:noFill/>
          </a:ln>
        </p:spPr>
      </p:pic>
      <p:sp>
        <p:nvSpPr>
          <p:cNvPr id="2088" name="Google Shape;2088;p49"/>
          <p:cNvSpPr txBox="1"/>
          <p:nvPr/>
        </p:nvSpPr>
        <p:spPr>
          <a:xfrm>
            <a:off x="4655995" y="1802048"/>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089" name="Google Shape;2089;p4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090" name="Google Shape;2090;p4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1" name="Google Shape;2091;p4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Proceso de revisión de la literatura</a:t>
            </a:r>
            <a:endParaRPr b="1" sz="1500">
              <a:solidFill>
                <a:schemeClr val="lt1"/>
              </a:solidFill>
              <a:latin typeface="Arial"/>
              <a:ea typeface="Arial"/>
              <a:cs typeface="Arial"/>
              <a:sym typeface="Arial"/>
            </a:endParaRPr>
          </a:p>
        </p:txBody>
      </p:sp>
      <p:cxnSp>
        <p:nvCxnSpPr>
          <p:cNvPr id="2092" name="Google Shape;2092;p49"/>
          <p:cNvCxnSpPr/>
          <p:nvPr/>
        </p:nvCxnSpPr>
        <p:spPr>
          <a:xfrm>
            <a:off x="8055" y="5206154"/>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093" name="Google Shape;2093;p49"/>
          <p:cNvSpPr txBox="1"/>
          <p:nvPr/>
        </p:nvSpPr>
        <p:spPr>
          <a:xfrm>
            <a:off x="232940" y="5336109"/>
            <a:ext cx="2244297"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3. Marco conceptual, estado del arte, marco legal y contextual</a:t>
            </a:r>
            <a:endParaRPr b="1" sz="1500">
              <a:solidFill>
                <a:schemeClr val="lt1"/>
              </a:solidFill>
              <a:latin typeface="Arial"/>
              <a:ea typeface="Arial"/>
              <a:cs typeface="Arial"/>
              <a:sym typeface="Arial"/>
            </a:endParaRPr>
          </a:p>
        </p:txBody>
      </p:sp>
      <p:sp>
        <p:nvSpPr>
          <p:cNvPr id="2094" name="Google Shape;2094;p49"/>
          <p:cNvSpPr/>
          <p:nvPr/>
        </p:nvSpPr>
        <p:spPr>
          <a:xfrm rot="-9031622">
            <a:off x="2356841" y="5868586"/>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5" name="Google Shape;2095;p49"/>
          <p:cNvSpPr txBox="1"/>
          <p:nvPr/>
        </p:nvSpPr>
        <p:spPr>
          <a:xfrm>
            <a:off x="258421" y="6346739"/>
            <a:ext cx="2595698"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¿Qué tener en cuenta a la hora de construir el marco teórico?</a:t>
            </a:r>
            <a:endParaRPr b="1" sz="1500">
              <a:solidFill>
                <a:srgbClr val="482649"/>
              </a:solidFill>
              <a:latin typeface="Arial"/>
              <a:ea typeface="Arial"/>
              <a:cs typeface="Arial"/>
              <a:sym typeface="Arial"/>
            </a:endParaRPr>
          </a:p>
        </p:txBody>
      </p:sp>
      <p:sp>
        <p:nvSpPr>
          <p:cNvPr id="2096" name="Google Shape;2096;p49"/>
          <p:cNvSpPr/>
          <p:nvPr/>
        </p:nvSpPr>
        <p:spPr>
          <a:xfrm>
            <a:off x="3670336" y="3443175"/>
            <a:ext cx="11792620" cy="1138494"/>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7" name="Google Shape;2097;p49"/>
          <p:cNvSpPr/>
          <p:nvPr/>
        </p:nvSpPr>
        <p:spPr>
          <a:xfrm>
            <a:off x="4150641"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8" name="Google Shape;2098;p49"/>
          <p:cNvCxnSpPr/>
          <p:nvPr/>
        </p:nvCxnSpPr>
        <p:spPr>
          <a:xfrm flipH="1" rot="10800000">
            <a:off x="4065466" y="4003918"/>
            <a:ext cx="11002360" cy="17009"/>
          </a:xfrm>
          <a:prstGeom prst="straightConnector1">
            <a:avLst/>
          </a:prstGeom>
          <a:noFill/>
          <a:ln cap="flat" cmpd="sng" w="76200">
            <a:solidFill>
              <a:schemeClr val="lt1"/>
            </a:solidFill>
            <a:prstDash val="solid"/>
            <a:miter lim="800000"/>
            <a:headEnd len="sm" w="sm" type="none"/>
            <a:tailEnd len="sm" w="sm" type="none"/>
          </a:ln>
        </p:spPr>
      </p:cxnSp>
      <p:sp>
        <p:nvSpPr>
          <p:cNvPr id="2099" name="Google Shape;2099;p49"/>
          <p:cNvSpPr/>
          <p:nvPr/>
        </p:nvSpPr>
        <p:spPr>
          <a:xfrm>
            <a:off x="5545916"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0" name="Google Shape;2100;p49"/>
          <p:cNvSpPr/>
          <p:nvPr/>
        </p:nvSpPr>
        <p:spPr>
          <a:xfrm>
            <a:off x="69794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1" name="Google Shape;2101;p49"/>
          <p:cNvSpPr/>
          <p:nvPr/>
        </p:nvSpPr>
        <p:spPr>
          <a:xfrm>
            <a:off x="8380192"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Google Shape;2102;p49"/>
          <p:cNvSpPr/>
          <p:nvPr/>
        </p:nvSpPr>
        <p:spPr>
          <a:xfrm>
            <a:off x="981387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Google Shape;2103;p49"/>
          <p:cNvSpPr/>
          <p:nvPr/>
        </p:nvSpPr>
        <p:spPr>
          <a:xfrm>
            <a:off x="1126225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Google Shape;2104;p49"/>
          <p:cNvSpPr/>
          <p:nvPr/>
        </p:nvSpPr>
        <p:spPr>
          <a:xfrm>
            <a:off x="12669113"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5" name="Google Shape;2105;p49"/>
          <p:cNvSpPr/>
          <p:nvPr/>
        </p:nvSpPr>
        <p:spPr>
          <a:xfrm>
            <a:off x="14064388" y="3579517"/>
            <a:ext cx="901494" cy="8630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106" name="Google Shape;2106;p49"/>
          <p:cNvPicPr preferRelativeResize="0"/>
          <p:nvPr/>
        </p:nvPicPr>
        <p:blipFill rotWithShape="1">
          <a:blip r:embed="rId14">
            <a:alphaModFix/>
          </a:blip>
          <a:srcRect b="0" l="0" r="0" t="0"/>
          <a:stretch/>
        </p:blipFill>
        <p:spPr>
          <a:xfrm>
            <a:off x="5557651" y="3579517"/>
            <a:ext cx="874871" cy="874871"/>
          </a:xfrm>
          <a:prstGeom prst="rect">
            <a:avLst/>
          </a:prstGeom>
          <a:noFill/>
          <a:ln>
            <a:noFill/>
          </a:ln>
        </p:spPr>
      </p:pic>
      <p:pic>
        <p:nvPicPr>
          <p:cNvPr descr="Icono&#10;&#10;Descripción generada automáticamente" id="2107" name="Google Shape;2107;p49"/>
          <p:cNvPicPr preferRelativeResize="0"/>
          <p:nvPr/>
        </p:nvPicPr>
        <p:blipFill rotWithShape="1">
          <a:blip r:embed="rId14">
            <a:alphaModFix/>
          </a:blip>
          <a:srcRect b="0" l="0" r="0" t="0"/>
          <a:stretch/>
        </p:blipFill>
        <p:spPr>
          <a:xfrm>
            <a:off x="8390026" y="3583996"/>
            <a:ext cx="874871" cy="874871"/>
          </a:xfrm>
          <a:prstGeom prst="rect">
            <a:avLst/>
          </a:prstGeom>
          <a:noFill/>
          <a:ln>
            <a:noFill/>
          </a:ln>
        </p:spPr>
      </p:pic>
      <p:pic>
        <p:nvPicPr>
          <p:cNvPr descr="Icono&#10;&#10;Descripción generada automáticamente" id="2108" name="Google Shape;2108;p49"/>
          <p:cNvPicPr preferRelativeResize="0"/>
          <p:nvPr/>
        </p:nvPicPr>
        <p:blipFill rotWithShape="1">
          <a:blip r:embed="rId14">
            <a:alphaModFix/>
          </a:blip>
          <a:srcRect b="0" l="0" r="0" t="0"/>
          <a:stretch/>
        </p:blipFill>
        <p:spPr>
          <a:xfrm>
            <a:off x="11274253" y="3573591"/>
            <a:ext cx="874871" cy="874871"/>
          </a:xfrm>
          <a:prstGeom prst="rect">
            <a:avLst/>
          </a:prstGeom>
          <a:noFill/>
          <a:ln>
            <a:noFill/>
          </a:ln>
        </p:spPr>
      </p:pic>
      <p:pic>
        <p:nvPicPr>
          <p:cNvPr descr="Icono&#10;&#10;Descripción generada automáticamente" id="2109" name="Google Shape;2109;p49"/>
          <p:cNvPicPr preferRelativeResize="0"/>
          <p:nvPr/>
        </p:nvPicPr>
        <p:blipFill rotWithShape="1">
          <a:blip r:embed="rId14">
            <a:alphaModFix/>
          </a:blip>
          <a:srcRect b="0" l="0" r="0" t="0"/>
          <a:stretch/>
        </p:blipFill>
        <p:spPr>
          <a:xfrm>
            <a:off x="14077698" y="3573590"/>
            <a:ext cx="874871" cy="874871"/>
          </a:xfrm>
          <a:prstGeom prst="rect">
            <a:avLst/>
          </a:prstGeom>
          <a:noFill/>
          <a:ln>
            <a:noFill/>
          </a:ln>
        </p:spPr>
      </p:pic>
      <p:sp>
        <p:nvSpPr>
          <p:cNvPr id="2110" name="Google Shape;2110;p49"/>
          <p:cNvSpPr txBox="1"/>
          <p:nvPr/>
        </p:nvSpPr>
        <p:spPr>
          <a:xfrm>
            <a:off x="3710940" y="3117221"/>
            <a:ext cx="564183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482649"/>
                </a:solidFill>
                <a:latin typeface="Arial"/>
                <a:ea typeface="Arial"/>
                <a:cs typeface="Arial"/>
                <a:sym typeface="Arial"/>
              </a:rPr>
              <a:t>Clic en cada ícono para visualizar la información </a:t>
            </a:r>
            <a:endParaRPr i="1" sz="1500">
              <a:solidFill>
                <a:srgbClr val="482649"/>
              </a:solidFill>
              <a:latin typeface="Arial"/>
              <a:ea typeface="Arial"/>
              <a:cs typeface="Arial"/>
              <a:sym typeface="Arial"/>
            </a:endParaRPr>
          </a:p>
        </p:txBody>
      </p:sp>
      <p:pic>
        <p:nvPicPr>
          <p:cNvPr id="2111" name="Google Shape;2111;p49"/>
          <p:cNvPicPr preferRelativeResize="0"/>
          <p:nvPr/>
        </p:nvPicPr>
        <p:blipFill rotWithShape="1">
          <a:blip r:embed="rId15">
            <a:alphaModFix/>
          </a:blip>
          <a:srcRect b="0" l="0" r="0" t="0"/>
          <a:stretch/>
        </p:blipFill>
        <p:spPr>
          <a:xfrm>
            <a:off x="4197628" y="3614596"/>
            <a:ext cx="791782" cy="791782"/>
          </a:xfrm>
          <a:prstGeom prst="rect">
            <a:avLst/>
          </a:prstGeom>
          <a:noFill/>
          <a:ln>
            <a:noFill/>
          </a:ln>
        </p:spPr>
      </p:pic>
      <p:pic>
        <p:nvPicPr>
          <p:cNvPr id="2112" name="Google Shape;2112;p49"/>
          <p:cNvPicPr preferRelativeResize="0"/>
          <p:nvPr/>
        </p:nvPicPr>
        <p:blipFill rotWithShape="1">
          <a:blip r:embed="rId16">
            <a:alphaModFix/>
          </a:blip>
          <a:srcRect b="0" l="0" r="0" t="0"/>
          <a:stretch/>
        </p:blipFill>
        <p:spPr>
          <a:xfrm>
            <a:off x="7025142" y="3604586"/>
            <a:ext cx="790409" cy="790409"/>
          </a:xfrm>
          <a:prstGeom prst="rect">
            <a:avLst/>
          </a:prstGeom>
          <a:noFill/>
          <a:ln>
            <a:noFill/>
          </a:ln>
        </p:spPr>
      </p:pic>
      <p:pic>
        <p:nvPicPr>
          <p:cNvPr id="2113" name="Google Shape;2113;p49"/>
          <p:cNvPicPr preferRelativeResize="0"/>
          <p:nvPr/>
        </p:nvPicPr>
        <p:blipFill rotWithShape="1">
          <a:blip r:embed="rId17">
            <a:alphaModFix/>
          </a:blip>
          <a:srcRect b="0" l="0" r="0" t="0"/>
          <a:stretch/>
        </p:blipFill>
        <p:spPr>
          <a:xfrm>
            <a:off x="9890526" y="3620252"/>
            <a:ext cx="757810" cy="757810"/>
          </a:xfrm>
          <a:prstGeom prst="rect">
            <a:avLst/>
          </a:prstGeom>
          <a:noFill/>
          <a:ln>
            <a:noFill/>
          </a:ln>
        </p:spPr>
      </p:pic>
      <p:pic>
        <p:nvPicPr>
          <p:cNvPr id="2114" name="Google Shape;2114;p49"/>
          <p:cNvPicPr preferRelativeResize="0"/>
          <p:nvPr/>
        </p:nvPicPr>
        <p:blipFill rotWithShape="1">
          <a:blip r:embed="rId18">
            <a:alphaModFix/>
          </a:blip>
          <a:srcRect b="0" l="0" r="0" t="0"/>
          <a:stretch/>
        </p:blipFill>
        <p:spPr>
          <a:xfrm>
            <a:off x="12719757" y="3614597"/>
            <a:ext cx="791782" cy="791782"/>
          </a:xfrm>
          <a:prstGeom prst="rect">
            <a:avLst/>
          </a:prstGeom>
          <a:noFill/>
          <a:ln>
            <a:noFill/>
          </a:ln>
        </p:spPr>
      </p:pic>
      <p:sp>
        <p:nvSpPr>
          <p:cNvPr id="2115" name="Google Shape;2115;p49"/>
          <p:cNvSpPr/>
          <p:nvPr/>
        </p:nvSpPr>
        <p:spPr>
          <a:xfrm>
            <a:off x="3668161" y="5142412"/>
            <a:ext cx="11794795" cy="352805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6" name="Google Shape;2116;p49"/>
          <p:cNvSpPr/>
          <p:nvPr/>
        </p:nvSpPr>
        <p:spPr>
          <a:xfrm>
            <a:off x="8841505" y="5266573"/>
            <a:ext cx="6348530" cy="572335"/>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7" name="Google Shape;2117;p49"/>
          <p:cNvSpPr txBox="1"/>
          <p:nvPr/>
        </p:nvSpPr>
        <p:spPr>
          <a:xfrm>
            <a:off x="9373233" y="5365797"/>
            <a:ext cx="2022982"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Actividad de lectura.</a:t>
            </a:r>
            <a:endParaRPr/>
          </a:p>
        </p:txBody>
      </p:sp>
      <p:pic>
        <p:nvPicPr>
          <p:cNvPr descr="C:\Users\Andrés Mejia\Desktop\reloj.png" id="2118" name="Google Shape;2118;p49"/>
          <p:cNvPicPr preferRelativeResize="0"/>
          <p:nvPr/>
        </p:nvPicPr>
        <p:blipFill rotWithShape="1">
          <a:blip r:embed="rId19">
            <a:alphaModFix/>
          </a:blip>
          <a:srcRect b="0" l="0" r="0" t="0"/>
          <a:stretch/>
        </p:blipFill>
        <p:spPr>
          <a:xfrm>
            <a:off x="11362764" y="5405241"/>
            <a:ext cx="330091" cy="330091"/>
          </a:xfrm>
          <a:prstGeom prst="rect">
            <a:avLst/>
          </a:prstGeom>
          <a:noFill/>
          <a:ln>
            <a:noFill/>
          </a:ln>
        </p:spPr>
      </p:pic>
      <p:pic>
        <p:nvPicPr>
          <p:cNvPr descr="C:\Users\Andrés Mejia\Desktop\actividad.png" id="2119" name="Google Shape;2119;p49"/>
          <p:cNvPicPr preferRelativeResize="0"/>
          <p:nvPr/>
        </p:nvPicPr>
        <p:blipFill rotWithShape="1">
          <a:blip r:embed="rId20">
            <a:alphaModFix/>
          </a:blip>
          <a:srcRect b="0" l="0" r="0" t="0"/>
          <a:stretch/>
        </p:blipFill>
        <p:spPr>
          <a:xfrm>
            <a:off x="9018586" y="5411376"/>
            <a:ext cx="354647" cy="354647"/>
          </a:xfrm>
          <a:prstGeom prst="rect">
            <a:avLst/>
          </a:prstGeom>
          <a:noFill/>
          <a:ln>
            <a:noFill/>
          </a:ln>
        </p:spPr>
      </p:pic>
      <p:sp>
        <p:nvSpPr>
          <p:cNvPr id="2120" name="Google Shape;2120;p49"/>
          <p:cNvSpPr txBox="1"/>
          <p:nvPr/>
        </p:nvSpPr>
        <p:spPr>
          <a:xfrm>
            <a:off x="4569095" y="5570287"/>
            <a:ext cx="23270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9F4C97"/>
                </a:solidFill>
                <a:latin typeface="Arial"/>
                <a:ea typeface="Arial"/>
                <a:cs typeface="Arial"/>
                <a:sym typeface="Arial"/>
              </a:rPr>
              <a:t>ACTIVIDAD # 10</a:t>
            </a:r>
            <a:endParaRPr sz="1800">
              <a:solidFill>
                <a:srgbClr val="9F4C97"/>
              </a:solidFill>
              <a:latin typeface="Arial"/>
              <a:ea typeface="Arial"/>
              <a:cs typeface="Arial"/>
              <a:sym typeface="Arial"/>
            </a:endParaRPr>
          </a:p>
        </p:txBody>
      </p:sp>
      <p:cxnSp>
        <p:nvCxnSpPr>
          <p:cNvPr id="2121" name="Google Shape;2121;p49"/>
          <p:cNvCxnSpPr/>
          <p:nvPr/>
        </p:nvCxnSpPr>
        <p:spPr>
          <a:xfrm>
            <a:off x="4021817" y="5976135"/>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2122" name="Google Shape;2122;p49"/>
          <p:cNvPicPr preferRelativeResize="0"/>
          <p:nvPr/>
        </p:nvPicPr>
        <p:blipFill rotWithShape="1">
          <a:blip r:embed="rId21">
            <a:alphaModFix/>
          </a:blip>
          <a:srcRect b="0" l="0" r="0" t="0"/>
          <a:stretch/>
        </p:blipFill>
        <p:spPr>
          <a:xfrm>
            <a:off x="3744642" y="5244801"/>
            <a:ext cx="1037957" cy="1037957"/>
          </a:xfrm>
          <a:prstGeom prst="rect">
            <a:avLst/>
          </a:prstGeom>
          <a:noFill/>
          <a:ln>
            <a:noFill/>
          </a:ln>
        </p:spPr>
      </p:pic>
      <p:sp>
        <p:nvSpPr>
          <p:cNvPr id="2123" name="Google Shape;2123;p49"/>
          <p:cNvSpPr txBox="1"/>
          <p:nvPr/>
        </p:nvSpPr>
        <p:spPr>
          <a:xfrm>
            <a:off x="4095599" y="7112123"/>
            <a:ext cx="277122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sp>
        <p:nvSpPr>
          <p:cNvPr id="2124" name="Google Shape;2124;p49"/>
          <p:cNvSpPr/>
          <p:nvPr/>
        </p:nvSpPr>
        <p:spPr>
          <a:xfrm rot="5400000">
            <a:off x="9212424" y="5611643"/>
            <a:ext cx="2352719" cy="3371311"/>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49"/>
          <p:cNvSpPr/>
          <p:nvPr/>
        </p:nvSpPr>
        <p:spPr>
          <a:xfrm>
            <a:off x="7146396" y="6127574"/>
            <a:ext cx="1967180" cy="2333591"/>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26" name="Google Shape;2126;p49"/>
          <p:cNvPicPr preferRelativeResize="0"/>
          <p:nvPr/>
        </p:nvPicPr>
        <p:blipFill rotWithShape="1">
          <a:blip r:embed="rId22">
            <a:alphaModFix/>
          </a:blip>
          <a:srcRect b="0" l="0" r="0" t="0"/>
          <a:stretch/>
        </p:blipFill>
        <p:spPr>
          <a:xfrm>
            <a:off x="7372889" y="6516171"/>
            <a:ext cx="1556397" cy="1556397"/>
          </a:xfrm>
          <a:prstGeom prst="rect">
            <a:avLst/>
          </a:prstGeom>
          <a:noFill/>
          <a:ln>
            <a:noFill/>
          </a:ln>
        </p:spPr>
      </p:pic>
      <p:pic>
        <p:nvPicPr>
          <p:cNvPr descr="Logotipo&#10;&#10;Descripción generada automáticamente" id="2127" name="Google Shape;2127;p49"/>
          <p:cNvPicPr preferRelativeResize="0"/>
          <p:nvPr/>
        </p:nvPicPr>
        <p:blipFill rotWithShape="1">
          <a:blip r:embed="rId8">
            <a:alphaModFix/>
          </a:blip>
          <a:srcRect b="0" l="0" r="0" t="0"/>
          <a:stretch/>
        </p:blipFill>
        <p:spPr>
          <a:xfrm>
            <a:off x="4119563" y="332647"/>
            <a:ext cx="525043" cy="525043"/>
          </a:xfrm>
          <a:prstGeom prst="rect">
            <a:avLst/>
          </a:prstGeom>
          <a:noFill/>
          <a:ln>
            <a:noFill/>
          </a:ln>
        </p:spPr>
      </p:pic>
      <p:sp>
        <p:nvSpPr>
          <p:cNvPr id="2128" name="Google Shape;2128;p49"/>
          <p:cNvSpPr txBox="1"/>
          <p:nvPr/>
        </p:nvSpPr>
        <p:spPr>
          <a:xfrm>
            <a:off x="9188437" y="6107931"/>
            <a:ext cx="2675303" cy="227241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1" lang="es-CO" sz="1500">
                <a:solidFill>
                  <a:schemeClr val="dk1"/>
                </a:solidFill>
                <a:latin typeface="Arial"/>
                <a:ea typeface="Arial"/>
                <a:cs typeface="Arial"/>
                <a:sym typeface="Arial"/>
              </a:rPr>
              <a:t>Sugerencia de lectura: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Para una mayor comprensión del tema visto, amplíe la idea de estado del arte; no es necesario que se limite a un referente bibliográfico en particular, la elección es personal.</a:t>
            </a:r>
            <a:endParaRPr sz="1500">
              <a:solidFill>
                <a:schemeClr val="dk1"/>
              </a:solidFill>
              <a:latin typeface="Arial"/>
              <a:ea typeface="Arial"/>
              <a:cs typeface="Arial"/>
              <a:sym typeface="Arial"/>
            </a:endParaRPr>
          </a:p>
        </p:txBody>
      </p:sp>
      <p:sp>
        <p:nvSpPr>
          <p:cNvPr id="2129" name="Google Shape;2129;p49"/>
          <p:cNvSpPr txBox="1"/>
          <p:nvPr/>
        </p:nvSpPr>
        <p:spPr>
          <a:xfrm>
            <a:off x="11790600" y="5356050"/>
            <a:ext cx="3884835" cy="3958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500">
                <a:solidFill>
                  <a:srgbClr val="0C0C0C"/>
                </a:solidFill>
                <a:latin typeface="Arial"/>
                <a:ea typeface="Arial"/>
                <a:cs typeface="Arial"/>
                <a:sym typeface="Arial"/>
              </a:rPr>
              <a:t>Tiempo sugerido: 2 horas autónomas.</a:t>
            </a:r>
            <a:endParaRPr/>
          </a:p>
        </p:txBody>
      </p:sp>
      <p:sp>
        <p:nvSpPr>
          <p:cNvPr id="2130" name="Google Shape;2130;p49"/>
          <p:cNvSpPr/>
          <p:nvPr/>
        </p:nvSpPr>
        <p:spPr>
          <a:xfrm flipH="1" rot="10800000">
            <a:off x="14391189" y="4420259"/>
            <a:ext cx="307221" cy="54672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2131" name="Google Shape;2131;p49"/>
          <p:cNvPicPr preferRelativeResize="0"/>
          <p:nvPr/>
        </p:nvPicPr>
        <p:blipFill rotWithShape="1">
          <a:blip r:embed="rId8">
            <a:alphaModFix/>
          </a:blip>
          <a:srcRect b="0" l="0" r="0" t="0"/>
          <a:stretch/>
        </p:blipFill>
        <p:spPr>
          <a:xfrm>
            <a:off x="14531767" y="4192507"/>
            <a:ext cx="525043" cy="525043"/>
          </a:xfrm>
          <a:prstGeom prst="rect">
            <a:avLst/>
          </a:prstGeom>
          <a:noFill/>
          <a:ln>
            <a:noFill/>
          </a:ln>
        </p:spPr>
      </p:pic>
      <p:pic>
        <p:nvPicPr>
          <p:cNvPr descr="Logotipo&#10;&#10;Descripción generada automáticamente" id="2132" name="Google Shape;2132;p49"/>
          <p:cNvPicPr preferRelativeResize="0"/>
          <p:nvPr/>
        </p:nvPicPr>
        <p:blipFill rotWithShape="1">
          <a:blip r:embed="rId8">
            <a:alphaModFix/>
          </a:blip>
          <a:srcRect b="0" l="0" r="0" t="0"/>
          <a:stretch/>
        </p:blipFill>
        <p:spPr>
          <a:xfrm>
            <a:off x="15654502" y="4428064"/>
            <a:ext cx="525043" cy="525043"/>
          </a:xfrm>
          <a:prstGeom prst="rect">
            <a:avLst/>
          </a:prstGeom>
          <a:noFill/>
          <a:ln>
            <a:noFill/>
          </a:ln>
        </p:spPr>
      </p:pic>
      <p:sp>
        <p:nvSpPr>
          <p:cNvPr id="2133" name="Google Shape;2133;p49"/>
          <p:cNvSpPr/>
          <p:nvPr/>
        </p:nvSpPr>
        <p:spPr>
          <a:xfrm>
            <a:off x="0" y="-12682"/>
            <a:ext cx="16256001" cy="9156682"/>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3.png" id="2134" name="Google Shape;2134;p49"/>
          <p:cNvPicPr preferRelativeResize="0"/>
          <p:nvPr/>
        </p:nvPicPr>
        <p:blipFill rotWithShape="1">
          <a:blip r:embed="rId23">
            <a:alphaModFix/>
          </a:blip>
          <a:srcRect b="0" l="0" r="0" t="0"/>
          <a:stretch/>
        </p:blipFill>
        <p:spPr>
          <a:xfrm>
            <a:off x="3462698" y="1892018"/>
            <a:ext cx="10718567" cy="5035263"/>
          </a:xfrm>
          <a:prstGeom prst="rect">
            <a:avLst/>
          </a:prstGeom>
          <a:noFill/>
          <a:ln>
            <a:noFill/>
          </a:ln>
        </p:spPr>
      </p:pic>
      <p:pic>
        <p:nvPicPr>
          <p:cNvPr descr="Icono&#10;&#10;Descripción generada automáticamente" id="2135" name="Google Shape;2135;p49"/>
          <p:cNvPicPr preferRelativeResize="0"/>
          <p:nvPr/>
        </p:nvPicPr>
        <p:blipFill rotWithShape="1">
          <a:blip r:embed="rId24">
            <a:alphaModFix/>
          </a:blip>
          <a:srcRect b="0" l="0" r="0" t="0"/>
          <a:stretch/>
        </p:blipFill>
        <p:spPr>
          <a:xfrm>
            <a:off x="5382268" y="4527499"/>
            <a:ext cx="701041" cy="693995"/>
          </a:xfrm>
          <a:prstGeom prst="rect">
            <a:avLst/>
          </a:prstGeom>
          <a:noFill/>
          <a:ln>
            <a:noFill/>
          </a:ln>
        </p:spPr>
      </p:pic>
      <p:sp>
        <p:nvSpPr>
          <p:cNvPr id="2136" name="Google Shape;2136;p49"/>
          <p:cNvSpPr txBox="1"/>
          <p:nvPr/>
        </p:nvSpPr>
        <p:spPr>
          <a:xfrm>
            <a:off x="6181055" y="4689830"/>
            <a:ext cx="5063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Lectura y escritura en la investigación.</a:t>
            </a:r>
            <a:endParaRPr b="1" sz="1800">
              <a:solidFill>
                <a:schemeClr val="lt1"/>
              </a:solidFill>
              <a:latin typeface="Arial"/>
              <a:ea typeface="Arial"/>
              <a:cs typeface="Arial"/>
              <a:sym typeface="Arial"/>
            </a:endParaRPr>
          </a:p>
        </p:txBody>
      </p:sp>
      <p:sp>
        <p:nvSpPr>
          <p:cNvPr id="2137" name="Google Shape;2137;p49"/>
          <p:cNvSpPr txBox="1"/>
          <p:nvPr/>
        </p:nvSpPr>
        <p:spPr>
          <a:xfrm>
            <a:off x="11033953" y="4689830"/>
            <a:ext cx="613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800">
                <a:solidFill>
                  <a:schemeClr val="lt1"/>
                </a:solidFill>
                <a:latin typeface="Arial"/>
                <a:ea typeface="Arial"/>
                <a:cs typeface="Arial"/>
                <a:sym typeface="Arial"/>
              </a:rPr>
              <a:t>Ver.</a:t>
            </a:r>
            <a:endParaRPr/>
          </a:p>
        </p:txBody>
      </p:sp>
      <p:sp>
        <p:nvSpPr>
          <p:cNvPr id="2138" name="Google Shape;2138;p49"/>
          <p:cNvSpPr/>
          <p:nvPr/>
        </p:nvSpPr>
        <p:spPr>
          <a:xfrm>
            <a:off x="13360648" y="2242452"/>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pic>
        <p:nvPicPr>
          <p:cNvPr descr="C:\Users\Andrés Mejia\Desktop\METODOLOGÍA INVESTIGACIÓN\Botonera-79.png" id="2139" name="Google Shape;2139;p49"/>
          <p:cNvPicPr preferRelativeResize="0"/>
          <p:nvPr/>
        </p:nvPicPr>
        <p:blipFill rotWithShape="1">
          <a:blip r:embed="rId12">
            <a:alphaModFix/>
          </a:blip>
          <a:srcRect b="0" l="0" r="0" t="0"/>
          <a:stretch/>
        </p:blipFill>
        <p:spPr>
          <a:xfrm>
            <a:off x="8496941" y="2783851"/>
            <a:ext cx="850257" cy="8413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5"/>
          <p:cNvSpPr txBox="1"/>
          <p:nvPr/>
        </p:nvSpPr>
        <p:spPr>
          <a:xfrm>
            <a:off x="3196043" y="4799045"/>
            <a:ext cx="121528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171" name="Google Shape;171;p5"/>
          <p:cNvSpPr txBox="1"/>
          <p:nvPr/>
        </p:nvSpPr>
        <p:spPr>
          <a:xfrm>
            <a:off x="2780705" y="5208019"/>
            <a:ext cx="131781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C:\Users\Andrés Mejia\Desktop\METODOLOGÍA INVESTIGACIÓN\colleagues-working-together-on-financial-report-using-modern-gadget (1).jpg" id="172" name="Google Shape;172;p5"/>
          <p:cNvPicPr preferRelativeResize="0"/>
          <p:nvPr/>
        </p:nvPicPr>
        <p:blipFill rotWithShape="1">
          <a:blip r:embed="rId3">
            <a:alphaModFix/>
          </a:blip>
          <a:srcRect b="24854" l="3605" r="7701" t="17859"/>
          <a:stretch/>
        </p:blipFill>
        <p:spPr>
          <a:xfrm>
            <a:off x="5808534" y="1687571"/>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73" name="Google Shape;173;p5"/>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174" name="Google Shape;174;p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5" name="Google Shape;175;p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176" name="Google Shape;176;p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178" name="Google Shape;178;p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180" name="Google Shape;180;p5"/>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181" name="Google Shape;181;p5"/>
          <p:cNvPicPr preferRelativeResize="0"/>
          <p:nvPr/>
        </p:nvPicPr>
        <p:blipFill rotWithShape="1">
          <a:blip r:embed="rId4">
            <a:alphaModFix/>
          </a:blip>
          <a:srcRect b="0" l="0" r="0" t="0"/>
          <a:stretch/>
        </p:blipFill>
        <p:spPr>
          <a:xfrm>
            <a:off x="12734396" y="6374515"/>
            <a:ext cx="1722124" cy="1648971"/>
          </a:xfrm>
          <a:prstGeom prst="rect">
            <a:avLst/>
          </a:prstGeom>
          <a:noFill/>
          <a:ln>
            <a:noFill/>
          </a:ln>
        </p:spPr>
      </p:pic>
      <p:pic>
        <p:nvPicPr>
          <p:cNvPr descr="Icono&#10;&#10;Descripción generada automáticamente" id="182" name="Google Shape;182;p5"/>
          <p:cNvPicPr preferRelativeResize="0"/>
          <p:nvPr/>
        </p:nvPicPr>
        <p:blipFill rotWithShape="1">
          <a:blip r:embed="rId5">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183" name="Google Shape;183;p5"/>
          <p:cNvPicPr preferRelativeResize="0"/>
          <p:nvPr/>
        </p:nvPicPr>
        <p:blipFill rotWithShape="1">
          <a:blip r:embed="rId6">
            <a:alphaModFix/>
          </a:blip>
          <a:srcRect b="0" l="0" r="0" t="0"/>
          <a:stretch/>
        </p:blipFill>
        <p:spPr>
          <a:xfrm>
            <a:off x="6938446" y="6439735"/>
            <a:ext cx="1840996" cy="1655067"/>
          </a:xfrm>
          <a:prstGeom prst="rect">
            <a:avLst/>
          </a:prstGeom>
          <a:noFill/>
          <a:ln>
            <a:noFill/>
          </a:ln>
        </p:spPr>
      </p:pic>
      <p:pic>
        <p:nvPicPr>
          <p:cNvPr descr="Icono&#10;&#10;Descripción generada automáticamente" id="184" name="Google Shape;184;p5"/>
          <p:cNvPicPr preferRelativeResize="0"/>
          <p:nvPr/>
        </p:nvPicPr>
        <p:blipFill rotWithShape="1">
          <a:blip r:embed="rId7">
            <a:alphaModFix/>
          </a:blip>
          <a:srcRect b="0" l="0" r="0" t="0"/>
          <a:stretch/>
        </p:blipFill>
        <p:spPr>
          <a:xfrm>
            <a:off x="10099849" y="6439735"/>
            <a:ext cx="1578867" cy="1554483"/>
          </a:xfrm>
          <a:prstGeom prst="rect">
            <a:avLst/>
          </a:prstGeom>
          <a:noFill/>
          <a:ln>
            <a:noFill/>
          </a:ln>
        </p:spPr>
      </p:pic>
      <p:sp>
        <p:nvSpPr>
          <p:cNvPr id="185" name="Google Shape;185;p5"/>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186" name="Google Shape;186;p5"/>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187" name="Google Shape;187;p5"/>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188" name="Google Shape;188;p5"/>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pic>
        <p:nvPicPr>
          <p:cNvPr descr="Logotipo&#10;&#10;Descripción generada automáticamente" id="189" name="Google Shape;189;p5"/>
          <p:cNvPicPr preferRelativeResize="0"/>
          <p:nvPr/>
        </p:nvPicPr>
        <p:blipFill rotWithShape="1">
          <a:blip r:embed="rId8">
            <a:alphaModFix/>
          </a:blip>
          <a:srcRect b="0" l="0" r="0" t="0"/>
          <a:stretch/>
        </p:blipFill>
        <p:spPr>
          <a:xfrm>
            <a:off x="13720455" y="0"/>
            <a:ext cx="2522419" cy="798766"/>
          </a:xfrm>
          <a:prstGeom prst="rect">
            <a:avLst/>
          </a:prstGeom>
          <a:noFill/>
          <a:ln>
            <a:noFill/>
          </a:ln>
        </p:spPr>
      </p:pic>
      <p:pic>
        <p:nvPicPr>
          <p:cNvPr descr="Icono&#10;&#10;Descripción generada automáticamente" id="190" name="Google Shape;190;p5"/>
          <p:cNvPicPr preferRelativeResize="0"/>
          <p:nvPr/>
        </p:nvPicPr>
        <p:blipFill rotWithShape="1">
          <a:blip r:embed="rId9">
            <a:alphaModFix/>
          </a:blip>
          <a:srcRect b="0" l="0" r="0" t="0"/>
          <a:stretch/>
        </p:blipFill>
        <p:spPr>
          <a:xfrm>
            <a:off x="181266" y="884455"/>
            <a:ext cx="525043" cy="519216"/>
          </a:xfrm>
          <a:prstGeom prst="rect">
            <a:avLst/>
          </a:prstGeom>
          <a:noFill/>
          <a:ln>
            <a:noFill/>
          </a:ln>
        </p:spPr>
      </p:pic>
      <p:pic>
        <p:nvPicPr>
          <p:cNvPr descr="C:\Users\Andrés Mejia\Desktop\personaje.png" id="191" name="Google Shape;191;p5"/>
          <p:cNvPicPr preferRelativeResize="0"/>
          <p:nvPr/>
        </p:nvPicPr>
        <p:blipFill rotWithShape="1">
          <a:blip r:embed="rId10">
            <a:alphaModFix/>
          </a:blip>
          <a:srcRect b="0" l="0" r="0" t="0"/>
          <a:stretch/>
        </p:blipFill>
        <p:spPr>
          <a:xfrm>
            <a:off x="660113" y="6374515"/>
            <a:ext cx="1741353" cy="2540139"/>
          </a:xfrm>
          <a:prstGeom prst="rect">
            <a:avLst/>
          </a:prstGeom>
          <a:noFill/>
          <a:ln>
            <a:noFill/>
          </a:ln>
        </p:spPr>
      </p:pic>
      <p:pic>
        <p:nvPicPr>
          <p:cNvPr descr="Logotipo&#10;&#10;Descripción generada automáticamente" id="192" name="Google Shape;192;p5"/>
          <p:cNvPicPr preferRelativeResize="0"/>
          <p:nvPr/>
        </p:nvPicPr>
        <p:blipFill rotWithShape="1">
          <a:blip r:embed="rId11">
            <a:alphaModFix/>
          </a:blip>
          <a:srcRect b="0" l="0" r="0" t="0"/>
          <a:stretch/>
        </p:blipFill>
        <p:spPr>
          <a:xfrm>
            <a:off x="1539350" y="1089609"/>
            <a:ext cx="525043" cy="525043"/>
          </a:xfrm>
          <a:prstGeom prst="rect">
            <a:avLst/>
          </a:prstGeom>
          <a:noFill/>
          <a:ln>
            <a:noFill/>
          </a:ln>
        </p:spPr>
      </p:pic>
      <p:pic>
        <p:nvPicPr>
          <p:cNvPr descr="Logotipo&#10;&#10;Descripción generada automáticamente" id="193" name="Google Shape;193;p5"/>
          <p:cNvPicPr preferRelativeResize="0"/>
          <p:nvPr/>
        </p:nvPicPr>
        <p:blipFill rotWithShape="1">
          <a:blip r:embed="rId11">
            <a:alphaModFix/>
          </a:blip>
          <a:srcRect b="0" l="0" r="0" t="0"/>
          <a:stretch/>
        </p:blipFill>
        <p:spPr>
          <a:xfrm>
            <a:off x="5415740" y="8363550"/>
            <a:ext cx="525043" cy="525043"/>
          </a:xfrm>
          <a:prstGeom prst="rect">
            <a:avLst/>
          </a:prstGeom>
          <a:noFill/>
          <a:ln>
            <a:noFill/>
          </a:ln>
        </p:spPr>
      </p:pic>
      <p:sp>
        <p:nvSpPr>
          <p:cNvPr id="194" name="Google Shape;194;p5"/>
          <p:cNvSpPr/>
          <p:nvPr/>
        </p:nvSpPr>
        <p:spPr>
          <a:xfrm>
            <a:off x="1810" y="12491"/>
            <a:ext cx="16256001" cy="9131509"/>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195" name="Google Shape;195;p5"/>
          <p:cNvPicPr preferRelativeResize="0"/>
          <p:nvPr/>
        </p:nvPicPr>
        <p:blipFill rotWithShape="1">
          <a:blip r:embed="rId12">
            <a:alphaModFix/>
          </a:blip>
          <a:srcRect b="0" l="0" r="0" t="0"/>
          <a:stretch/>
        </p:blipFill>
        <p:spPr>
          <a:xfrm>
            <a:off x="4382646" y="997810"/>
            <a:ext cx="9436100" cy="7381875"/>
          </a:xfrm>
          <a:prstGeom prst="rect">
            <a:avLst/>
          </a:prstGeom>
          <a:noFill/>
          <a:ln>
            <a:noFill/>
          </a:ln>
        </p:spPr>
      </p:pic>
      <p:pic>
        <p:nvPicPr>
          <p:cNvPr descr="Icono&#10;&#10;Descripción generada automáticamente" id="196" name="Google Shape;196;p5"/>
          <p:cNvPicPr preferRelativeResize="0"/>
          <p:nvPr/>
        </p:nvPicPr>
        <p:blipFill rotWithShape="1">
          <a:blip r:embed="rId5">
            <a:alphaModFix/>
          </a:blip>
          <a:srcRect b="0" l="0" r="0" t="0"/>
          <a:stretch/>
        </p:blipFill>
        <p:spPr>
          <a:xfrm>
            <a:off x="7974567" y="2433901"/>
            <a:ext cx="1386843" cy="1856236"/>
          </a:xfrm>
          <a:prstGeom prst="rect">
            <a:avLst/>
          </a:prstGeom>
          <a:noFill/>
          <a:ln>
            <a:noFill/>
          </a:ln>
        </p:spPr>
      </p:pic>
      <p:sp>
        <p:nvSpPr>
          <p:cNvPr id="197" name="Google Shape;197;p5"/>
          <p:cNvSpPr txBox="1"/>
          <p:nvPr/>
        </p:nvSpPr>
        <p:spPr>
          <a:xfrm>
            <a:off x="5628609" y="5072478"/>
            <a:ext cx="6305285" cy="1131592"/>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s-CO" sz="1500">
                <a:solidFill>
                  <a:schemeClr val="lt1"/>
                </a:solidFill>
                <a:latin typeface="Arial"/>
                <a:ea typeface="Arial"/>
                <a:cs typeface="Arial"/>
                <a:sym typeface="Arial"/>
              </a:rPr>
              <a:t>Este curso está dirigido a los estudiantes </a:t>
            </a:r>
            <a:r>
              <a:rPr lang="es-CO" sz="1500" u="none" strike="noStrike">
                <a:solidFill>
                  <a:schemeClr val="lt1"/>
                </a:solidFill>
                <a:latin typeface="Arial"/>
                <a:ea typeface="Arial"/>
                <a:cs typeface="Arial"/>
                <a:sym typeface="Arial"/>
              </a:rPr>
              <a:t>del V Semestre del programa de Economía de la Universidad Autónoma Latinoamericana que ya hayan tenido acceso a cursos teóricos y metodológicos que se ofrecen en el pensum.</a:t>
            </a:r>
            <a:endParaRPr sz="1500" u="none" strike="noStrike">
              <a:solidFill>
                <a:schemeClr val="lt1"/>
              </a:solidFill>
              <a:latin typeface="Arial"/>
              <a:ea typeface="Arial"/>
              <a:cs typeface="Arial"/>
              <a:sym typeface="Arial"/>
            </a:endParaRPr>
          </a:p>
        </p:txBody>
      </p:sp>
      <p:sp>
        <p:nvSpPr>
          <p:cNvPr id="198" name="Google Shape;198;p5"/>
          <p:cNvSpPr/>
          <p:nvPr/>
        </p:nvSpPr>
        <p:spPr>
          <a:xfrm>
            <a:off x="1207533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199" name="Google Shape;199;p5"/>
          <p:cNvSpPr txBox="1"/>
          <p:nvPr/>
        </p:nvSpPr>
        <p:spPr>
          <a:xfrm>
            <a:off x="8034310" y="1786895"/>
            <a:ext cx="1753247" cy="41620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O" sz="2000">
                <a:solidFill>
                  <a:schemeClr val="lt1"/>
                </a:solidFill>
                <a:latin typeface="Arial"/>
                <a:ea typeface="Arial"/>
                <a:cs typeface="Arial"/>
                <a:sym typeface="Arial"/>
              </a:rPr>
              <a:t>Dirigido a</a:t>
            </a:r>
            <a:endParaRPr b="1" sz="20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5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Google Shape;2145;p5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46" name="Google Shape;2146;p5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147" name="Google Shape;2147;p5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8" name="Google Shape;2148;p5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149" name="Google Shape;2149;p5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0" name="Google Shape;2150;p5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151" name="Google Shape;2151;p50"/>
          <p:cNvSpPr txBox="1"/>
          <p:nvPr/>
        </p:nvSpPr>
        <p:spPr>
          <a:xfrm>
            <a:off x="3277144" y="859085"/>
            <a:ext cx="432681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a:t>
            </a:r>
            <a:endParaRPr/>
          </a:p>
        </p:txBody>
      </p:sp>
      <p:sp>
        <p:nvSpPr>
          <p:cNvPr id="2152" name="Google Shape;2152;p50"/>
          <p:cNvSpPr txBox="1"/>
          <p:nvPr/>
        </p:nvSpPr>
        <p:spPr>
          <a:xfrm>
            <a:off x="4997722" y="1956259"/>
            <a:ext cx="79596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(Utilice las flechas (&lt;) (&gt;) para visualizar las unidades de aprendizaje)</a:t>
            </a:r>
            <a:endParaRPr/>
          </a:p>
        </p:txBody>
      </p:sp>
      <p:pic>
        <p:nvPicPr>
          <p:cNvPr descr="Logotipo&#10;&#10;Descripción generada automáticamente" id="2153" name="Google Shape;2153;p50"/>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154" name="Google Shape;2154;p50"/>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155" name="Google Shape;2155;p5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156" name="Google Shape;2156;p5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pic>
        <p:nvPicPr>
          <p:cNvPr descr="Icono&#10;&#10;Descripción generada automáticamente" id="2157" name="Google Shape;2157;p50"/>
          <p:cNvPicPr preferRelativeResize="0"/>
          <p:nvPr/>
        </p:nvPicPr>
        <p:blipFill rotWithShape="1">
          <a:blip r:embed="rId6">
            <a:alphaModFix/>
          </a:blip>
          <a:srcRect b="0" l="0" r="0" t="0"/>
          <a:stretch/>
        </p:blipFill>
        <p:spPr>
          <a:xfrm>
            <a:off x="11103491" y="3609938"/>
            <a:ext cx="3148590" cy="4023368"/>
          </a:xfrm>
          <a:prstGeom prst="rect">
            <a:avLst/>
          </a:prstGeom>
          <a:noFill/>
          <a:ln>
            <a:noFill/>
          </a:ln>
        </p:spPr>
      </p:pic>
      <p:pic>
        <p:nvPicPr>
          <p:cNvPr descr="Icono&#10;&#10;Descripción generada automáticamente" id="2158" name="Google Shape;2158;p50"/>
          <p:cNvPicPr preferRelativeResize="0"/>
          <p:nvPr/>
        </p:nvPicPr>
        <p:blipFill rotWithShape="1">
          <a:blip r:embed="rId7">
            <a:alphaModFix/>
          </a:blip>
          <a:srcRect b="0" l="0" r="0" t="0"/>
          <a:stretch/>
        </p:blipFill>
        <p:spPr>
          <a:xfrm>
            <a:off x="15497131" y="4235686"/>
            <a:ext cx="700959" cy="660126"/>
          </a:xfrm>
          <a:prstGeom prst="rect">
            <a:avLst/>
          </a:prstGeom>
          <a:noFill/>
          <a:ln>
            <a:noFill/>
          </a:ln>
        </p:spPr>
      </p:pic>
      <p:pic>
        <p:nvPicPr>
          <p:cNvPr descr="Icono&#10;&#10;Descripción generada automáticamente" id="2159" name="Google Shape;2159;p50"/>
          <p:cNvPicPr preferRelativeResize="0"/>
          <p:nvPr/>
        </p:nvPicPr>
        <p:blipFill rotWithShape="1">
          <a:blip r:embed="rId8">
            <a:alphaModFix/>
          </a:blip>
          <a:srcRect b="0" l="0" r="0" t="0"/>
          <a:stretch/>
        </p:blipFill>
        <p:spPr>
          <a:xfrm>
            <a:off x="2882620" y="4292981"/>
            <a:ext cx="936836" cy="660126"/>
          </a:xfrm>
          <a:prstGeom prst="rect">
            <a:avLst/>
          </a:prstGeom>
          <a:noFill/>
          <a:ln>
            <a:noFill/>
          </a:ln>
        </p:spPr>
      </p:pic>
      <p:sp>
        <p:nvSpPr>
          <p:cNvPr id="2160" name="Google Shape;2160;p50"/>
          <p:cNvSpPr txBox="1"/>
          <p:nvPr/>
        </p:nvSpPr>
        <p:spPr>
          <a:xfrm>
            <a:off x="6526284" y="1389868"/>
            <a:ext cx="51306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200">
                <a:solidFill>
                  <a:srgbClr val="482649"/>
                </a:solidFill>
                <a:latin typeface="Arial"/>
                <a:ea typeface="Arial"/>
                <a:cs typeface="Arial"/>
                <a:sym typeface="Arial"/>
              </a:rPr>
              <a:t>CONTENIDO TEMÁTICO</a:t>
            </a:r>
            <a:endParaRPr sz="3200">
              <a:solidFill>
                <a:srgbClr val="482649"/>
              </a:solidFill>
              <a:latin typeface="Arial"/>
              <a:ea typeface="Arial"/>
              <a:cs typeface="Arial"/>
              <a:sym typeface="Arial"/>
            </a:endParaRPr>
          </a:p>
        </p:txBody>
      </p:sp>
      <p:sp>
        <p:nvSpPr>
          <p:cNvPr id="2161" name="Google Shape;2161;p50"/>
          <p:cNvSpPr txBox="1"/>
          <p:nvPr/>
        </p:nvSpPr>
        <p:spPr>
          <a:xfrm>
            <a:off x="11049350" y="5564561"/>
            <a:ext cx="274829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1500">
                <a:solidFill>
                  <a:schemeClr val="lt1"/>
                </a:solidFill>
                <a:latin typeface="Arial"/>
                <a:ea typeface="Arial"/>
                <a:cs typeface="Arial"/>
                <a:sym typeface="Arial"/>
              </a:rPr>
              <a:t>APRENDIZAJE 3</a:t>
            </a:r>
            <a:endParaRPr/>
          </a:p>
          <a:p>
            <a:pPr indent="0" lvl="0" marL="0" marR="0" rtl="0" algn="ctr">
              <a:spcBef>
                <a:spcPts val="0"/>
              </a:spcBef>
              <a:spcAft>
                <a:spcPts val="0"/>
              </a:spcAft>
              <a:buNone/>
            </a:pPr>
            <a:r>
              <a:rPr lang="es-CO" sz="1500">
                <a:solidFill>
                  <a:schemeClr val="lt1"/>
                </a:solidFill>
                <a:latin typeface="Arial"/>
                <a:ea typeface="Arial"/>
                <a:cs typeface="Arial"/>
                <a:sym typeface="Arial"/>
              </a:rPr>
              <a:t>Marco conceptual, estado del arte, marco legal y contextual</a:t>
            </a:r>
            <a:endParaRPr sz="1500">
              <a:solidFill>
                <a:schemeClr val="lt1"/>
              </a:solidFill>
              <a:latin typeface="Arial"/>
              <a:ea typeface="Arial"/>
              <a:cs typeface="Arial"/>
              <a:sym typeface="Arial"/>
            </a:endParaRPr>
          </a:p>
        </p:txBody>
      </p:sp>
      <p:pic>
        <p:nvPicPr>
          <p:cNvPr descr="C:\Users\Andrés Mejia\Desktop\personaje.png" id="2162" name="Google Shape;2162;p50"/>
          <p:cNvPicPr preferRelativeResize="0"/>
          <p:nvPr/>
        </p:nvPicPr>
        <p:blipFill rotWithShape="1">
          <a:blip r:embed="rId9">
            <a:alphaModFix/>
          </a:blip>
          <a:srcRect b="0" l="0" r="0" t="0"/>
          <a:stretch/>
        </p:blipFill>
        <p:spPr>
          <a:xfrm>
            <a:off x="660113" y="6374515"/>
            <a:ext cx="1741353" cy="2540139"/>
          </a:xfrm>
          <a:prstGeom prst="rect">
            <a:avLst/>
          </a:prstGeom>
          <a:noFill/>
          <a:ln>
            <a:noFill/>
          </a:ln>
        </p:spPr>
      </p:pic>
      <p:pic>
        <p:nvPicPr>
          <p:cNvPr descr="Logotipo&#10;&#10;Descripción generada automáticamente" id="2163" name="Google Shape;2163;p50"/>
          <p:cNvPicPr preferRelativeResize="0"/>
          <p:nvPr/>
        </p:nvPicPr>
        <p:blipFill rotWithShape="1">
          <a:blip r:embed="rId10">
            <a:alphaModFix/>
          </a:blip>
          <a:srcRect b="0" l="0" r="0" t="0"/>
          <a:stretch/>
        </p:blipFill>
        <p:spPr>
          <a:xfrm>
            <a:off x="1539350" y="1089609"/>
            <a:ext cx="525043" cy="525043"/>
          </a:xfrm>
          <a:prstGeom prst="rect">
            <a:avLst/>
          </a:prstGeom>
          <a:noFill/>
          <a:ln>
            <a:noFill/>
          </a:ln>
        </p:spPr>
      </p:pic>
      <p:sp>
        <p:nvSpPr>
          <p:cNvPr id="2164" name="Google Shape;2164;p50"/>
          <p:cNvSpPr/>
          <p:nvPr/>
        </p:nvSpPr>
        <p:spPr>
          <a:xfrm>
            <a:off x="11877650" y="6552460"/>
            <a:ext cx="1292464" cy="416578"/>
          </a:xfrm>
          <a:prstGeom prst="roundRect">
            <a:avLst>
              <a:gd fmla="val 16667" name="adj"/>
            </a:avLst>
          </a:prstGeom>
          <a:solidFill>
            <a:srgbClr val="59595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5" name="Google Shape;2165;p50"/>
          <p:cNvSpPr txBox="1"/>
          <p:nvPr/>
        </p:nvSpPr>
        <p:spPr>
          <a:xfrm>
            <a:off x="11815355" y="6622249"/>
            <a:ext cx="141705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200">
                <a:solidFill>
                  <a:schemeClr val="lt1"/>
                </a:solidFill>
                <a:latin typeface="Arial"/>
                <a:ea typeface="Arial"/>
                <a:cs typeface="Arial"/>
                <a:sym typeface="Arial"/>
              </a:rPr>
              <a:t>INICIAR</a:t>
            </a:r>
            <a:endParaRPr sz="1200">
              <a:solidFill>
                <a:schemeClr val="lt1"/>
              </a:solidFill>
              <a:latin typeface="Arial"/>
              <a:ea typeface="Arial"/>
              <a:cs typeface="Arial"/>
              <a:sym typeface="Arial"/>
            </a:endParaRPr>
          </a:p>
        </p:txBody>
      </p:sp>
      <p:pic>
        <p:nvPicPr>
          <p:cNvPr descr="C:\Users\Andrés Mejia\Desktop\METODOLOGÍA INVESTIGACIÓN\Botonera-76.png" id="2166" name="Google Shape;2166;p50"/>
          <p:cNvPicPr preferRelativeResize="0"/>
          <p:nvPr/>
        </p:nvPicPr>
        <p:blipFill rotWithShape="1">
          <a:blip r:embed="rId11">
            <a:alphaModFix/>
          </a:blip>
          <a:srcRect b="0" l="0" r="0" t="0"/>
          <a:stretch/>
        </p:blipFill>
        <p:spPr>
          <a:xfrm>
            <a:off x="6513964" y="2600301"/>
            <a:ext cx="5029200" cy="6235700"/>
          </a:xfrm>
          <a:prstGeom prst="rect">
            <a:avLst/>
          </a:prstGeom>
          <a:noFill/>
          <a:ln>
            <a:noFill/>
          </a:ln>
        </p:spPr>
      </p:pic>
      <p:sp>
        <p:nvSpPr>
          <p:cNvPr id="2167" name="Google Shape;2167;p50"/>
          <p:cNvSpPr txBox="1"/>
          <p:nvPr/>
        </p:nvSpPr>
        <p:spPr>
          <a:xfrm>
            <a:off x="6862298" y="5768105"/>
            <a:ext cx="3969347"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2200">
                <a:solidFill>
                  <a:schemeClr val="lt1"/>
                </a:solidFill>
                <a:latin typeface="Arial"/>
                <a:ea typeface="Arial"/>
                <a:cs typeface="Arial"/>
                <a:sym typeface="Arial"/>
              </a:rPr>
              <a:t>APRENDIZAJE 2</a:t>
            </a:r>
            <a:endParaRPr/>
          </a:p>
          <a:p>
            <a:pPr indent="0" lvl="0" marL="0" marR="0" rtl="0" algn="ctr">
              <a:spcBef>
                <a:spcPts val="0"/>
              </a:spcBef>
              <a:spcAft>
                <a:spcPts val="0"/>
              </a:spcAft>
              <a:buNone/>
            </a:pPr>
            <a:r>
              <a:rPr lang="es-CO" sz="2200">
                <a:solidFill>
                  <a:schemeClr val="lt1"/>
                </a:solidFill>
                <a:latin typeface="Arial"/>
                <a:ea typeface="Arial"/>
                <a:cs typeface="Arial"/>
                <a:sym typeface="Arial"/>
              </a:rPr>
              <a:t>Fundamento Teórico</a:t>
            </a:r>
            <a:endParaRPr/>
          </a:p>
        </p:txBody>
      </p:sp>
      <p:pic>
        <p:nvPicPr>
          <p:cNvPr descr="Logotipo&#10;&#10;Descripción generada automáticamente" id="2168" name="Google Shape;2168;p50"/>
          <p:cNvPicPr preferRelativeResize="0"/>
          <p:nvPr/>
        </p:nvPicPr>
        <p:blipFill rotWithShape="1">
          <a:blip r:embed="rId10">
            <a:alphaModFix/>
          </a:blip>
          <a:srcRect b="0" l="0" r="0" t="0"/>
          <a:stretch/>
        </p:blipFill>
        <p:spPr>
          <a:xfrm>
            <a:off x="9793090" y="7518185"/>
            <a:ext cx="525043" cy="525043"/>
          </a:xfrm>
          <a:prstGeom prst="rect">
            <a:avLst/>
          </a:prstGeom>
          <a:noFill/>
          <a:ln>
            <a:noFill/>
          </a:ln>
        </p:spPr>
      </p:pic>
      <p:sp>
        <p:nvSpPr>
          <p:cNvPr id="2169" name="Google Shape;2169;p50"/>
          <p:cNvSpPr/>
          <p:nvPr/>
        </p:nvSpPr>
        <p:spPr>
          <a:xfrm>
            <a:off x="7994081" y="7113082"/>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50"/>
          <p:cNvSpPr txBox="1"/>
          <p:nvPr/>
        </p:nvSpPr>
        <p:spPr>
          <a:xfrm>
            <a:off x="8217444" y="7208776"/>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INICIAR</a:t>
            </a:r>
            <a:endParaRPr sz="2200">
              <a:solidFill>
                <a:schemeClr val="lt1"/>
              </a:solidFill>
              <a:latin typeface="Arial"/>
              <a:ea typeface="Arial"/>
              <a:cs typeface="Arial"/>
              <a:sym typeface="Arial"/>
            </a:endParaRPr>
          </a:p>
        </p:txBody>
      </p:sp>
      <p:pic>
        <p:nvPicPr>
          <p:cNvPr descr="C:\Users\Andrés Mejia\Desktop\METODOLOGÍA INVESTIGACIÓN\Botonera-76.png" id="2171" name="Google Shape;2171;p50"/>
          <p:cNvPicPr preferRelativeResize="0"/>
          <p:nvPr/>
        </p:nvPicPr>
        <p:blipFill rotWithShape="1">
          <a:blip r:embed="rId12">
            <a:alphaModFix/>
          </a:blip>
          <a:srcRect b="0" l="0" r="0" t="0"/>
          <a:stretch/>
        </p:blipFill>
        <p:spPr>
          <a:xfrm>
            <a:off x="3640367" y="3740488"/>
            <a:ext cx="3221931" cy="3994870"/>
          </a:xfrm>
          <a:prstGeom prst="rect">
            <a:avLst/>
          </a:prstGeom>
          <a:noFill/>
          <a:ln>
            <a:noFill/>
          </a:ln>
        </p:spPr>
      </p:pic>
      <p:sp>
        <p:nvSpPr>
          <p:cNvPr id="2172" name="Google Shape;2172;p50"/>
          <p:cNvSpPr txBox="1"/>
          <p:nvPr/>
        </p:nvSpPr>
        <p:spPr>
          <a:xfrm>
            <a:off x="3229846" y="5868951"/>
            <a:ext cx="3969347"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chemeClr val="lt1"/>
                </a:solidFill>
                <a:latin typeface="Arial"/>
                <a:ea typeface="Arial"/>
                <a:cs typeface="Arial"/>
                <a:sym typeface="Arial"/>
              </a:rPr>
              <a:t>UNIDAD DE </a:t>
            </a:r>
            <a:endParaRPr/>
          </a:p>
          <a:p>
            <a:pPr indent="0" lvl="0" marL="0" marR="0" rtl="0" algn="ctr">
              <a:spcBef>
                <a:spcPts val="0"/>
              </a:spcBef>
              <a:spcAft>
                <a:spcPts val="0"/>
              </a:spcAft>
              <a:buNone/>
            </a:pPr>
            <a:r>
              <a:rPr b="1" lang="es-CO" sz="1500">
                <a:solidFill>
                  <a:schemeClr val="lt1"/>
                </a:solidFill>
                <a:latin typeface="Arial"/>
                <a:ea typeface="Arial"/>
                <a:cs typeface="Arial"/>
                <a:sym typeface="Arial"/>
              </a:rPr>
              <a:t>APRENDIZAJE 1 </a:t>
            </a:r>
            <a:endParaRPr/>
          </a:p>
          <a:p>
            <a:pPr indent="0" lvl="0" marL="0" marR="0" rtl="0" algn="ctr">
              <a:spcBef>
                <a:spcPts val="0"/>
              </a:spcBef>
              <a:spcAft>
                <a:spcPts val="0"/>
              </a:spcAft>
              <a:buNone/>
            </a:pPr>
            <a:r>
              <a:rPr lang="es-CO" sz="1500">
                <a:solidFill>
                  <a:schemeClr val="lt1"/>
                </a:solidFill>
                <a:latin typeface="Arial"/>
                <a:ea typeface="Arial"/>
                <a:cs typeface="Arial"/>
                <a:sym typeface="Arial"/>
              </a:rPr>
              <a:t>La pesquisa bibliográfica</a:t>
            </a:r>
            <a:endParaRPr/>
          </a:p>
        </p:txBody>
      </p:sp>
      <p:sp>
        <p:nvSpPr>
          <p:cNvPr id="2173" name="Google Shape;2173;p50"/>
          <p:cNvSpPr/>
          <p:nvPr/>
        </p:nvSpPr>
        <p:spPr>
          <a:xfrm>
            <a:off x="4568287" y="6659622"/>
            <a:ext cx="1292464" cy="416578"/>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4" name="Google Shape;2174;p50"/>
          <p:cNvSpPr txBox="1"/>
          <p:nvPr/>
        </p:nvSpPr>
        <p:spPr>
          <a:xfrm>
            <a:off x="4505992" y="6729411"/>
            <a:ext cx="141705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200">
                <a:solidFill>
                  <a:schemeClr val="lt1"/>
                </a:solidFill>
                <a:latin typeface="Arial"/>
                <a:ea typeface="Arial"/>
                <a:cs typeface="Arial"/>
                <a:sym typeface="Arial"/>
              </a:rPr>
              <a:t>INICIAR</a:t>
            </a:r>
            <a:endParaRPr sz="1200">
              <a:solidFill>
                <a:schemeClr val="lt1"/>
              </a:solidFill>
              <a:latin typeface="Arial"/>
              <a:ea typeface="Arial"/>
              <a:cs typeface="Arial"/>
              <a:sym typeface="Arial"/>
            </a:endParaRPr>
          </a:p>
        </p:txBody>
      </p:sp>
      <p:pic>
        <p:nvPicPr>
          <p:cNvPr id="2175" name="Google Shape;2175;p50"/>
          <p:cNvPicPr preferRelativeResize="0"/>
          <p:nvPr/>
        </p:nvPicPr>
        <p:blipFill rotWithShape="1">
          <a:blip r:embed="rId13">
            <a:alphaModFix/>
          </a:blip>
          <a:srcRect b="0" l="0" r="0" t="0"/>
          <a:stretch/>
        </p:blipFill>
        <p:spPr>
          <a:xfrm>
            <a:off x="4490390" y="4292981"/>
            <a:ext cx="1298889" cy="1298889"/>
          </a:xfrm>
          <a:prstGeom prst="rect">
            <a:avLst/>
          </a:prstGeom>
          <a:noFill/>
          <a:ln>
            <a:noFill/>
          </a:ln>
        </p:spPr>
      </p:pic>
      <p:pic>
        <p:nvPicPr>
          <p:cNvPr id="2176" name="Google Shape;2176;p50"/>
          <p:cNvPicPr preferRelativeResize="0"/>
          <p:nvPr/>
        </p:nvPicPr>
        <p:blipFill rotWithShape="1">
          <a:blip r:embed="rId14">
            <a:alphaModFix/>
          </a:blip>
          <a:srcRect b="0" l="0" r="0" t="0"/>
          <a:stretch/>
        </p:blipFill>
        <p:spPr>
          <a:xfrm>
            <a:off x="7785886" y="3433133"/>
            <a:ext cx="2097992" cy="2097992"/>
          </a:xfrm>
          <a:prstGeom prst="rect">
            <a:avLst/>
          </a:prstGeom>
          <a:noFill/>
          <a:ln>
            <a:noFill/>
          </a:ln>
        </p:spPr>
      </p:pic>
      <p:pic>
        <p:nvPicPr>
          <p:cNvPr id="2177" name="Google Shape;2177;p50"/>
          <p:cNvPicPr preferRelativeResize="0"/>
          <p:nvPr/>
        </p:nvPicPr>
        <p:blipFill rotWithShape="1">
          <a:blip r:embed="rId15">
            <a:alphaModFix/>
          </a:blip>
          <a:srcRect b="0" l="0" r="0" t="0"/>
          <a:stretch/>
        </p:blipFill>
        <p:spPr>
          <a:xfrm>
            <a:off x="11811469" y="4151582"/>
            <a:ext cx="1310566" cy="13105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5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3" name="Google Shape;2183;p5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84" name="Google Shape;2184;p5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185" name="Google Shape;2185;p5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5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187" name="Google Shape;2187;p5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5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189" name="Google Shape;2189;p5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190" name="Google Shape;2190;p51"/>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191" name="Google Shape;2191;p51"/>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192" name="Google Shape;2192;p5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193" name="Google Shape;2193;p5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194" name="Google Shape;2194;p5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195" name="Google Shape;2195;p5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196" name="Google Shape;2196;p5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197" name="Google Shape;2197;p5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51"/>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199" name="Google Shape;2199;p51"/>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2200" name="Google Shape;2200;p51"/>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2201" name="Google Shape;2201;p51"/>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202" name="Google Shape;2202;p51"/>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203" name="Google Shape;2203;p51"/>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204" name="Google Shape;2204;p51"/>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205" name="Google Shape;2205;p51"/>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206" name="Google Shape;2206;p51"/>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2207" name="Google Shape;2207;p5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208" name="Google Shape;2208;p5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209" name="Google Shape;2209;p5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0" name="Google Shape;2210;p5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211" name="Google Shape;2211;p51"/>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212" name="Google Shape;2212;p51"/>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3" name="Google Shape;2213;p51"/>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4" name="Google Shape;2214;p51"/>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5" name="Google Shape;2215;p51"/>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16" name="Google Shape;2216;p51"/>
          <p:cNvPicPr preferRelativeResize="0"/>
          <p:nvPr/>
        </p:nvPicPr>
        <p:blipFill rotWithShape="1">
          <a:blip r:embed="rId14">
            <a:alphaModFix/>
          </a:blip>
          <a:srcRect b="0" l="0" r="0" t="0"/>
          <a:stretch/>
        </p:blipFill>
        <p:spPr>
          <a:xfrm>
            <a:off x="5548546" y="3632594"/>
            <a:ext cx="2217253" cy="2217253"/>
          </a:xfrm>
          <a:prstGeom prst="rect">
            <a:avLst/>
          </a:prstGeom>
          <a:noFill/>
          <a:ln>
            <a:noFill/>
          </a:ln>
        </p:spPr>
      </p:pic>
      <p:pic>
        <p:nvPicPr>
          <p:cNvPr id="2217" name="Google Shape;2217;p51"/>
          <p:cNvPicPr preferRelativeResize="0"/>
          <p:nvPr/>
        </p:nvPicPr>
        <p:blipFill rotWithShape="1">
          <a:blip r:embed="rId15">
            <a:alphaModFix/>
          </a:blip>
          <a:srcRect b="0" l="0" r="0" t="0"/>
          <a:stretch/>
        </p:blipFill>
        <p:spPr>
          <a:xfrm>
            <a:off x="11286971" y="3632594"/>
            <a:ext cx="2217253" cy="2217253"/>
          </a:xfrm>
          <a:prstGeom prst="rect">
            <a:avLst/>
          </a:prstGeom>
          <a:noFill/>
          <a:ln>
            <a:noFill/>
          </a:ln>
        </p:spPr>
      </p:pic>
      <p:pic>
        <p:nvPicPr>
          <p:cNvPr id="2218" name="Google Shape;2218;p51"/>
          <p:cNvPicPr preferRelativeResize="0"/>
          <p:nvPr/>
        </p:nvPicPr>
        <p:blipFill rotWithShape="1">
          <a:blip r:embed="rId16">
            <a:alphaModFix/>
          </a:blip>
          <a:srcRect b="0" l="0" r="0" t="0"/>
          <a:stretch/>
        </p:blipFill>
        <p:spPr>
          <a:xfrm>
            <a:off x="5548546" y="6353878"/>
            <a:ext cx="2217253" cy="2217253"/>
          </a:xfrm>
          <a:prstGeom prst="rect">
            <a:avLst/>
          </a:prstGeom>
          <a:noFill/>
          <a:ln>
            <a:noFill/>
          </a:ln>
        </p:spPr>
      </p:pic>
      <p:pic>
        <p:nvPicPr>
          <p:cNvPr id="2219" name="Google Shape;2219;p51"/>
          <p:cNvPicPr preferRelativeResize="0"/>
          <p:nvPr/>
        </p:nvPicPr>
        <p:blipFill rotWithShape="1">
          <a:blip r:embed="rId17">
            <a:alphaModFix/>
          </a:blip>
          <a:srcRect b="0" l="0" r="0" t="0"/>
          <a:stretch/>
        </p:blipFill>
        <p:spPr>
          <a:xfrm>
            <a:off x="11286971" y="6353878"/>
            <a:ext cx="2217253" cy="2217253"/>
          </a:xfrm>
          <a:prstGeom prst="rect">
            <a:avLst/>
          </a:prstGeom>
          <a:noFill/>
          <a:ln>
            <a:noFill/>
          </a:ln>
        </p:spPr>
      </p:pic>
      <p:pic>
        <p:nvPicPr>
          <p:cNvPr descr="Logotipo&#10;&#10;Descripción generada automáticamente" id="2220" name="Google Shape;2220;p51"/>
          <p:cNvPicPr preferRelativeResize="0"/>
          <p:nvPr/>
        </p:nvPicPr>
        <p:blipFill rotWithShape="1">
          <a:blip r:embed="rId8">
            <a:alphaModFix/>
          </a:blip>
          <a:srcRect b="0" l="0" r="0" t="0"/>
          <a:stretch/>
        </p:blipFill>
        <p:spPr>
          <a:xfrm>
            <a:off x="8828622" y="5518486"/>
            <a:ext cx="525043" cy="52504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5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6" name="Google Shape;2226;p5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27" name="Google Shape;2227;p5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228" name="Google Shape;2228;p5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5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230" name="Google Shape;2230;p5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1" name="Google Shape;2231;p5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232" name="Google Shape;2232;p5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233" name="Google Shape;2233;p5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234" name="Google Shape;2234;p5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235" name="Google Shape;2235;p5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236" name="Google Shape;2236;p5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237" name="Google Shape;2237;p5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238" name="Google Shape;2238;p5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239" name="Google Shape;2239;p5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240" name="Google Shape;2240;p5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52"/>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242" name="Google Shape;2242;p5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243" name="Google Shape;2243;p5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244" name="Google Shape;2244;p52"/>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245" name="Google Shape;2245;p5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246" name="Google Shape;2246;p5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247" name="Google Shape;2247;p5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248" name="Google Shape;2248;p5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249" name="Google Shape;2249;p52"/>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250" name="Google Shape;2250;p5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251" name="Google Shape;2251;p5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252" name="Google Shape;2252;p5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5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254" name="Google Shape;2254;p52"/>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255" name="Google Shape;2255;p52"/>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52"/>
          <p:cNvSpPr/>
          <p:nvPr/>
        </p:nvSpPr>
        <p:spPr>
          <a:xfrm flipH="1">
            <a:off x="3788581" y="3380578"/>
            <a:ext cx="5737182" cy="2721284"/>
          </a:xfrm>
          <a:prstGeom prst="round1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52"/>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8" name="Google Shape;2258;p52"/>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59" name="Google Shape;2259;p52"/>
          <p:cNvPicPr preferRelativeResize="0"/>
          <p:nvPr/>
        </p:nvPicPr>
        <p:blipFill rotWithShape="1">
          <a:blip r:embed="rId13">
            <a:alphaModFix/>
          </a:blip>
          <a:srcRect b="0" l="0" r="0" t="0"/>
          <a:stretch/>
        </p:blipFill>
        <p:spPr>
          <a:xfrm>
            <a:off x="11286971" y="3632594"/>
            <a:ext cx="2217253" cy="2217253"/>
          </a:xfrm>
          <a:prstGeom prst="rect">
            <a:avLst/>
          </a:prstGeom>
          <a:noFill/>
          <a:ln>
            <a:noFill/>
          </a:ln>
        </p:spPr>
      </p:pic>
      <p:pic>
        <p:nvPicPr>
          <p:cNvPr id="2260" name="Google Shape;2260;p52"/>
          <p:cNvPicPr preferRelativeResize="0"/>
          <p:nvPr/>
        </p:nvPicPr>
        <p:blipFill rotWithShape="1">
          <a:blip r:embed="rId14">
            <a:alphaModFix/>
          </a:blip>
          <a:srcRect b="0" l="0" r="0" t="0"/>
          <a:stretch/>
        </p:blipFill>
        <p:spPr>
          <a:xfrm>
            <a:off x="5548546" y="6353878"/>
            <a:ext cx="2217253" cy="2217253"/>
          </a:xfrm>
          <a:prstGeom prst="rect">
            <a:avLst/>
          </a:prstGeom>
          <a:noFill/>
          <a:ln>
            <a:noFill/>
          </a:ln>
        </p:spPr>
      </p:pic>
      <p:pic>
        <p:nvPicPr>
          <p:cNvPr id="2261" name="Google Shape;2261;p52"/>
          <p:cNvPicPr preferRelativeResize="0"/>
          <p:nvPr/>
        </p:nvPicPr>
        <p:blipFill rotWithShape="1">
          <a:blip r:embed="rId15">
            <a:alphaModFix/>
          </a:blip>
          <a:srcRect b="0" l="0" r="0" t="0"/>
          <a:stretch/>
        </p:blipFill>
        <p:spPr>
          <a:xfrm>
            <a:off x="11286971" y="6353878"/>
            <a:ext cx="2217253" cy="2217253"/>
          </a:xfrm>
          <a:prstGeom prst="rect">
            <a:avLst/>
          </a:prstGeom>
          <a:noFill/>
          <a:ln>
            <a:noFill/>
          </a:ln>
        </p:spPr>
      </p:pic>
      <p:sp>
        <p:nvSpPr>
          <p:cNvPr id="2262" name="Google Shape;2262;p52"/>
          <p:cNvSpPr txBox="1"/>
          <p:nvPr/>
        </p:nvSpPr>
        <p:spPr>
          <a:xfrm>
            <a:off x="3939992" y="3456786"/>
            <a:ext cx="5447279" cy="2631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dk1"/>
                </a:solidFill>
                <a:latin typeface="Arial"/>
                <a:ea typeface="Arial"/>
                <a:cs typeface="Arial"/>
                <a:sym typeface="Arial"/>
              </a:rPr>
              <a:t>Inicio de la revisión</a:t>
            </a:r>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Creswell (2005) recomienda escribir un título preliminar de la investigación y seleccionar dos o tres palabras “clave” que capten la idea central de la investigación o utilizar las que autores destacados en el campo suelen plantear. Es una buena manera de comenzar una búsqueda.</a:t>
            </a:r>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Se recomienda iniciar la revisión acudiendo a expertos en el tema o a través de fuentes secundarias o terciarias, ya que esas personas se vuelven especialistas en el tema y es fundamental aprovechar su esfuerzo.</a:t>
            </a:r>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Buscar en bancos o bases de datos físicas y electrónicas.</a:t>
            </a:r>
            <a:endParaRPr sz="1500">
              <a:solidFill>
                <a:schemeClr val="dk1"/>
              </a:solidFill>
              <a:latin typeface="Arial"/>
              <a:ea typeface="Arial"/>
              <a:cs typeface="Arial"/>
              <a:sym typeface="Arial"/>
            </a:endParaRPr>
          </a:p>
        </p:txBody>
      </p:sp>
      <p:pic>
        <p:nvPicPr>
          <p:cNvPr descr="Logotipo&#10;&#10;Descripción generada automáticamente" id="2263" name="Google Shape;2263;p52"/>
          <p:cNvPicPr preferRelativeResize="0"/>
          <p:nvPr/>
        </p:nvPicPr>
        <p:blipFill rotWithShape="1">
          <a:blip r:embed="rId7">
            <a:alphaModFix/>
          </a:blip>
          <a:srcRect b="0" l="0" r="0" t="0"/>
          <a:stretch/>
        </p:blipFill>
        <p:spPr>
          <a:xfrm>
            <a:off x="9129946" y="5762218"/>
            <a:ext cx="525043" cy="52504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5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5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70" name="Google Shape;2270;p5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271" name="Google Shape;2271;p5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2" name="Google Shape;2272;p5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273" name="Google Shape;2273;p5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4" name="Google Shape;2274;p5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275" name="Google Shape;2275;p5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276" name="Google Shape;2276;p5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277" name="Google Shape;2277;p5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278" name="Google Shape;2278;p5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279" name="Google Shape;2279;p5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280" name="Google Shape;2280;p5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281" name="Google Shape;2281;p5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282" name="Google Shape;2282;p5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283" name="Google Shape;2283;p5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5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285" name="Google Shape;2285;p5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286" name="Google Shape;2286;p5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287" name="Google Shape;2287;p53"/>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288" name="Google Shape;2288;p5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289" name="Google Shape;2289;p5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290" name="Google Shape;2290;p5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291" name="Google Shape;2291;p5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292" name="Google Shape;2292;p53"/>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293" name="Google Shape;2293;p5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294" name="Google Shape;2294;p5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295" name="Google Shape;2295;p5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6" name="Google Shape;2296;p5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297" name="Google Shape;2297;p53"/>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298" name="Google Shape;2298;p53"/>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9" name="Google Shape;2299;p53"/>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0" name="Google Shape;2300;p53"/>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1" name="Google Shape;2301;p53"/>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02" name="Google Shape;2302;p53"/>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303" name="Google Shape;2303;p53"/>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304" name="Google Shape;2304;p53"/>
          <p:cNvPicPr preferRelativeResize="0"/>
          <p:nvPr/>
        </p:nvPicPr>
        <p:blipFill rotWithShape="1">
          <a:blip r:embed="rId15">
            <a:alphaModFix/>
          </a:blip>
          <a:srcRect b="0" l="0" r="0" t="0"/>
          <a:stretch/>
        </p:blipFill>
        <p:spPr>
          <a:xfrm>
            <a:off x="5548546" y="6353878"/>
            <a:ext cx="2217253" cy="2217253"/>
          </a:xfrm>
          <a:prstGeom prst="rect">
            <a:avLst/>
          </a:prstGeom>
          <a:noFill/>
          <a:ln>
            <a:noFill/>
          </a:ln>
        </p:spPr>
      </p:pic>
      <p:pic>
        <p:nvPicPr>
          <p:cNvPr id="2305" name="Google Shape;2305;p53"/>
          <p:cNvPicPr preferRelativeResize="0"/>
          <p:nvPr/>
        </p:nvPicPr>
        <p:blipFill rotWithShape="1">
          <a:blip r:embed="rId16">
            <a:alphaModFix/>
          </a:blip>
          <a:srcRect b="0" l="0" r="0" t="0"/>
          <a:stretch/>
        </p:blipFill>
        <p:spPr>
          <a:xfrm>
            <a:off x="11286971" y="6353878"/>
            <a:ext cx="2217253" cy="2217253"/>
          </a:xfrm>
          <a:prstGeom prst="rect">
            <a:avLst/>
          </a:prstGeom>
          <a:noFill/>
          <a:ln>
            <a:noFill/>
          </a:ln>
        </p:spPr>
      </p:pic>
      <p:pic>
        <p:nvPicPr>
          <p:cNvPr descr="Logotipo&#10;&#10;Descripción generada automáticamente" id="2306" name="Google Shape;2306;p53"/>
          <p:cNvPicPr preferRelativeResize="0"/>
          <p:nvPr/>
        </p:nvPicPr>
        <p:blipFill rotWithShape="1">
          <a:blip r:embed="rId7">
            <a:alphaModFix/>
          </a:blip>
          <a:srcRect b="0" l="0" r="0" t="0"/>
          <a:stretch/>
        </p:blipFill>
        <p:spPr>
          <a:xfrm>
            <a:off x="14593095" y="5470008"/>
            <a:ext cx="525043" cy="52504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5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5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13" name="Google Shape;2313;p5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314" name="Google Shape;2314;p5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5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316" name="Google Shape;2316;p5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7" name="Google Shape;2317;p5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318" name="Google Shape;2318;p5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319" name="Google Shape;2319;p5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320" name="Google Shape;2320;p5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321" name="Google Shape;2321;p5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322" name="Google Shape;2322;p5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323" name="Google Shape;2323;p5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324" name="Google Shape;2324;p5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325" name="Google Shape;2325;p5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326" name="Google Shape;2326;p5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7" name="Google Shape;2327;p5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328" name="Google Shape;2328;p5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329" name="Google Shape;2329;p5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330" name="Google Shape;2330;p54"/>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331" name="Google Shape;2331;p5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332" name="Google Shape;2332;p5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333" name="Google Shape;2333;p5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334" name="Google Shape;2334;p5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335" name="Google Shape;2335;p54"/>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336" name="Google Shape;2336;p5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337" name="Google Shape;2337;p5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338" name="Google Shape;2338;p5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9" name="Google Shape;2339;p5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340" name="Google Shape;2340;p54"/>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341" name="Google Shape;2341;p54"/>
          <p:cNvSpPr/>
          <p:nvPr/>
        </p:nvSpPr>
        <p:spPr>
          <a:xfrm>
            <a:off x="9527006" y="3380578"/>
            <a:ext cx="5737182" cy="2721284"/>
          </a:xfrm>
          <a:prstGeom prst="round1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2" name="Google Shape;2342;p54"/>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3" name="Google Shape;2343;p54"/>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4" name="Google Shape;2344;p54"/>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45" name="Google Shape;2345;p54"/>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346" name="Google Shape;2346;p54"/>
          <p:cNvPicPr preferRelativeResize="0"/>
          <p:nvPr/>
        </p:nvPicPr>
        <p:blipFill rotWithShape="1">
          <a:blip r:embed="rId14">
            <a:alphaModFix/>
          </a:blip>
          <a:srcRect b="0" l="0" r="0" t="0"/>
          <a:stretch/>
        </p:blipFill>
        <p:spPr>
          <a:xfrm>
            <a:off x="5548546" y="6353878"/>
            <a:ext cx="2217253" cy="2217253"/>
          </a:xfrm>
          <a:prstGeom prst="rect">
            <a:avLst/>
          </a:prstGeom>
          <a:noFill/>
          <a:ln>
            <a:noFill/>
          </a:ln>
        </p:spPr>
      </p:pic>
      <p:pic>
        <p:nvPicPr>
          <p:cNvPr id="2347" name="Google Shape;2347;p54"/>
          <p:cNvPicPr preferRelativeResize="0"/>
          <p:nvPr/>
        </p:nvPicPr>
        <p:blipFill rotWithShape="1">
          <a:blip r:embed="rId15">
            <a:alphaModFix/>
          </a:blip>
          <a:srcRect b="0" l="0" r="0" t="0"/>
          <a:stretch/>
        </p:blipFill>
        <p:spPr>
          <a:xfrm>
            <a:off x="11286971" y="6353878"/>
            <a:ext cx="2217253" cy="2217253"/>
          </a:xfrm>
          <a:prstGeom prst="rect">
            <a:avLst/>
          </a:prstGeom>
          <a:noFill/>
          <a:ln>
            <a:noFill/>
          </a:ln>
        </p:spPr>
      </p:pic>
      <p:pic>
        <p:nvPicPr>
          <p:cNvPr descr="Logotipo&#10;&#10;Descripción generada automáticamente" id="2348" name="Google Shape;2348;p54"/>
          <p:cNvPicPr preferRelativeResize="0"/>
          <p:nvPr/>
        </p:nvPicPr>
        <p:blipFill rotWithShape="1">
          <a:blip r:embed="rId7">
            <a:alphaModFix/>
          </a:blip>
          <a:srcRect b="0" l="0" r="0" t="0"/>
          <a:stretch/>
        </p:blipFill>
        <p:spPr>
          <a:xfrm>
            <a:off x="14593095" y="5470008"/>
            <a:ext cx="525043" cy="525043"/>
          </a:xfrm>
          <a:prstGeom prst="rect">
            <a:avLst/>
          </a:prstGeom>
          <a:noFill/>
          <a:ln>
            <a:noFill/>
          </a:ln>
        </p:spPr>
      </p:pic>
      <p:sp>
        <p:nvSpPr>
          <p:cNvPr id="2349" name="Google Shape;2349;p54"/>
          <p:cNvSpPr txBox="1"/>
          <p:nvPr/>
        </p:nvSpPr>
        <p:spPr>
          <a:xfrm>
            <a:off x="10079264" y="4114204"/>
            <a:ext cx="4632666" cy="111825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Obtención de la literatura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Una vez identificadas las fuentes primarias es necesario localizarlas en las bibliotecas físicas y/o electrónicas.</a:t>
            </a:r>
            <a:endParaRPr sz="15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5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5" name="Google Shape;2355;p5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56" name="Google Shape;2356;p5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357" name="Google Shape;2357;p5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8" name="Google Shape;2358;p5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359" name="Google Shape;2359;p5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0" name="Google Shape;2360;p5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361" name="Google Shape;2361;p5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362" name="Google Shape;2362;p5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363" name="Google Shape;2363;p5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364" name="Google Shape;2364;p5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365" name="Google Shape;2365;p5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366" name="Google Shape;2366;p5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367" name="Google Shape;2367;p5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368" name="Google Shape;2368;p5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369" name="Google Shape;2369;p5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0" name="Google Shape;2370;p5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371" name="Google Shape;2371;p5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372" name="Google Shape;2372;p5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373" name="Google Shape;2373;p55"/>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374" name="Google Shape;2374;p5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375" name="Google Shape;2375;p5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376" name="Google Shape;2376;p5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377" name="Google Shape;2377;p5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378" name="Google Shape;2378;p55"/>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379" name="Google Shape;2379;p5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380" name="Google Shape;2380;p5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381" name="Google Shape;2381;p5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2" name="Google Shape;2382;p5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383" name="Google Shape;2383;p55"/>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384" name="Google Shape;2384;p55"/>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5" name="Google Shape;2385;p55"/>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6" name="Google Shape;2386;p55"/>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7" name="Google Shape;2387;p55"/>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88" name="Google Shape;2388;p55"/>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389" name="Google Shape;2389;p55"/>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390" name="Google Shape;2390;p55"/>
          <p:cNvPicPr preferRelativeResize="0"/>
          <p:nvPr/>
        </p:nvPicPr>
        <p:blipFill rotWithShape="1">
          <a:blip r:embed="rId15">
            <a:alphaModFix/>
          </a:blip>
          <a:srcRect b="0" l="0" r="0" t="0"/>
          <a:stretch/>
        </p:blipFill>
        <p:spPr>
          <a:xfrm>
            <a:off x="5548546" y="6353878"/>
            <a:ext cx="2217253" cy="2217253"/>
          </a:xfrm>
          <a:prstGeom prst="rect">
            <a:avLst/>
          </a:prstGeom>
          <a:noFill/>
          <a:ln>
            <a:noFill/>
          </a:ln>
        </p:spPr>
      </p:pic>
      <p:pic>
        <p:nvPicPr>
          <p:cNvPr id="2391" name="Google Shape;2391;p55"/>
          <p:cNvPicPr preferRelativeResize="0"/>
          <p:nvPr/>
        </p:nvPicPr>
        <p:blipFill rotWithShape="1">
          <a:blip r:embed="rId16">
            <a:alphaModFix/>
          </a:blip>
          <a:srcRect b="0" l="0" r="0" t="0"/>
          <a:stretch/>
        </p:blipFill>
        <p:spPr>
          <a:xfrm>
            <a:off x="11286971" y="6353878"/>
            <a:ext cx="2217253" cy="2217253"/>
          </a:xfrm>
          <a:prstGeom prst="rect">
            <a:avLst/>
          </a:prstGeom>
          <a:noFill/>
          <a:ln>
            <a:noFill/>
          </a:ln>
        </p:spPr>
      </p:pic>
      <p:pic>
        <p:nvPicPr>
          <p:cNvPr descr="Logotipo&#10;&#10;Descripción generada automáticamente" id="2392" name="Google Shape;2392;p55"/>
          <p:cNvPicPr preferRelativeResize="0"/>
          <p:nvPr/>
        </p:nvPicPr>
        <p:blipFill rotWithShape="1">
          <a:blip r:embed="rId7">
            <a:alphaModFix/>
          </a:blip>
          <a:srcRect b="0" l="0" r="0" t="0"/>
          <a:stretch/>
        </p:blipFill>
        <p:spPr>
          <a:xfrm>
            <a:off x="8887220" y="8265542"/>
            <a:ext cx="525043" cy="52504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5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8" name="Google Shape;2398;p5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99" name="Google Shape;2399;p5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400" name="Google Shape;2400;p5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1" name="Google Shape;2401;p5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402" name="Google Shape;2402;p5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3" name="Google Shape;2403;p5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404" name="Google Shape;2404;p5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405" name="Google Shape;2405;p5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406" name="Google Shape;2406;p5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407" name="Google Shape;2407;p5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408" name="Google Shape;2408;p5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409" name="Google Shape;2409;p5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410" name="Google Shape;2410;p5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411" name="Google Shape;2411;p5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412" name="Google Shape;2412;p5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3" name="Google Shape;2413;p5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414" name="Google Shape;2414;p5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415" name="Google Shape;2415;p5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416" name="Google Shape;2416;p56"/>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417" name="Google Shape;2417;p5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418" name="Google Shape;2418;p5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419" name="Google Shape;2419;p5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420" name="Google Shape;2420;p5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421" name="Google Shape;2421;p56"/>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422" name="Google Shape;2422;p5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423" name="Google Shape;2423;p5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424" name="Google Shape;2424;p5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5" name="Google Shape;2425;p5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426" name="Google Shape;2426;p56"/>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427" name="Google Shape;2427;p56"/>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8" name="Google Shape;2428;p56"/>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9" name="Google Shape;2429;p56"/>
          <p:cNvSpPr/>
          <p:nvPr/>
        </p:nvSpPr>
        <p:spPr>
          <a:xfrm rot="10800000">
            <a:off x="3788581" y="6101862"/>
            <a:ext cx="5737182" cy="2721284"/>
          </a:xfrm>
          <a:prstGeom prst="round1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56"/>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31" name="Google Shape;2431;p56"/>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432" name="Google Shape;2432;p56"/>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433" name="Google Shape;2433;p56"/>
          <p:cNvPicPr preferRelativeResize="0"/>
          <p:nvPr/>
        </p:nvPicPr>
        <p:blipFill rotWithShape="1">
          <a:blip r:embed="rId15">
            <a:alphaModFix/>
          </a:blip>
          <a:srcRect b="0" l="0" r="0" t="0"/>
          <a:stretch/>
        </p:blipFill>
        <p:spPr>
          <a:xfrm>
            <a:off x="11286971" y="6353878"/>
            <a:ext cx="2217253" cy="2217253"/>
          </a:xfrm>
          <a:prstGeom prst="rect">
            <a:avLst/>
          </a:prstGeom>
          <a:noFill/>
          <a:ln>
            <a:noFill/>
          </a:ln>
        </p:spPr>
      </p:pic>
      <p:sp>
        <p:nvSpPr>
          <p:cNvPr id="2434" name="Google Shape;2434;p56"/>
          <p:cNvSpPr txBox="1"/>
          <p:nvPr/>
        </p:nvSpPr>
        <p:spPr>
          <a:xfrm>
            <a:off x="3941758" y="6184341"/>
            <a:ext cx="5430827" cy="250324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Consulta de la literatura</a:t>
            </a:r>
            <a:endParaRPr sz="1500">
              <a:solidFill>
                <a:schemeClr val="dk1"/>
              </a:solidFill>
              <a:latin typeface="Arial"/>
              <a:ea typeface="Arial"/>
              <a:cs typeface="Arial"/>
              <a:sym typeface="Arial"/>
            </a:endParaRPr>
          </a:p>
          <a:p>
            <a:pPr indent="0" lvl="0" marL="0" marR="0" rtl="0" algn="just">
              <a:spcBef>
                <a:spcPts val="800"/>
              </a:spcBef>
              <a:spcAft>
                <a:spcPts val="0"/>
              </a:spcAft>
              <a:buNone/>
            </a:pPr>
            <a:r>
              <a:rPr lang="es-CO" sz="1500">
                <a:solidFill>
                  <a:schemeClr val="dk1"/>
                </a:solidFill>
                <a:latin typeface="Arial"/>
                <a:ea typeface="Arial"/>
                <a:cs typeface="Arial"/>
                <a:sym typeface="Arial"/>
              </a:rPr>
              <a:t>Seleccionar las que serán de utilidad para el marco teórico específico, teniendo como base preguntas como: </a:t>
            </a:r>
            <a:r>
              <a:rPr i="1" lang="es-CO" sz="1500">
                <a:solidFill>
                  <a:schemeClr val="dk1"/>
                </a:solidFill>
                <a:latin typeface="Arial"/>
                <a:ea typeface="Arial"/>
                <a:cs typeface="Arial"/>
                <a:sym typeface="Arial"/>
              </a:rPr>
              <a:t>¿La referencia se relaciona con el problema de investigación? ¿Qué aspecto trata? ¿Ayuda a resolver más rápido y profundamente la investigación?</a:t>
            </a:r>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La bibliografía extranjera debe manejarse como guía para ayudar a definir el enfoque y tratamiento del problema solamente, ya que la información y teorías presentadas fueron elaboradas para otros contextos y situaciones.</a:t>
            </a:r>
            <a:endParaRPr sz="1500">
              <a:solidFill>
                <a:schemeClr val="dk1"/>
              </a:solidFill>
              <a:latin typeface="Arial"/>
              <a:ea typeface="Arial"/>
              <a:cs typeface="Arial"/>
              <a:sym typeface="Arial"/>
            </a:endParaRPr>
          </a:p>
        </p:txBody>
      </p:sp>
      <p:pic>
        <p:nvPicPr>
          <p:cNvPr descr="Logotipo&#10;&#10;Descripción generada automáticamente" id="2435" name="Google Shape;2435;p56"/>
          <p:cNvPicPr preferRelativeResize="0"/>
          <p:nvPr/>
        </p:nvPicPr>
        <p:blipFill rotWithShape="1">
          <a:blip r:embed="rId7">
            <a:alphaModFix/>
          </a:blip>
          <a:srcRect b="0" l="0" r="0" t="0"/>
          <a:stretch/>
        </p:blipFill>
        <p:spPr>
          <a:xfrm>
            <a:off x="8903549" y="8314529"/>
            <a:ext cx="525043" cy="5250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5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5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42" name="Google Shape;2442;p5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443" name="Google Shape;2443;p5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4" name="Google Shape;2444;p5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445" name="Google Shape;2445;p5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6" name="Google Shape;2446;p5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447" name="Google Shape;2447;p5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448" name="Google Shape;2448;p5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449" name="Google Shape;2449;p5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450" name="Google Shape;2450;p5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451" name="Google Shape;2451;p5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452" name="Google Shape;2452;p5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453" name="Google Shape;2453;p5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454" name="Google Shape;2454;p5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455" name="Google Shape;2455;p5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6" name="Google Shape;2456;p5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457" name="Google Shape;2457;p5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458" name="Google Shape;2458;p5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459" name="Google Shape;2459;p57"/>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460" name="Google Shape;2460;p5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461" name="Google Shape;2461;p5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462" name="Google Shape;2462;p5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463" name="Google Shape;2463;p5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464" name="Google Shape;2464;p57"/>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465" name="Google Shape;2465;p5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466" name="Google Shape;2466;p5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467" name="Google Shape;2467;p5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8" name="Google Shape;2468;p5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469" name="Google Shape;2469;p57"/>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470" name="Google Shape;2470;p57"/>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1" name="Google Shape;2471;p57"/>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2" name="Google Shape;2472;p57"/>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3" name="Google Shape;2473;p57"/>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74" name="Google Shape;2474;p57"/>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475" name="Google Shape;2475;p57"/>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476" name="Google Shape;2476;p57"/>
          <p:cNvPicPr preferRelativeResize="0"/>
          <p:nvPr/>
        </p:nvPicPr>
        <p:blipFill rotWithShape="1">
          <a:blip r:embed="rId15">
            <a:alphaModFix/>
          </a:blip>
          <a:srcRect b="0" l="0" r="0" t="0"/>
          <a:stretch/>
        </p:blipFill>
        <p:spPr>
          <a:xfrm>
            <a:off x="5548546" y="6353878"/>
            <a:ext cx="2217253" cy="2217253"/>
          </a:xfrm>
          <a:prstGeom prst="rect">
            <a:avLst/>
          </a:prstGeom>
          <a:noFill/>
          <a:ln>
            <a:noFill/>
          </a:ln>
        </p:spPr>
      </p:pic>
      <p:pic>
        <p:nvPicPr>
          <p:cNvPr id="2477" name="Google Shape;2477;p57"/>
          <p:cNvPicPr preferRelativeResize="0"/>
          <p:nvPr/>
        </p:nvPicPr>
        <p:blipFill rotWithShape="1">
          <a:blip r:embed="rId16">
            <a:alphaModFix/>
          </a:blip>
          <a:srcRect b="0" l="0" r="0" t="0"/>
          <a:stretch/>
        </p:blipFill>
        <p:spPr>
          <a:xfrm>
            <a:off x="11286971" y="6353878"/>
            <a:ext cx="2217253" cy="2217253"/>
          </a:xfrm>
          <a:prstGeom prst="rect">
            <a:avLst/>
          </a:prstGeom>
          <a:noFill/>
          <a:ln>
            <a:noFill/>
          </a:ln>
        </p:spPr>
      </p:pic>
      <p:pic>
        <p:nvPicPr>
          <p:cNvPr descr="Logotipo&#10;&#10;Descripción generada automáticamente" id="2478" name="Google Shape;2478;p57"/>
          <p:cNvPicPr preferRelativeResize="0"/>
          <p:nvPr/>
        </p:nvPicPr>
        <p:blipFill rotWithShape="1">
          <a:blip r:embed="rId7">
            <a:alphaModFix/>
          </a:blip>
          <a:srcRect b="0" l="0" r="0" t="0"/>
          <a:stretch/>
        </p:blipFill>
        <p:spPr>
          <a:xfrm>
            <a:off x="14809588" y="8249213"/>
            <a:ext cx="525043" cy="5250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5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4" name="Google Shape;2484;p5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85" name="Google Shape;2485;p5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486" name="Google Shape;2486;p5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7" name="Google Shape;2487;p5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488" name="Google Shape;2488;p5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Google Shape;2489;p5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490" name="Google Shape;2490;p5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491" name="Google Shape;2491;p5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492" name="Google Shape;2492;p5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493" name="Google Shape;2493;p5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494" name="Google Shape;2494;p5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495" name="Google Shape;2495;p5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496" name="Google Shape;2496;p5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497" name="Google Shape;2497;p5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498" name="Google Shape;2498;p5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9" name="Google Shape;2499;p5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500" name="Google Shape;2500;p5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501" name="Google Shape;2501;p5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502" name="Google Shape;2502;p58"/>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503" name="Google Shape;2503;p5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504" name="Google Shape;2504;p5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505" name="Google Shape;2505;p5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506" name="Google Shape;2506;p5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507" name="Google Shape;2507;p58"/>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508" name="Google Shape;2508;p5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509" name="Google Shape;2509;p5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510" name="Google Shape;2510;p5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1" name="Google Shape;2511;p5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512" name="Google Shape;2512;p58"/>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513" name="Google Shape;2513;p58"/>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Google Shape;2514;p58"/>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Google Shape;2515;p58"/>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6" name="Google Shape;2516;p58"/>
          <p:cNvSpPr/>
          <p:nvPr/>
        </p:nvSpPr>
        <p:spPr>
          <a:xfrm flipH="1" rot="10800000">
            <a:off x="9527006" y="6101862"/>
            <a:ext cx="5737182" cy="2721284"/>
          </a:xfrm>
          <a:prstGeom prst="round1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17" name="Google Shape;2517;p58"/>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518" name="Google Shape;2518;p58"/>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519" name="Google Shape;2519;p58"/>
          <p:cNvPicPr preferRelativeResize="0"/>
          <p:nvPr/>
        </p:nvPicPr>
        <p:blipFill rotWithShape="1">
          <a:blip r:embed="rId15">
            <a:alphaModFix/>
          </a:blip>
          <a:srcRect b="0" l="0" r="0" t="0"/>
          <a:stretch/>
        </p:blipFill>
        <p:spPr>
          <a:xfrm>
            <a:off x="5548546" y="6353878"/>
            <a:ext cx="2217253" cy="2217253"/>
          </a:xfrm>
          <a:prstGeom prst="rect">
            <a:avLst/>
          </a:prstGeom>
          <a:noFill/>
          <a:ln>
            <a:noFill/>
          </a:ln>
        </p:spPr>
      </p:pic>
      <p:pic>
        <p:nvPicPr>
          <p:cNvPr descr="Logotipo&#10;&#10;Descripción generada automáticamente" id="2520" name="Google Shape;2520;p58"/>
          <p:cNvPicPr preferRelativeResize="0"/>
          <p:nvPr/>
        </p:nvPicPr>
        <p:blipFill rotWithShape="1">
          <a:blip r:embed="rId7">
            <a:alphaModFix/>
          </a:blip>
          <a:srcRect b="0" l="0" r="0" t="0"/>
          <a:stretch/>
        </p:blipFill>
        <p:spPr>
          <a:xfrm>
            <a:off x="14809588" y="8249213"/>
            <a:ext cx="525043" cy="525043"/>
          </a:xfrm>
          <a:prstGeom prst="rect">
            <a:avLst/>
          </a:prstGeom>
          <a:noFill/>
          <a:ln>
            <a:noFill/>
          </a:ln>
        </p:spPr>
      </p:pic>
      <p:sp>
        <p:nvSpPr>
          <p:cNvPr id="2521" name="Google Shape;2521;p58"/>
          <p:cNvSpPr txBox="1"/>
          <p:nvPr/>
        </p:nvSpPr>
        <p:spPr>
          <a:xfrm>
            <a:off x="9731829" y="6355140"/>
            <a:ext cx="5225142" cy="221599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Extracción y recopilación de la información</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Existen diferentes maneras de recopilar la información extraída, lo importante es extraer todos los datos e ideas necesarias para la elaboración del marco teórico.</a:t>
            </a:r>
            <a:endParaRPr/>
          </a:p>
          <a:p>
            <a:pPr indent="-285750" lvl="0" marL="285750" marR="0" rtl="0" algn="just">
              <a:spcBef>
                <a:spcPts val="0"/>
              </a:spcBef>
              <a:spcAft>
                <a:spcPts val="0"/>
              </a:spcAft>
              <a:buClr>
                <a:schemeClr val="dk1"/>
              </a:buClr>
              <a:buSzPts val="1500"/>
              <a:buFont typeface="Arial"/>
              <a:buChar char="•"/>
            </a:pPr>
            <a:r>
              <a:rPr lang="es-CO" sz="1500">
                <a:solidFill>
                  <a:schemeClr val="dk1"/>
                </a:solidFill>
                <a:latin typeface="Arial"/>
                <a:ea typeface="Arial"/>
                <a:cs typeface="Arial"/>
                <a:sym typeface="Arial"/>
              </a:rPr>
              <a:t>Una vez extraída y recopilada la información se puede comenzar a elaborar el marco teórico integrando toda la información.</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5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5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28" name="Google Shape;2528;p5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529" name="Google Shape;2529;p5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0" name="Google Shape;2530;p5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531" name="Google Shape;2531;p5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2" name="Google Shape;2532;p5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533" name="Google Shape;2533;p5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534" name="Google Shape;2534;p5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535" name="Google Shape;2535;p5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536" name="Google Shape;2536;p5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537" name="Google Shape;2537;p5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538" name="Google Shape;2538;p5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539" name="Google Shape;2539;p5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540" name="Google Shape;2540;p5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541" name="Google Shape;2541;p5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2" name="Google Shape;2542;p59"/>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Proceso de revisión de la literatura</a:t>
            </a:r>
            <a:endParaRPr sz="1800">
              <a:solidFill>
                <a:srgbClr val="482649"/>
              </a:solidFill>
              <a:latin typeface="Arial"/>
              <a:ea typeface="Arial"/>
              <a:cs typeface="Arial"/>
              <a:sym typeface="Arial"/>
            </a:endParaRPr>
          </a:p>
        </p:txBody>
      </p:sp>
      <p:pic>
        <p:nvPicPr>
          <p:cNvPr descr="Icono&#10;&#10;Descripción generada automáticamente" id="2543" name="Google Shape;2543;p5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544" name="Google Shape;2544;p5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545" name="Google Shape;2545;p59"/>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546" name="Google Shape;2546;p5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547" name="Google Shape;2547;p5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548" name="Google Shape;2548;p5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549" name="Google Shape;2549;p5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550" name="Google Shape;2550;p59"/>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551" name="Google Shape;2551;p5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552" name="Google Shape;2552;p5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553" name="Google Shape;2553;p5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4" name="Google Shape;2554;p5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555" name="Google Shape;2555;p59"/>
          <p:cNvSpPr txBox="1"/>
          <p:nvPr/>
        </p:nvSpPr>
        <p:spPr>
          <a:xfrm>
            <a:off x="4347490" y="2969346"/>
            <a:ext cx="462066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tarjeta para ver la información</a:t>
            </a:r>
            <a:endParaRPr i="1" sz="1500">
              <a:solidFill>
                <a:srgbClr val="9F4C97"/>
              </a:solidFill>
              <a:latin typeface="Arial"/>
              <a:ea typeface="Arial"/>
              <a:cs typeface="Arial"/>
              <a:sym typeface="Arial"/>
            </a:endParaRPr>
          </a:p>
        </p:txBody>
      </p:sp>
      <p:sp>
        <p:nvSpPr>
          <p:cNvPr id="2556" name="Google Shape;2556;p59"/>
          <p:cNvSpPr/>
          <p:nvPr/>
        </p:nvSpPr>
        <p:spPr>
          <a:xfrm>
            <a:off x="9527006" y="3380578"/>
            <a:ext cx="5737182" cy="2721284"/>
          </a:xfrm>
          <a:prstGeom prst="round1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p59"/>
          <p:cNvSpPr/>
          <p:nvPr/>
        </p:nvSpPr>
        <p:spPr>
          <a:xfrm flipH="1">
            <a:off x="3788581" y="3380578"/>
            <a:ext cx="5737182" cy="2721284"/>
          </a:xfrm>
          <a:prstGeom prst="round1Rect">
            <a:avLst>
              <a:gd fmla="val 16667"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8" name="Google Shape;2558;p59"/>
          <p:cNvSpPr/>
          <p:nvPr/>
        </p:nvSpPr>
        <p:spPr>
          <a:xfrm rot="10800000">
            <a:off x="3788581" y="6101862"/>
            <a:ext cx="5737182" cy="2721284"/>
          </a:xfrm>
          <a:prstGeom prst="round1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9" name="Google Shape;2559;p59"/>
          <p:cNvSpPr/>
          <p:nvPr/>
        </p:nvSpPr>
        <p:spPr>
          <a:xfrm flipH="1" rot="10800000">
            <a:off x="9527006" y="6101862"/>
            <a:ext cx="5737182" cy="2721284"/>
          </a:xfrm>
          <a:prstGeom prst="round1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60" name="Google Shape;2560;p59"/>
          <p:cNvPicPr preferRelativeResize="0"/>
          <p:nvPr/>
        </p:nvPicPr>
        <p:blipFill rotWithShape="1">
          <a:blip r:embed="rId13">
            <a:alphaModFix/>
          </a:blip>
          <a:srcRect b="0" l="0" r="0" t="0"/>
          <a:stretch/>
        </p:blipFill>
        <p:spPr>
          <a:xfrm>
            <a:off x="5548546" y="3632594"/>
            <a:ext cx="2217253" cy="2217253"/>
          </a:xfrm>
          <a:prstGeom prst="rect">
            <a:avLst/>
          </a:prstGeom>
          <a:noFill/>
          <a:ln>
            <a:noFill/>
          </a:ln>
        </p:spPr>
      </p:pic>
      <p:pic>
        <p:nvPicPr>
          <p:cNvPr id="2561" name="Google Shape;2561;p59"/>
          <p:cNvPicPr preferRelativeResize="0"/>
          <p:nvPr/>
        </p:nvPicPr>
        <p:blipFill rotWithShape="1">
          <a:blip r:embed="rId14">
            <a:alphaModFix/>
          </a:blip>
          <a:srcRect b="0" l="0" r="0" t="0"/>
          <a:stretch/>
        </p:blipFill>
        <p:spPr>
          <a:xfrm>
            <a:off x="11286971" y="3632594"/>
            <a:ext cx="2217253" cy="2217253"/>
          </a:xfrm>
          <a:prstGeom prst="rect">
            <a:avLst/>
          </a:prstGeom>
          <a:noFill/>
          <a:ln>
            <a:noFill/>
          </a:ln>
        </p:spPr>
      </p:pic>
      <p:pic>
        <p:nvPicPr>
          <p:cNvPr id="2562" name="Google Shape;2562;p59"/>
          <p:cNvPicPr preferRelativeResize="0"/>
          <p:nvPr/>
        </p:nvPicPr>
        <p:blipFill rotWithShape="1">
          <a:blip r:embed="rId15">
            <a:alphaModFix/>
          </a:blip>
          <a:srcRect b="0" l="0" r="0" t="0"/>
          <a:stretch/>
        </p:blipFill>
        <p:spPr>
          <a:xfrm>
            <a:off x="5548546" y="6353878"/>
            <a:ext cx="2217253" cy="2217253"/>
          </a:xfrm>
          <a:prstGeom prst="rect">
            <a:avLst/>
          </a:prstGeom>
          <a:noFill/>
          <a:ln>
            <a:noFill/>
          </a:ln>
        </p:spPr>
      </p:pic>
      <p:pic>
        <p:nvPicPr>
          <p:cNvPr id="2563" name="Google Shape;2563;p59"/>
          <p:cNvPicPr preferRelativeResize="0"/>
          <p:nvPr/>
        </p:nvPicPr>
        <p:blipFill rotWithShape="1">
          <a:blip r:embed="rId16">
            <a:alphaModFix/>
          </a:blip>
          <a:srcRect b="0" l="0" r="0" t="0"/>
          <a:stretch/>
        </p:blipFill>
        <p:spPr>
          <a:xfrm>
            <a:off x="11286971" y="6353878"/>
            <a:ext cx="2217253" cy="2217253"/>
          </a:xfrm>
          <a:prstGeom prst="rect">
            <a:avLst/>
          </a:prstGeom>
          <a:noFill/>
          <a:ln>
            <a:noFill/>
          </a:ln>
        </p:spPr>
      </p:pic>
      <p:pic>
        <p:nvPicPr>
          <p:cNvPr descr="Logotipo&#10;&#10;Descripción generada automáticamente" id="2564" name="Google Shape;2564;p59"/>
          <p:cNvPicPr preferRelativeResize="0"/>
          <p:nvPr/>
        </p:nvPicPr>
        <p:blipFill rotWithShape="1">
          <a:blip r:embed="rId7">
            <a:alphaModFix/>
          </a:blip>
          <a:srcRect b="0" l="0" r="0" t="0"/>
          <a:stretch/>
        </p:blipFill>
        <p:spPr>
          <a:xfrm>
            <a:off x="15497391" y="4499066"/>
            <a:ext cx="525043" cy="525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6"/>
          <p:cNvSpPr txBox="1"/>
          <p:nvPr/>
        </p:nvSpPr>
        <p:spPr>
          <a:xfrm>
            <a:off x="3196043" y="4799045"/>
            <a:ext cx="121528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206" name="Google Shape;206;p6"/>
          <p:cNvSpPr txBox="1"/>
          <p:nvPr/>
        </p:nvSpPr>
        <p:spPr>
          <a:xfrm>
            <a:off x="2780705" y="5208019"/>
            <a:ext cx="131781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C:\Users\Andrés Mejia\Desktop\METODOLOGÍA INVESTIGACIÓN\colleagues-working-together-on-financial-report-using-modern-gadget (1).jpg" id="207" name="Google Shape;207;p6"/>
          <p:cNvPicPr preferRelativeResize="0"/>
          <p:nvPr/>
        </p:nvPicPr>
        <p:blipFill rotWithShape="1">
          <a:blip r:embed="rId3">
            <a:alphaModFix/>
          </a:blip>
          <a:srcRect b="24854" l="3605" r="7701" t="17859"/>
          <a:stretch/>
        </p:blipFill>
        <p:spPr>
          <a:xfrm>
            <a:off x="5808534" y="1687571"/>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208" name="Google Shape;208;p6"/>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209" name="Google Shape;209;p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0" name="Google Shape;210;p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11" name="Google Shape;211;p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13" name="Google Shape;213;p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15" name="Google Shape;215;p6"/>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216" name="Google Shape;216;p6"/>
          <p:cNvPicPr preferRelativeResize="0"/>
          <p:nvPr/>
        </p:nvPicPr>
        <p:blipFill rotWithShape="1">
          <a:blip r:embed="rId4">
            <a:alphaModFix/>
          </a:blip>
          <a:srcRect b="0" l="0" r="0" t="0"/>
          <a:stretch/>
        </p:blipFill>
        <p:spPr>
          <a:xfrm>
            <a:off x="12734396" y="6374515"/>
            <a:ext cx="1722124" cy="1648971"/>
          </a:xfrm>
          <a:prstGeom prst="rect">
            <a:avLst/>
          </a:prstGeom>
          <a:noFill/>
          <a:ln>
            <a:noFill/>
          </a:ln>
        </p:spPr>
      </p:pic>
      <p:pic>
        <p:nvPicPr>
          <p:cNvPr descr="Icono&#10;&#10;Descripción generada automáticamente" id="217" name="Google Shape;217;p6"/>
          <p:cNvPicPr preferRelativeResize="0"/>
          <p:nvPr/>
        </p:nvPicPr>
        <p:blipFill rotWithShape="1">
          <a:blip r:embed="rId5">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218" name="Google Shape;218;p6"/>
          <p:cNvPicPr preferRelativeResize="0"/>
          <p:nvPr/>
        </p:nvPicPr>
        <p:blipFill rotWithShape="1">
          <a:blip r:embed="rId6">
            <a:alphaModFix/>
          </a:blip>
          <a:srcRect b="0" l="0" r="0" t="0"/>
          <a:stretch/>
        </p:blipFill>
        <p:spPr>
          <a:xfrm>
            <a:off x="6938446" y="6439735"/>
            <a:ext cx="1840996" cy="1655067"/>
          </a:xfrm>
          <a:prstGeom prst="rect">
            <a:avLst/>
          </a:prstGeom>
          <a:noFill/>
          <a:ln>
            <a:noFill/>
          </a:ln>
        </p:spPr>
      </p:pic>
      <p:pic>
        <p:nvPicPr>
          <p:cNvPr descr="Icono&#10;&#10;Descripción generada automáticamente" id="219" name="Google Shape;219;p6"/>
          <p:cNvPicPr preferRelativeResize="0"/>
          <p:nvPr/>
        </p:nvPicPr>
        <p:blipFill rotWithShape="1">
          <a:blip r:embed="rId7">
            <a:alphaModFix/>
          </a:blip>
          <a:srcRect b="0" l="0" r="0" t="0"/>
          <a:stretch/>
        </p:blipFill>
        <p:spPr>
          <a:xfrm>
            <a:off x="10099849" y="6439735"/>
            <a:ext cx="1578867" cy="1554483"/>
          </a:xfrm>
          <a:prstGeom prst="rect">
            <a:avLst/>
          </a:prstGeom>
          <a:noFill/>
          <a:ln>
            <a:noFill/>
          </a:ln>
        </p:spPr>
      </p:pic>
      <p:sp>
        <p:nvSpPr>
          <p:cNvPr id="220" name="Google Shape;220;p6"/>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221" name="Google Shape;221;p6"/>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222" name="Google Shape;222;p6"/>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223" name="Google Shape;223;p6"/>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pic>
        <p:nvPicPr>
          <p:cNvPr descr="Logotipo&#10;&#10;Descripción generada automáticamente" id="224" name="Google Shape;224;p6"/>
          <p:cNvPicPr preferRelativeResize="0"/>
          <p:nvPr/>
        </p:nvPicPr>
        <p:blipFill rotWithShape="1">
          <a:blip r:embed="rId8">
            <a:alphaModFix/>
          </a:blip>
          <a:srcRect b="0" l="0" r="0" t="0"/>
          <a:stretch/>
        </p:blipFill>
        <p:spPr>
          <a:xfrm>
            <a:off x="13720455" y="0"/>
            <a:ext cx="2522419" cy="798766"/>
          </a:xfrm>
          <a:prstGeom prst="rect">
            <a:avLst/>
          </a:prstGeom>
          <a:noFill/>
          <a:ln>
            <a:noFill/>
          </a:ln>
        </p:spPr>
      </p:pic>
      <p:pic>
        <p:nvPicPr>
          <p:cNvPr descr="Icono&#10;&#10;Descripción generada automáticamente" id="225" name="Google Shape;225;p6"/>
          <p:cNvPicPr preferRelativeResize="0"/>
          <p:nvPr/>
        </p:nvPicPr>
        <p:blipFill rotWithShape="1">
          <a:blip r:embed="rId9">
            <a:alphaModFix/>
          </a:blip>
          <a:srcRect b="0" l="0" r="0" t="0"/>
          <a:stretch/>
        </p:blipFill>
        <p:spPr>
          <a:xfrm>
            <a:off x="181266" y="884455"/>
            <a:ext cx="525043" cy="519216"/>
          </a:xfrm>
          <a:prstGeom prst="rect">
            <a:avLst/>
          </a:prstGeom>
          <a:noFill/>
          <a:ln>
            <a:noFill/>
          </a:ln>
        </p:spPr>
      </p:pic>
      <p:pic>
        <p:nvPicPr>
          <p:cNvPr descr="C:\Users\Andrés Mejia\Desktop\personaje.png" id="226" name="Google Shape;226;p6"/>
          <p:cNvPicPr preferRelativeResize="0"/>
          <p:nvPr/>
        </p:nvPicPr>
        <p:blipFill rotWithShape="1">
          <a:blip r:embed="rId10">
            <a:alphaModFix/>
          </a:blip>
          <a:srcRect b="0" l="0" r="0" t="0"/>
          <a:stretch/>
        </p:blipFill>
        <p:spPr>
          <a:xfrm>
            <a:off x="660113" y="6374515"/>
            <a:ext cx="1741353" cy="2540139"/>
          </a:xfrm>
          <a:prstGeom prst="rect">
            <a:avLst/>
          </a:prstGeom>
          <a:noFill/>
          <a:ln>
            <a:noFill/>
          </a:ln>
        </p:spPr>
      </p:pic>
      <p:pic>
        <p:nvPicPr>
          <p:cNvPr descr="Logotipo&#10;&#10;Descripción generada automáticamente" id="227" name="Google Shape;227;p6"/>
          <p:cNvPicPr preferRelativeResize="0"/>
          <p:nvPr/>
        </p:nvPicPr>
        <p:blipFill rotWithShape="1">
          <a:blip r:embed="rId11">
            <a:alphaModFix/>
          </a:blip>
          <a:srcRect b="0" l="0" r="0" t="0"/>
          <a:stretch/>
        </p:blipFill>
        <p:spPr>
          <a:xfrm>
            <a:off x="1539350" y="1089609"/>
            <a:ext cx="525043" cy="525043"/>
          </a:xfrm>
          <a:prstGeom prst="rect">
            <a:avLst/>
          </a:prstGeom>
          <a:noFill/>
          <a:ln>
            <a:noFill/>
          </a:ln>
        </p:spPr>
      </p:pic>
      <p:pic>
        <p:nvPicPr>
          <p:cNvPr descr="Logotipo&#10;&#10;Descripción generada automáticamente" id="228" name="Google Shape;228;p6"/>
          <p:cNvPicPr preferRelativeResize="0"/>
          <p:nvPr/>
        </p:nvPicPr>
        <p:blipFill rotWithShape="1">
          <a:blip r:embed="rId11">
            <a:alphaModFix/>
          </a:blip>
          <a:srcRect b="0" l="0" r="0" t="0"/>
          <a:stretch/>
        </p:blipFill>
        <p:spPr>
          <a:xfrm>
            <a:off x="7905351" y="8389611"/>
            <a:ext cx="525043" cy="525043"/>
          </a:xfrm>
          <a:prstGeom prst="rect">
            <a:avLst/>
          </a:prstGeom>
          <a:noFill/>
          <a:ln>
            <a:noFill/>
          </a:ln>
        </p:spPr>
      </p:pic>
      <p:sp>
        <p:nvSpPr>
          <p:cNvPr id="229" name="Google Shape;229;p6"/>
          <p:cNvSpPr/>
          <p:nvPr/>
        </p:nvSpPr>
        <p:spPr>
          <a:xfrm>
            <a:off x="-610" y="12491"/>
            <a:ext cx="16256001" cy="9131509"/>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76.png" id="230" name="Google Shape;230;p6"/>
          <p:cNvPicPr preferRelativeResize="0"/>
          <p:nvPr/>
        </p:nvPicPr>
        <p:blipFill rotWithShape="1">
          <a:blip r:embed="rId12">
            <a:alphaModFix/>
          </a:blip>
          <a:srcRect b="0" l="0" r="0" t="0"/>
          <a:stretch/>
        </p:blipFill>
        <p:spPr>
          <a:xfrm>
            <a:off x="5972357" y="1464429"/>
            <a:ext cx="5029200" cy="6235700"/>
          </a:xfrm>
          <a:prstGeom prst="rect">
            <a:avLst/>
          </a:prstGeom>
          <a:noFill/>
          <a:ln>
            <a:noFill/>
          </a:ln>
        </p:spPr>
      </p:pic>
      <p:sp>
        <p:nvSpPr>
          <p:cNvPr id="231" name="Google Shape;231;p6"/>
          <p:cNvSpPr txBox="1"/>
          <p:nvPr/>
        </p:nvSpPr>
        <p:spPr>
          <a:xfrm>
            <a:off x="6606971" y="4827406"/>
            <a:ext cx="3360399" cy="600677"/>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s-CO" sz="1500">
                <a:solidFill>
                  <a:schemeClr val="lt1"/>
                </a:solidFill>
                <a:latin typeface="Arial"/>
                <a:ea typeface="Arial"/>
                <a:cs typeface="Arial"/>
                <a:sym typeface="Arial"/>
              </a:rPr>
              <a:t>Este curso tiene una duración de 16 horas.</a:t>
            </a:r>
            <a:endParaRPr sz="1500">
              <a:solidFill>
                <a:schemeClr val="lt1"/>
              </a:solidFill>
              <a:latin typeface="Arial"/>
              <a:ea typeface="Arial"/>
              <a:cs typeface="Arial"/>
              <a:sym typeface="Arial"/>
            </a:endParaRPr>
          </a:p>
        </p:txBody>
      </p:sp>
      <p:pic>
        <p:nvPicPr>
          <p:cNvPr descr="Imagen que contiene objeto, reloj&#10;&#10;Descripción generada automáticamente" id="232" name="Google Shape;232;p6"/>
          <p:cNvPicPr preferRelativeResize="0"/>
          <p:nvPr/>
        </p:nvPicPr>
        <p:blipFill rotWithShape="1">
          <a:blip r:embed="rId6">
            <a:alphaModFix/>
          </a:blip>
          <a:srcRect b="0" l="0" r="0" t="0"/>
          <a:stretch/>
        </p:blipFill>
        <p:spPr>
          <a:xfrm>
            <a:off x="7366672" y="2425311"/>
            <a:ext cx="1840996" cy="1655067"/>
          </a:xfrm>
          <a:prstGeom prst="rect">
            <a:avLst/>
          </a:prstGeom>
          <a:noFill/>
          <a:ln>
            <a:noFill/>
          </a:ln>
        </p:spPr>
      </p:pic>
      <p:sp>
        <p:nvSpPr>
          <p:cNvPr id="233" name="Google Shape;233;p6"/>
          <p:cNvSpPr/>
          <p:nvPr/>
        </p:nvSpPr>
        <p:spPr>
          <a:xfrm>
            <a:off x="10079801" y="1442911"/>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234" name="Google Shape;234;p6"/>
          <p:cNvSpPr txBox="1"/>
          <p:nvPr/>
        </p:nvSpPr>
        <p:spPr>
          <a:xfrm>
            <a:off x="7438800" y="1685086"/>
            <a:ext cx="1753247" cy="41620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CO" sz="2000">
                <a:solidFill>
                  <a:schemeClr val="lt1"/>
                </a:solidFill>
                <a:latin typeface="Arial"/>
                <a:ea typeface="Arial"/>
                <a:cs typeface="Arial"/>
                <a:sym typeface="Arial"/>
              </a:rPr>
              <a:t>Duración</a:t>
            </a:r>
            <a:endParaRPr b="1" sz="2000">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6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70" name="Google Shape;2570;p6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571" name="Google Shape;2571;p6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Google Shape;2572;p6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573" name="Google Shape;2573;p6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4" name="Google Shape;2574;p6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2575" name="Google Shape;2575;p6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576" name="Google Shape;2576;p6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577" name="Google Shape;2577;p6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578" name="Google Shape;2578;p6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2579" name="Google Shape;2579;p6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580" name="Google Shape;2580;p6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581" name="Google Shape;2581;p6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582" name="Google Shape;2582;p6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583" name="Google Shape;2583;p6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2584" name="Google Shape;2584;p60"/>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585" name="Google Shape;2585;p60"/>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586" name="Google Shape;2586;p60"/>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587" name="Google Shape;2587;p60"/>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2588" name="Google Shape;2588;p60"/>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Google Shape;2589;p60"/>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3</a:t>
            </a:r>
            <a:endParaRPr sz="2000">
              <a:solidFill>
                <a:srgbClr val="9F4C97"/>
              </a:solidFill>
              <a:latin typeface="Arial"/>
              <a:ea typeface="Arial"/>
              <a:cs typeface="Arial"/>
              <a:sym typeface="Arial"/>
            </a:endParaRPr>
          </a:p>
        </p:txBody>
      </p:sp>
      <p:cxnSp>
        <p:nvCxnSpPr>
          <p:cNvPr id="2590" name="Google Shape;2590;p60"/>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2591" name="Google Shape;2591;p60"/>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2592" name="Google Shape;2592;p60"/>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3" name="Google Shape;2593;p60"/>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30 minutos autónomos.</a:t>
            </a:r>
            <a:endParaRPr/>
          </a:p>
        </p:txBody>
      </p:sp>
      <p:pic>
        <p:nvPicPr>
          <p:cNvPr descr="C:\Users\Andrés Mejia\Desktop\reloj.png" id="2594" name="Google Shape;2594;p60"/>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2595" name="Google Shape;2595;p60"/>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id="2596" name="Google Shape;2596;p60"/>
          <p:cNvPicPr preferRelativeResize="0"/>
          <p:nvPr/>
        </p:nvPicPr>
        <p:blipFill rotWithShape="1">
          <a:blip r:embed="rId14">
            <a:alphaModFix/>
          </a:blip>
          <a:srcRect b="0" l="0" r="0" t="0"/>
          <a:stretch/>
        </p:blipFill>
        <p:spPr>
          <a:xfrm>
            <a:off x="8276683" y="4501316"/>
            <a:ext cx="2761268" cy="2761268"/>
          </a:xfrm>
          <a:prstGeom prst="rect">
            <a:avLst/>
          </a:prstGeom>
          <a:noFill/>
          <a:ln>
            <a:noFill/>
          </a:ln>
        </p:spPr>
      </p:pic>
      <p:sp>
        <p:nvSpPr>
          <p:cNvPr id="2597" name="Google Shape;2597;p60"/>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2598" name="Google Shape;2598;p60"/>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2599" name="Google Shape;2599;p6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
        <p:nvSpPr>
          <p:cNvPr id="2600" name="Google Shape;2600;p6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2601" name="Google Shape;2601;p60"/>
          <p:cNvPicPr preferRelativeResize="0"/>
          <p:nvPr/>
        </p:nvPicPr>
        <p:blipFill rotWithShape="1">
          <a:blip r:embed="rId15">
            <a:alphaModFix/>
          </a:blip>
          <a:srcRect b="0" l="0" r="0" t="0"/>
          <a:stretch/>
        </p:blipFill>
        <p:spPr>
          <a:xfrm>
            <a:off x="2198533" y="4663889"/>
            <a:ext cx="525043" cy="525043"/>
          </a:xfrm>
          <a:prstGeom prst="rect">
            <a:avLst/>
          </a:prstGeom>
          <a:noFill/>
          <a:ln>
            <a:noFill/>
          </a:ln>
        </p:spPr>
      </p:pic>
      <p:sp>
        <p:nvSpPr>
          <p:cNvPr id="2602" name="Google Shape;2602;p6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603" name="Google Shape;2603;p6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4" name="Google Shape;2604;p6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6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0" name="Google Shape;2610;p6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611" name="Google Shape;2611;p6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Google Shape;2612;p6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613" name="Google Shape;2613;p6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4" name="Google Shape;2614;p6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2615" name="Google Shape;2615;p61"/>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616" name="Google Shape;2616;p61"/>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617" name="Google Shape;2617;p6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618" name="Google Shape;2618;p6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2619" name="Google Shape;2619;p6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620" name="Google Shape;2620;p6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621" name="Google Shape;2621;p6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622" name="Google Shape;2622;p61"/>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2623" name="Google Shape;2623;p61"/>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2624" name="Google Shape;2624;p6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625" name="Google Shape;2625;p6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626" name="Google Shape;2626;p6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627" name="Google Shape;2627;p6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2628" name="Google Shape;2628;p61"/>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3</a:t>
            </a:r>
            <a:endParaRPr sz="2000">
              <a:solidFill>
                <a:srgbClr val="9F4C97"/>
              </a:solidFill>
              <a:latin typeface="Arial"/>
              <a:ea typeface="Arial"/>
              <a:cs typeface="Arial"/>
              <a:sym typeface="Arial"/>
            </a:endParaRPr>
          </a:p>
        </p:txBody>
      </p:sp>
      <p:cxnSp>
        <p:nvCxnSpPr>
          <p:cNvPr id="2629" name="Google Shape;2629;p61"/>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2630" name="Google Shape;2630;p61"/>
          <p:cNvPicPr preferRelativeResize="0"/>
          <p:nvPr/>
        </p:nvPicPr>
        <p:blipFill rotWithShape="1">
          <a:blip r:embed="rId12">
            <a:alphaModFix/>
          </a:blip>
          <a:srcRect b="0" l="0" r="0" t="0"/>
          <a:stretch/>
        </p:blipFill>
        <p:spPr>
          <a:xfrm>
            <a:off x="3226954" y="1434320"/>
            <a:ext cx="1485849" cy="1485849"/>
          </a:xfrm>
          <a:prstGeom prst="rect">
            <a:avLst/>
          </a:prstGeom>
          <a:noFill/>
          <a:ln>
            <a:noFill/>
          </a:ln>
        </p:spPr>
      </p:pic>
      <p:sp>
        <p:nvSpPr>
          <p:cNvPr id="2631" name="Google Shape;2631;p61"/>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reloj.png" id="2632" name="Google Shape;2632;p61"/>
          <p:cNvPicPr preferRelativeResize="0"/>
          <p:nvPr/>
        </p:nvPicPr>
        <p:blipFill rotWithShape="1">
          <a:blip r:embed="rId13">
            <a:alphaModFix/>
          </a:blip>
          <a:srcRect b="0" l="0" r="0" t="0"/>
          <a:stretch/>
        </p:blipFill>
        <p:spPr>
          <a:xfrm>
            <a:off x="7697245" y="2111198"/>
            <a:ext cx="330091" cy="330091"/>
          </a:xfrm>
          <a:prstGeom prst="rect">
            <a:avLst/>
          </a:prstGeom>
          <a:noFill/>
          <a:ln>
            <a:noFill/>
          </a:ln>
        </p:spPr>
      </p:pic>
      <p:pic>
        <p:nvPicPr>
          <p:cNvPr descr="C:\Users\Andrés Mejia\Desktop\actividad.png" id="2633" name="Google Shape;2633;p61"/>
          <p:cNvPicPr preferRelativeResize="0"/>
          <p:nvPr/>
        </p:nvPicPr>
        <p:blipFill rotWithShape="1">
          <a:blip r:embed="rId14">
            <a:alphaModFix/>
          </a:blip>
          <a:srcRect b="0" l="0" r="0" t="0"/>
          <a:stretch/>
        </p:blipFill>
        <p:spPr>
          <a:xfrm>
            <a:off x="7672689" y="1645195"/>
            <a:ext cx="354647" cy="354647"/>
          </a:xfrm>
          <a:prstGeom prst="rect">
            <a:avLst/>
          </a:prstGeom>
          <a:noFill/>
          <a:ln>
            <a:noFill/>
          </a:ln>
        </p:spPr>
      </p:pic>
      <p:sp>
        <p:nvSpPr>
          <p:cNvPr id="2634" name="Google Shape;2634;p61"/>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2635" name="Google Shape;2635;p61"/>
          <p:cNvPicPr preferRelativeResize="0"/>
          <p:nvPr/>
        </p:nvPicPr>
        <p:blipFill rotWithShape="1">
          <a:blip r:embed="rId15">
            <a:alphaModFix/>
          </a:blip>
          <a:srcRect b="0" l="0" r="0" t="0"/>
          <a:stretch/>
        </p:blipFill>
        <p:spPr>
          <a:xfrm>
            <a:off x="12441107" y="6355479"/>
            <a:ext cx="525043" cy="525043"/>
          </a:xfrm>
          <a:prstGeom prst="rect">
            <a:avLst/>
          </a:prstGeom>
          <a:noFill/>
          <a:ln>
            <a:noFill/>
          </a:ln>
        </p:spPr>
      </p:pic>
      <p:sp>
        <p:nvSpPr>
          <p:cNvPr id="2636" name="Google Shape;2636;p61"/>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7" name="Google Shape;2637;p61"/>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38" name="Google Shape;2638;p61"/>
          <p:cNvPicPr preferRelativeResize="0"/>
          <p:nvPr/>
        </p:nvPicPr>
        <p:blipFill rotWithShape="1">
          <a:blip r:embed="rId16">
            <a:alphaModFix/>
          </a:blip>
          <a:srcRect b="0" l="0" r="0" t="0"/>
          <a:stretch/>
        </p:blipFill>
        <p:spPr>
          <a:xfrm>
            <a:off x="6202957" y="4501316"/>
            <a:ext cx="2761268" cy="2761268"/>
          </a:xfrm>
          <a:prstGeom prst="rect">
            <a:avLst/>
          </a:prstGeom>
          <a:noFill/>
          <a:ln>
            <a:noFill/>
          </a:ln>
        </p:spPr>
      </p:pic>
      <p:pic>
        <p:nvPicPr>
          <p:cNvPr descr="Logotipo&#10;&#10;Descripción generada automáticamente" id="2639" name="Google Shape;2639;p61"/>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2640" name="Google Shape;2640;p61"/>
          <p:cNvSpPr txBox="1"/>
          <p:nvPr/>
        </p:nvSpPr>
        <p:spPr>
          <a:xfrm>
            <a:off x="9463601" y="4828454"/>
            <a:ext cx="3660853" cy="21698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amplíe la idea de ¿Qué información recopilar y de dónde? con el siguiente texto: </a:t>
            </a:r>
            <a:r>
              <a:rPr b="1" i="1" lang="es-CO" sz="1500">
                <a:solidFill>
                  <a:schemeClr val="dk1"/>
                </a:solidFill>
                <a:latin typeface="Arial"/>
                <a:ea typeface="Arial"/>
                <a:cs typeface="Arial"/>
                <a:sym typeface="Arial"/>
              </a:rPr>
              <a:t>Ejemplo de recopilación de literatura.</a:t>
            </a:r>
            <a:endParaRPr/>
          </a:p>
          <a:p>
            <a:pPr indent="0" lvl="0" marL="0" marR="0" rtl="0" algn="just">
              <a:spcBef>
                <a:spcPts val="0"/>
              </a:spcBef>
              <a:spcAft>
                <a:spcPts val="0"/>
              </a:spcAft>
              <a:buNone/>
            </a:pPr>
            <a:r>
              <a:t/>
            </a:r>
            <a:endParaRPr b="1" i="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 puede encontrar en la carpeta XXXX</a:t>
            </a:r>
            <a:endParaRPr/>
          </a:p>
        </p:txBody>
      </p:sp>
      <p:pic>
        <p:nvPicPr>
          <p:cNvPr descr="Logotipo&#10;&#10;Descripción generada automáticamente" id="2641" name="Google Shape;2641;p61"/>
          <p:cNvPicPr preferRelativeResize="0"/>
          <p:nvPr/>
        </p:nvPicPr>
        <p:blipFill rotWithShape="1">
          <a:blip r:embed="rId15">
            <a:alphaModFix/>
          </a:blip>
          <a:srcRect b="0" l="0" r="0" t="0"/>
          <a:stretch/>
        </p:blipFill>
        <p:spPr>
          <a:xfrm>
            <a:off x="15521370" y="4565932"/>
            <a:ext cx="525043" cy="525043"/>
          </a:xfrm>
          <a:prstGeom prst="rect">
            <a:avLst/>
          </a:prstGeom>
          <a:noFill/>
          <a:ln>
            <a:noFill/>
          </a:ln>
        </p:spPr>
      </p:pic>
      <p:sp>
        <p:nvSpPr>
          <p:cNvPr id="2642" name="Google Shape;2642;p61"/>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30 minutos autónomos.</a:t>
            </a:r>
            <a:endParaRPr/>
          </a:p>
        </p:txBody>
      </p:sp>
      <p:sp>
        <p:nvSpPr>
          <p:cNvPr id="2643" name="Google Shape;2643;p6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2644" name="Google Shape;2644;p61"/>
          <p:cNvPicPr preferRelativeResize="0"/>
          <p:nvPr/>
        </p:nvPicPr>
        <p:blipFill rotWithShape="1">
          <a:blip r:embed="rId15">
            <a:alphaModFix/>
          </a:blip>
          <a:srcRect b="0" l="0" r="0" t="0"/>
          <a:stretch/>
        </p:blipFill>
        <p:spPr>
          <a:xfrm>
            <a:off x="2198533" y="4663889"/>
            <a:ext cx="525043" cy="525043"/>
          </a:xfrm>
          <a:prstGeom prst="rect">
            <a:avLst/>
          </a:prstGeom>
          <a:noFill/>
          <a:ln>
            <a:noFill/>
          </a:ln>
        </p:spPr>
      </p:pic>
      <p:sp>
        <p:nvSpPr>
          <p:cNvPr id="2645" name="Google Shape;2645;p6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646" name="Google Shape;2646;p6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7" name="Google Shape;2647;p6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648" name="Google Shape;2648;p6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6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4" name="Google Shape;2654;p6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55" name="Google Shape;2655;p6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656" name="Google Shape;2656;p6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7" name="Google Shape;2657;p6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658" name="Google Shape;2658;p6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9" name="Google Shape;2659;p6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660" name="Google Shape;2660;p6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661" name="Google Shape;2661;p62"/>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662" name="Google Shape;2662;p62"/>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663" name="Google Shape;2663;p6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664" name="Google Shape;2664;p6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665" name="Google Shape;2665;p6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666" name="Google Shape;2666;p6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667" name="Google Shape;2667;p6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668" name="Google Shape;2668;p6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9" name="Google Shape;2669;p62"/>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pic>
        <p:nvPicPr>
          <p:cNvPr descr="Icono&#10;&#10;Descripción generada automáticamente" id="2670" name="Google Shape;2670;p62"/>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2671" name="Google Shape;2671;p62"/>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2672" name="Google Shape;2672;p62"/>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673" name="Google Shape;2673;p62"/>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674" name="Google Shape;2674;p62"/>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675" name="Google Shape;2675;p62"/>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676" name="Google Shape;2676;p62"/>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677" name="Google Shape;2677;p62"/>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2678" name="Google Shape;2678;p6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679" name="Google Shape;2679;p6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680" name="Google Shape;2680;p6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1" name="Google Shape;2681;p6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682" name="Google Shape;2682;p62"/>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62"/>
          <p:cNvSpPr/>
          <p:nvPr/>
        </p:nvSpPr>
        <p:spPr>
          <a:xfrm>
            <a:off x="6649401" y="3295658"/>
            <a:ext cx="5910260" cy="5229458"/>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62"/>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685" name="Google Shape;2685;p62"/>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686" name="Google Shape;2686;p62"/>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687" name="Google Shape;2687;p62"/>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688" name="Google Shape;2688;p62"/>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689" name="Google Shape;2689;p62"/>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690" name="Google Shape;2690;p62"/>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1" name="Google Shape;2691;p62"/>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692" name="Google Shape;2692;p62"/>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693" name="Google Shape;2693;p62"/>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694" name="Google Shape;2694;p62"/>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2695" name="Google Shape;2695;p62"/>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pic>
        <p:nvPicPr>
          <p:cNvPr descr="Logotipo&#10;&#10;Descripción generada automáticamente" id="2696" name="Google Shape;2696;p62"/>
          <p:cNvPicPr preferRelativeResize="0"/>
          <p:nvPr/>
        </p:nvPicPr>
        <p:blipFill rotWithShape="1">
          <a:blip r:embed="rId8">
            <a:alphaModFix/>
          </a:blip>
          <a:srcRect b="0" l="0" r="0" t="0"/>
          <a:stretch/>
        </p:blipFill>
        <p:spPr>
          <a:xfrm>
            <a:off x="9543267" y="3009295"/>
            <a:ext cx="525043" cy="525043"/>
          </a:xfrm>
          <a:prstGeom prst="rect">
            <a:avLst/>
          </a:prstGeom>
          <a:noFill/>
          <a:ln>
            <a:noFill/>
          </a:ln>
        </p:spPr>
      </p:pic>
      <p:pic>
        <p:nvPicPr>
          <p:cNvPr id="2697" name="Google Shape;2697;p62"/>
          <p:cNvPicPr preferRelativeResize="0"/>
          <p:nvPr/>
        </p:nvPicPr>
        <p:blipFill rotWithShape="1">
          <a:blip r:embed="rId14">
            <a:alphaModFix/>
          </a:blip>
          <a:srcRect b="0" l="0" r="0" t="0"/>
          <a:stretch/>
        </p:blipFill>
        <p:spPr>
          <a:xfrm>
            <a:off x="7850689" y="3799469"/>
            <a:ext cx="3435959" cy="343595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6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3" name="Google Shape;2703;p6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04" name="Google Shape;2704;p6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705" name="Google Shape;2705;p6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6" name="Google Shape;2706;p6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707" name="Google Shape;2707;p6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8" name="Google Shape;2708;p6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709" name="Google Shape;2709;p6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710" name="Google Shape;2710;p6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2711" name="Google Shape;2711;p6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2712" name="Google Shape;2712;p6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713" name="Google Shape;2713;p6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714" name="Google Shape;2714;p6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715" name="Google Shape;2715;p6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716" name="Google Shape;2716;p6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717" name="Google Shape;2717;p6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718" name="Google Shape;2718;p6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2719" name="Google Shape;2719;p6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2720" name="Google Shape;2720;p63"/>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721" name="Google Shape;2721;p6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722" name="Google Shape;2722;p6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723" name="Google Shape;2723;p6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724" name="Google Shape;2724;p6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725" name="Google Shape;2725;p63"/>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2726" name="Google Shape;2726;p6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727" name="Google Shape;2727;p6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728" name="Google Shape;2728;p6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9" name="Google Shape;2729;p6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730" name="Google Shape;2730;p63"/>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1" name="Google Shape;2731;p63"/>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2" name="Google Shape;2732;p63"/>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733" name="Google Shape;2733;p63"/>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734" name="Google Shape;2734;p63"/>
          <p:cNvSpPr/>
          <p:nvPr/>
        </p:nvSpPr>
        <p:spPr>
          <a:xfrm>
            <a:off x="9368118" y="2864163"/>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2735" name="Google Shape;2735;p63"/>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736" name="Google Shape;2736;p63"/>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737" name="Google Shape;2737;p63"/>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738" name="Google Shape;2738;p63"/>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9" name="Google Shape;2739;p63"/>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740" name="Google Shape;2740;p63"/>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741" name="Google Shape;2741;p63"/>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742" name="Google Shape;2742;p63"/>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743" name="Google Shape;2743;p63"/>
          <p:cNvPicPr preferRelativeResize="0"/>
          <p:nvPr/>
        </p:nvPicPr>
        <p:blipFill rotWithShape="1">
          <a:blip r:embed="rId8">
            <a:alphaModFix/>
          </a:blip>
          <a:srcRect b="0" l="0" r="0" t="0"/>
          <a:stretch/>
        </p:blipFill>
        <p:spPr>
          <a:xfrm>
            <a:off x="9543267" y="3009295"/>
            <a:ext cx="525043" cy="525043"/>
          </a:xfrm>
          <a:prstGeom prst="rect">
            <a:avLst/>
          </a:prstGeom>
          <a:noFill/>
          <a:ln>
            <a:noFill/>
          </a:ln>
        </p:spPr>
      </p:pic>
      <p:sp>
        <p:nvSpPr>
          <p:cNvPr id="2744" name="Google Shape;2744;p63"/>
          <p:cNvSpPr txBox="1"/>
          <p:nvPr/>
        </p:nvSpPr>
        <p:spPr>
          <a:xfrm>
            <a:off x="8040854" y="4359002"/>
            <a:ext cx="3187509"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Libros: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Título y subtítulo del libro.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Lugar edición (ciudad y país).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Año de edición.</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Nombre de la editorial.</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Calibri"/>
                <a:ea typeface="Calibri"/>
                <a:cs typeface="Calibri"/>
                <a:sym typeface="Calibri"/>
              </a:rPr>
              <a:t>No. Edición o reimpresión.</a:t>
            </a:r>
            <a:endParaRPr/>
          </a:p>
          <a:p>
            <a:pPr indent="0" lvl="0" marL="0" marR="0" rtl="0" algn="just">
              <a:spcBef>
                <a:spcPts val="0"/>
              </a:spcBef>
              <a:spcAft>
                <a:spcPts val="0"/>
              </a:spcAft>
              <a:buNone/>
            </a:pPr>
            <a:r>
              <a:t/>
            </a:r>
            <a:endParaRPr sz="1500">
              <a:solidFill>
                <a:schemeClr val="dk1"/>
              </a:solidFill>
              <a:latin typeface="Calibri"/>
              <a:ea typeface="Calibri"/>
              <a:cs typeface="Calibri"/>
              <a:sym typeface="Calibri"/>
            </a:endParaRPr>
          </a:p>
        </p:txBody>
      </p:sp>
      <p:sp>
        <p:nvSpPr>
          <p:cNvPr id="2745" name="Google Shape;2745;p63"/>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746" name="Google Shape;2746;p63"/>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6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2" name="Google Shape;2752;p6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53" name="Google Shape;2753;p6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754" name="Google Shape;2754;p6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5" name="Google Shape;2755;p6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756" name="Google Shape;2756;p6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7" name="Google Shape;2757;p6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758" name="Google Shape;2758;p6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759" name="Google Shape;2759;p6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760" name="Google Shape;2760;p6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761" name="Google Shape;2761;p6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762" name="Google Shape;2762;p6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763" name="Google Shape;2763;p6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764" name="Google Shape;2764;p6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765" name="Google Shape;2765;p6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766" name="Google Shape;2766;p6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767" name="Google Shape;2767;p6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768" name="Google Shape;2768;p6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769" name="Google Shape;2769;p64"/>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770" name="Google Shape;2770;p6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771" name="Google Shape;2771;p6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772" name="Google Shape;2772;p6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773" name="Google Shape;2773;p6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774" name="Google Shape;2774;p64"/>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775" name="Google Shape;2775;p6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776" name="Google Shape;2776;p6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777" name="Google Shape;2777;p6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8" name="Google Shape;2778;p6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779" name="Google Shape;2779;p64"/>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0" name="Google Shape;2780;p64"/>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1" name="Google Shape;2781;p64"/>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782" name="Google Shape;2782;p64"/>
          <p:cNvSpPr/>
          <p:nvPr/>
        </p:nvSpPr>
        <p:spPr>
          <a:xfrm>
            <a:off x="11191687" y="3372022"/>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2783" name="Google Shape;2783;p64"/>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784" name="Google Shape;2784;p64"/>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785" name="Google Shape;2785;p64"/>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786" name="Google Shape;2786;p64"/>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787" name="Google Shape;2787;p64"/>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8" name="Google Shape;2788;p64"/>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789" name="Google Shape;2789;p64"/>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790" name="Google Shape;2790;p64"/>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791" name="Google Shape;2791;p64"/>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792" name="Google Shape;2792;p64"/>
          <p:cNvPicPr preferRelativeResize="0"/>
          <p:nvPr/>
        </p:nvPicPr>
        <p:blipFill rotWithShape="1">
          <a:blip r:embed="rId7">
            <a:alphaModFix/>
          </a:blip>
          <a:srcRect b="0" l="0" r="0" t="0"/>
          <a:stretch/>
        </p:blipFill>
        <p:spPr>
          <a:xfrm>
            <a:off x="11400028" y="3481237"/>
            <a:ext cx="525043" cy="525043"/>
          </a:xfrm>
          <a:prstGeom prst="rect">
            <a:avLst/>
          </a:prstGeom>
          <a:noFill/>
          <a:ln>
            <a:noFill/>
          </a:ln>
        </p:spPr>
      </p:pic>
      <p:sp>
        <p:nvSpPr>
          <p:cNvPr id="2793" name="Google Shape;2793;p64"/>
          <p:cNvSpPr txBox="1"/>
          <p:nvPr/>
        </p:nvSpPr>
        <p:spPr>
          <a:xfrm>
            <a:off x="7666040" y="3821885"/>
            <a:ext cx="3877529"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Capítulos de libros cuando fueron escritos por varios autores o recopilado por una o más personas:</a:t>
            </a:r>
            <a:endParaRPr b="1" sz="1500">
              <a:solidFill>
                <a:schemeClr val="dk1"/>
              </a:solidFill>
              <a:latin typeface="Arial"/>
              <a:ea typeface="Arial"/>
              <a:cs typeface="Arial"/>
              <a:sym typeface="Arial"/>
            </a:endParaRPr>
          </a:p>
        </p:txBody>
      </p:sp>
      <p:sp>
        <p:nvSpPr>
          <p:cNvPr id="2794" name="Google Shape;2794;p64"/>
          <p:cNvSpPr txBox="1"/>
          <p:nvPr/>
        </p:nvSpPr>
        <p:spPr>
          <a:xfrm>
            <a:off x="7145939" y="4548679"/>
            <a:ext cx="4600196" cy="3554819"/>
          </a:xfrm>
          <a:prstGeom prst="rect">
            <a:avLst/>
          </a:prstGeom>
          <a:noFill/>
          <a:ln>
            <a:noFill/>
          </a:ln>
        </p:spPr>
        <p:txBody>
          <a:bodyPr anchorCtr="0" anchor="t" bIns="45700" lIns="91425" spcFirstLastPara="1" rIns="91425" wrap="square" tIns="45700">
            <a:spAutoFit/>
          </a:bodyPr>
          <a:lstStyle/>
          <a:p>
            <a:pPr indent="-285750" lvl="1" marL="742950" marR="0" rtl="0" algn="just">
              <a:spcBef>
                <a:spcPts val="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Título y subtítulo del capítulo.</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Nombre(s) de (los) autor(es).</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Título y subtítulo del libro.</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Nombre de los compiladores o editores.</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Lugar edición (ciudad y país).</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Año de edición.</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Página de inicio y final del capítulo.</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Nombre de la editorial.</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No. Edición o reimpresión.</a:t>
            </a:r>
            <a:endParaRPr/>
          </a:p>
          <a:p>
            <a:pPr indent="-285750" lvl="1" marL="742950" marR="0" rtl="0" algn="just">
              <a:spcBef>
                <a:spcPts val="800"/>
              </a:spcBef>
              <a:spcAft>
                <a:spcPts val="0"/>
              </a:spcAft>
              <a:buClr>
                <a:schemeClr val="dk1"/>
              </a:buClr>
              <a:buSzPts val="1500"/>
              <a:buFont typeface="Noto Sans Symbols"/>
              <a:buChar char="⮚"/>
            </a:pPr>
            <a:r>
              <a:rPr b="0" i="0" lang="es-CO" sz="1500" u="none" cap="none" strike="noStrike">
                <a:solidFill>
                  <a:schemeClr val="dk1"/>
                </a:solidFill>
                <a:latin typeface="Arial"/>
                <a:ea typeface="Arial"/>
                <a:cs typeface="Arial"/>
                <a:sym typeface="Arial"/>
              </a:rPr>
              <a:t>Si el capítulo se había publicado antes en otra fuente, citarla si el libro la incluye.</a:t>
            </a:r>
            <a:endParaRPr/>
          </a:p>
        </p:txBody>
      </p:sp>
      <p:sp>
        <p:nvSpPr>
          <p:cNvPr id="2795" name="Google Shape;2795;p64"/>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796" name="Google Shape;2796;p64"/>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6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2" name="Google Shape;2802;p6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03" name="Google Shape;2803;p6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804" name="Google Shape;2804;p6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5" name="Google Shape;2805;p6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806" name="Google Shape;2806;p6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7" name="Google Shape;2807;p6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808" name="Google Shape;2808;p6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809" name="Google Shape;2809;p6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810" name="Google Shape;2810;p6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811" name="Google Shape;2811;p6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812" name="Google Shape;2812;p6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813" name="Google Shape;2813;p6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814" name="Google Shape;2814;p6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815" name="Google Shape;2815;p6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816" name="Google Shape;2816;p6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817" name="Google Shape;2817;p6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818" name="Google Shape;2818;p6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819" name="Google Shape;2819;p65"/>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820" name="Google Shape;2820;p6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821" name="Google Shape;2821;p6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822" name="Google Shape;2822;p6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823" name="Google Shape;2823;p6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824" name="Google Shape;2824;p65"/>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825" name="Google Shape;2825;p6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826" name="Google Shape;2826;p6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827" name="Google Shape;2827;p6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8" name="Google Shape;2828;p6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829" name="Google Shape;2829;p65"/>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0" name="Google Shape;2830;p65"/>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1" name="Google Shape;2831;p65"/>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832" name="Google Shape;2832;p65"/>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833" name="Google Shape;2833;p65"/>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834" name="Google Shape;2834;p65"/>
          <p:cNvSpPr/>
          <p:nvPr/>
        </p:nvSpPr>
        <p:spPr>
          <a:xfrm>
            <a:off x="12345694" y="4726555"/>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2835" name="Google Shape;2835;p65"/>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836" name="Google Shape;2836;p65"/>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837" name="Google Shape;2837;p65"/>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8" name="Google Shape;2838;p65"/>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839" name="Google Shape;2839;p65"/>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840" name="Google Shape;2840;p65"/>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841" name="Google Shape;2841;p65"/>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842" name="Google Shape;2842;p65"/>
          <p:cNvPicPr preferRelativeResize="0"/>
          <p:nvPr/>
        </p:nvPicPr>
        <p:blipFill rotWithShape="1">
          <a:blip r:embed="rId7">
            <a:alphaModFix/>
          </a:blip>
          <a:srcRect b="0" l="0" r="0" t="0"/>
          <a:stretch/>
        </p:blipFill>
        <p:spPr>
          <a:xfrm>
            <a:off x="12467066" y="4935146"/>
            <a:ext cx="525043" cy="525043"/>
          </a:xfrm>
          <a:prstGeom prst="rect">
            <a:avLst/>
          </a:prstGeom>
          <a:noFill/>
          <a:ln>
            <a:noFill/>
          </a:ln>
        </p:spPr>
      </p:pic>
      <p:sp>
        <p:nvSpPr>
          <p:cNvPr id="2843" name="Google Shape;2843;p65"/>
          <p:cNvSpPr txBox="1"/>
          <p:nvPr/>
        </p:nvSpPr>
        <p:spPr>
          <a:xfrm>
            <a:off x="7777484" y="4525748"/>
            <a:ext cx="3877529"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Artículos de revistas: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del artículo.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 la revista.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Año / volumen / Número o equivalente.</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Página de inicio y final del artículo.</a:t>
            </a:r>
            <a:endParaRPr/>
          </a:p>
        </p:txBody>
      </p:sp>
      <p:sp>
        <p:nvSpPr>
          <p:cNvPr id="2844" name="Google Shape;2844;p65"/>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845" name="Google Shape;2845;p65"/>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6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1" name="Google Shape;2851;p6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52" name="Google Shape;2852;p6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853" name="Google Shape;2853;p6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4" name="Google Shape;2854;p6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855" name="Google Shape;2855;p6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6" name="Google Shape;2856;p6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857" name="Google Shape;2857;p6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858" name="Google Shape;2858;p6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859" name="Google Shape;2859;p6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860" name="Google Shape;2860;p6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861" name="Google Shape;2861;p6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862" name="Google Shape;2862;p6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863" name="Google Shape;2863;p6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864" name="Google Shape;2864;p6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865" name="Google Shape;2865;p6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866" name="Google Shape;2866;p6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867" name="Google Shape;2867;p6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868" name="Google Shape;2868;p66"/>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869" name="Google Shape;2869;p6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870" name="Google Shape;2870;p6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871" name="Google Shape;2871;p6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872" name="Google Shape;2872;p6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873" name="Google Shape;2873;p66"/>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874" name="Google Shape;2874;p6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875" name="Google Shape;2875;p6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876" name="Google Shape;2876;p6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7" name="Google Shape;2877;p6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878" name="Google Shape;2878;p66"/>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9" name="Google Shape;2879;p66"/>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0" name="Google Shape;2880;p66"/>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881" name="Google Shape;2881;p66"/>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882" name="Google Shape;2882;p66"/>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883" name="Google Shape;2883;p66"/>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884" name="Google Shape;2884;p66"/>
          <p:cNvSpPr/>
          <p:nvPr/>
        </p:nvSpPr>
        <p:spPr>
          <a:xfrm>
            <a:off x="12287877" y="6764963"/>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2885" name="Google Shape;2885;p66"/>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886" name="Google Shape;2886;p66"/>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7" name="Google Shape;2887;p66"/>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888" name="Google Shape;2888;p66"/>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889" name="Google Shape;2889;p66"/>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890" name="Google Shape;2890;p66"/>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891" name="Google Shape;2891;p66"/>
          <p:cNvPicPr preferRelativeResize="0"/>
          <p:nvPr/>
        </p:nvPicPr>
        <p:blipFill rotWithShape="1">
          <a:blip r:embed="rId7">
            <a:alphaModFix/>
          </a:blip>
          <a:srcRect b="0" l="0" r="0" t="0"/>
          <a:stretch/>
        </p:blipFill>
        <p:spPr>
          <a:xfrm>
            <a:off x="12415821" y="6902293"/>
            <a:ext cx="525043" cy="525043"/>
          </a:xfrm>
          <a:prstGeom prst="rect">
            <a:avLst/>
          </a:prstGeom>
          <a:noFill/>
          <a:ln>
            <a:noFill/>
          </a:ln>
        </p:spPr>
      </p:pic>
      <p:sp>
        <p:nvSpPr>
          <p:cNvPr id="2892" name="Google Shape;2892;p66"/>
          <p:cNvSpPr txBox="1"/>
          <p:nvPr/>
        </p:nvSpPr>
        <p:spPr>
          <a:xfrm>
            <a:off x="7805492" y="4643777"/>
            <a:ext cx="3877529"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Artículo periodístico:</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del artículo.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del periódico. </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Sección y páginas donde se publicó.</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Fecha de publicación.</a:t>
            </a:r>
            <a:endParaRPr/>
          </a:p>
        </p:txBody>
      </p:sp>
      <p:sp>
        <p:nvSpPr>
          <p:cNvPr id="2893" name="Google Shape;2893;p66"/>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894" name="Google Shape;2894;p66"/>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6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0" name="Google Shape;2900;p6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01" name="Google Shape;2901;p6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902" name="Google Shape;2902;p6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3" name="Google Shape;2903;p6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904" name="Google Shape;2904;p6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5" name="Google Shape;2905;p6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906" name="Google Shape;2906;p6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907" name="Google Shape;2907;p6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908" name="Google Shape;2908;p6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909" name="Google Shape;2909;p6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910" name="Google Shape;2910;p6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911" name="Google Shape;2911;p6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912" name="Google Shape;2912;p6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913" name="Google Shape;2913;p6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914" name="Google Shape;2914;p6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915" name="Google Shape;2915;p6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916" name="Google Shape;2916;p6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917" name="Google Shape;2917;p67"/>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918" name="Google Shape;2918;p6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919" name="Google Shape;2919;p6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920" name="Google Shape;2920;p6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921" name="Google Shape;2921;p6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922" name="Google Shape;2922;p67"/>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923" name="Google Shape;2923;p6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924" name="Google Shape;2924;p6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925" name="Google Shape;2925;p6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6" name="Google Shape;2926;p6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927" name="Google Shape;2927;p67"/>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8" name="Google Shape;2928;p67"/>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9" name="Google Shape;2929;p67"/>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2930" name="Google Shape;2930;p67"/>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931" name="Google Shape;2931;p67"/>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932" name="Google Shape;2932;p67"/>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933" name="Google Shape;2933;p67"/>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934" name="Google Shape;2934;p67"/>
          <p:cNvSpPr/>
          <p:nvPr/>
        </p:nvSpPr>
        <p:spPr>
          <a:xfrm>
            <a:off x="11191687" y="8027324"/>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2935" name="Google Shape;2935;p67"/>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6" name="Google Shape;2936;p67"/>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937" name="Google Shape;2937;p67"/>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938" name="Google Shape;2938;p67"/>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939" name="Google Shape;2939;p67"/>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940" name="Google Shape;2940;p67"/>
          <p:cNvPicPr preferRelativeResize="0"/>
          <p:nvPr/>
        </p:nvPicPr>
        <p:blipFill rotWithShape="1">
          <a:blip r:embed="rId7">
            <a:alphaModFix/>
          </a:blip>
          <a:srcRect b="0" l="0" r="0" t="0"/>
          <a:stretch/>
        </p:blipFill>
        <p:spPr>
          <a:xfrm>
            <a:off x="11332611" y="8225891"/>
            <a:ext cx="525043" cy="525043"/>
          </a:xfrm>
          <a:prstGeom prst="rect">
            <a:avLst/>
          </a:prstGeom>
          <a:noFill/>
          <a:ln>
            <a:noFill/>
          </a:ln>
        </p:spPr>
      </p:pic>
      <p:sp>
        <p:nvSpPr>
          <p:cNvPr id="2941" name="Google Shape;2941;p67"/>
          <p:cNvSpPr txBox="1"/>
          <p:nvPr/>
        </p:nvSpPr>
        <p:spPr>
          <a:xfrm>
            <a:off x="7427732" y="4711651"/>
            <a:ext cx="4824611" cy="21698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Videos y películas: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del video/película.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productor(es) y director(es).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 la institución o empresa productora.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Lugar y fecha de producción.</a:t>
            </a:r>
            <a:endParaRPr/>
          </a:p>
        </p:txBody>
      </p:sp>
      <p:sp>
        <p:nvSpPr>
          <p:cNvPr id="2942" name="Google Shape;2942;p67"/>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943" name="Google Shape;2943;p67"/>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6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9" name="Google Shape;2949;p6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50" name="Google Shape;2950;p6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951" name="Google Shape;2951;p6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2" name="Google Shape;2952;p6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953" name="Google Shape;2953;p6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4" name="Google Shape;2954;p6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955" name="Google Shape;2955;p6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2956" name="Google Shape;2956;p6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2957" name="Google Shape;2957;p6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2958" name="Google Shape;2958;p6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2959" name="Google Shape;2959;p6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2960" name="Google Shape;2960;p6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2961" name="Google Shape;2961;p6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2962" name="Google Shape;2962;p6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2963" name="Google Shape;2963;p6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2964" name="Google Shape;2964;p6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2965" name="Google Shape;2965;p6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2966" name="Google Shape;2966;p68"/>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2967" name="Google Shape;2967;p6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2968" name="Google Shape;2968;p6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2969" name="Google Shape;2969;p6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2970" name="Google Shape;2970;p6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2971" name="Google Shape;2971;p68"/>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2972" name="Google Shape;2972;p6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2973" name="Google Shape;2973;p6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2974" name="Google Shape;2974;p6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5" name="Google Shape;2975;p6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2976" name="Google Shape;2976;p68"/>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7" name="Google Shape;2977;p68"/>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8" name="Google Shape;2978;p68"/>
          <p:cNvSpPr/>
          <p:nvPr/>
        </p:nvSpPr>
        <p:spPr>
          <a:xfrm>
            <a:off x="9368118" y="8521132"/>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2979" name="Google Shape;2979;p68"/>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980" name="Google Shape;2980;p68"/>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981" name="Google Shape;2981;p68"/>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982" name="Google Shape;2982;p68"/>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983" name="Google Shape;2983;p68"/>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2984" name="Google Shape;2984;p68"/>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5" name="Google Shape;2985;p68"/>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2986" name="Google Shape;2986;p68"/>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2987" name="Google Shape;2987;p68"/>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2988" name="Google Shape;2988;p68"/>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2989" name="Google Shape;2989;p68"/>
          <p:cNvPicPr preferRelativeResize="0"/>
          <p:nvPr/>
        </p:nvPicPr>
        <p:blipFill rotWithShape="1">
          <a:blip r:embed="rId7">
            <a:alphaModFix/>
          </a:blip>
          <a:srcRect b="0" l="0" r="0" t="0"/>
          <a:stretch/>
        </p:blipFill>
        <p:spPr>
          <a:xfrm>
            <a:off x="9545387" y="8537607"/>
            <a:ext cx="525043" cy="525043"/>
          </a:xfrm>
          <a:prstGeom prst="rect">
            <a:avLst/>
          </a:prstGeom>
          <a:noFill/>
          <a:ln>
            <a:noFill/>
          </a:ln>
        </p:spPr>
      </p:pic>
      <p:sp>
        <p:nvSpPr>
          <p:cNvPr id="2990" name="Google Shape;2990;p68"/>
          <p:cNvSpPr txBox="1"/>
          <p:nvPr/>
        </p:nvSpPr>
        <p:spPr>
          <a:xfrm>
            <a:off x="7793033" y="3884588"/>
            <a:ext cx="3710425"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Trabajos presentados en seminarios, conferencias, congresos y eventos similares: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del trabajo.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del evento.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Asociación o patrocinador.</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Mes y año del evento.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Lugar (ciudad y país).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del presidente del comité organizador.</a:t>
            </a:r>
            <a:endParaRPr/>
          </a:p>
        </p:txBody>
      </p:sp>
      <p:sp>
        <p:nvSpPr>
          <p:cNvPr id="2991" name="Google Shape;2991;p68"/>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2992" name="Google Shape;2992;p68"/>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6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8" name="Google Shape;2998;p6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99" name="Google Shape;2999;p6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000" name="Google Shape;3000;p6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1" name="Google Shape;3001;p6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002" name="Google Shape;3002;p6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3" name="Google Shape;3003;p6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004" name="Google Shape;3004;p6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005" name="Google Shape;3005;p6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006" name="Google Shape;3006;p6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007" name="Google Shape;3007;p6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008" name="Google Shape;3008;p6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009" name="Google Shape;3009;p6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010" name="Google Shape;3010;p6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011" name="Google Shape;3011;p6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012" name="Google Shape;3012;p6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013" name="Google Shape;3013;p6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014" name="Google Shape;3014;p6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015" name="Google Shape;3015;p69"/>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016" name="Google Shape;3016;p6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017" name="Google Shape;3017;p6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018" name="Google Shape;3018;p6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019" name="Google Shape;3019;p6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020" name="Google Shape;3020;p69"/>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021" name="Google Shape;3021;p6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022" name="Google Shape;3022;p6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023" name="Google Shape;3023;p6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4" name="Google Shape;3024;p6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025" name="Google Shape;3025;p69"/>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6" name="Google Shape;3026;p69"/>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7" name="Google Shape;3027;p69"/>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3028" name="Google Shape;3028;p69"/>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3029" name="Google Shape;3029;p69"/>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3030" name="Google Shape;3030;p69"/>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3031" name="Google Shape;3031;p69"/>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3032" name="Google Shape;3032;p69"/>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3033" name="Google Shape;3033;p69"/>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4" name="Google Shape;3034;p69"/>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3035" name="Google Shape;3035;p69"/>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3036" name="Google Shape;3036;p69"/>
          <p:cNvSpPr/>
          <p:nvPr/>
        </p:nvSpPr>
        <p:spPr>
          <a:xfrm>
            <a:off x="7588510" y="8032763"/>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3037" name="Google Shape;3037;p69"/>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3038" name="Google Shape;3038;p69"/>
          <p:cNvPicPr preferRelativeResize="0"/>
          <p:nvPr/>
        </p:nvPicPr>
        <p:blipFill rotWithShape="1">
          <a:blip r:embed="rId7">
            <a:alphaModFix/>
          </a:blip>
          <a:srcRect b="0" l="0" r="0" t="0"/>
          <a:stretch/>
        </p:blipFill>
        <p:spPr>
          <a:xfrm>
            <a:off x="7443797" y="8131905"/>
            <a:ext cx="525043" cy="525043"/>
          </a:xfrm>
          <a:prstGeom prst="rect">
            <a:avLst/>
          </a:prstGeom>
          <a:noFill/>
          <a:ln>
            <a:noFill/>
          </a:ln>
        </p:spPr>
      </p:pic>
      <p:sp>
        <p:nvSpPr>
          <p:cNvPr id="3039" name="Google Shape;3039;p69"/>
          <p:cNvSpPr txBox="1"/>
          <p:nvPr/>
        </p:nvSpPr>
        <p:spPr>
          <a:xfrm>
            <a:off x="7914779" y="4419697"/>
            <a:ext cx="3710425"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Entrevistas a expertos:</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entrevistado.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entrevistador.</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Fecha de la entrevista.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Medio de transcripción o difusión.</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o temas.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Lugar y forma en la que está disponible.</a:t>
            </a:r>
            <a:endParaRPr/>
          </a:p>
        </p:txBody>
      </p:sp>
      <p:sp>
        <p:nvSpPr>
          <p:cNvPr id="3040" name="Google Shape;3040;p69"/>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3041" name="Google Shape;3041;p69"/>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7"/>
          <p:cNvSpPr txBox="1"/>
          <p:nvPr/>
        </p:nvSpPr>
        <p:spPr>
          <a:xfrm>
            <a:off x="3196043" y="4799045"/>
            <a:ext cx="121528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241" name="Google Shape;241;p7"/>
          <p:cNvSpPr txBox="1"/>
          <p:nvPr/>
        </p:nvSpPr>
        <p:spPr>
          <a:xfrm>
            <a:off x="2780705" y="5208019"/>
            <a:ext cx="131781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C:\Users\Andrés Mejia\Desktop\METODOLOGÍA INVESTIGACIÓN\colleagues-working-together-on-financial-report-using-modern-gadget (1).jpg" id="242" name="Google Shape;242;p7"/>
          <p:cNvPicPr preferRelativeResize="0"/>
          <p:nvPr/>
        </p:nvPicPr>
        <p:blipFill rotWithShape="1">
          <a:blip r:embed="rId4">
            <a:alphaModFix/>
          </a:blip>
          <a:srcRect b="24854" l="3605" r="7701" t="17859"/>
          <a:stretch/>
        </p:blipFill>
        <p:spPr>
          <a:xfrm>
            <a:off x="5808534" y="1687571"/>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243" name="Google Shape;243;p7"/>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244" name="Google Shape;244;p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5" name="Google Shape;245;p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46" name="Google Shape;246;p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48" name="Google Shape;248;p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50" name="Google Shape;250;p7"/>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251" name="Google Shape;251;p7"/>
          <p:cNvPicPr preferRelativeResize="0"/>
          <p:nvPr/>
        </p:nvPicPr>
        <p:blipFill rotWithShape="1">
          <a:blip r:embed="rId5">
            <a:alphaModFix/>
          </a:blip>
          <a:srcRect b="0" l="0" r="0" t="0"/>
          <a:stretch/>
        </p:blipFill>
        <p:spPr>
          <a:xfrm>
            <a:off x="12734396" y="6374515"/>
            <a:ext cx="1722124" cy="1648971"/>
          </a:xfrm>
          <a:prstGeom prst="rect">
            <a:avLst/>
          </a:prstGeom>
          <a:noFill/>
          <a:ln>
            <a:noFill/>
          </a:ln>
        </p:spPr>
      </p:pic>
      <p:pic>
        <p:nvPicPr>
          <p:cNvPr descr="Icono&#10;&#10;Descripción generada automáticamente" id="252" name="Google Shape;252;p7"/>
          <p:cNvPicPr preferRelativeResize="0"/>
          <p:nvPr/>
        </p:nvPicPr>
        <p:blipFill rotWithShape="1">
          <a:blip r:embed="rId6">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253" name="Google Shape;253;p7"/>
          <p:cNvPicPr preferRelativeResize="0"/>
          <p:nvPr/>
        </p:nvPicPr>
        <p:blipFill rotWithShape="1">
          <a:blip r:embed="rId7">
            <a:alphaModFix/>
          </a:blip>
          <a:srcRect b="0" l="0" r="0" t="0"/>
          <a:stretch/>
        </p:blipFill>
        <p:spPr>
          <a:xfrm>
            <a:off x="6938446" y="6439735"/>
            <a:ext cx="1840996" cy="1655067"/>
          </a:xfrm>
          <a:prstGeom prst="rect">
            <a:avLst/>
          </a:prstGeom>
          <a:noFill/>
          <a:ln>
            <a:noFill/>
          </a:ln>
        </p:spPr>
      </p:pic>
      <p:pic>
        <p:nvPicPr>
          <p:cNvPr descr="Icono&#10;&#10;Descripción generada automáticamente" id="254" name="Google Shape;254;p7"/>
          <p:cNvPicPr preferRelativeResize="0"/>
          <p:nvPr/>
        </p:nvPicPr>
        <p:blipFill rotWithShape="1">
          <a:blip r:embed="rId8">
            <a:alphaModFix/>
          </a:blip>
          <a:srcRect b="0" l="0" r="0" t="0"/>
          <a:stretch/>
        </p:blipFill>
        <p:spPr>
          <a:xfrm>
            <a:off x="10099849" y="6439735"/>
            <a:ext cx="1578867" cy="1554483"/>
          </a:xfrm>
          <a:prstGeom prst="rect">
            <a:avLst/>
          </a:prstGeom>
          <a:noFill/>
          <a:ln>
            <a:noFill/>
          </a:ln>
        </p:spPr>
      </p:pic>
      <p:sp>
        <p:nvSpPr>
          <p:cNvPr id="255" name="Google Shape;255;p7"/>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256" name="Google Shape;256;p7"/>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257" name="Google Shape;257;p7"/>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258" name="Google Shape;258;p7"/>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pic>
        <p:nvPicPr>
          <p:cNvPr descr="Logotipo&#10;&#10;Descripción generada automáticamente" id="259" name="Google Shape;259;p7"/>
          <p:cNvPicPr preferRelativeResize="0"/>
          <p:nvPr/>
        </p:nvPicPr>
        <p:blipFill rotWithShape="1">
          <a:blip r:embed="rId9">
            <a:alphaModFix/>
          </a:blip>
          <a:srcRect b="0" l="0" r="0" t="0"/>
          <a:stretch/>
        </p:blipFill>
        <p:spPr>
          <a:xfrm>
            <a:off x="13720455" y="0"/>
            <a:ext cx="2522419" cy="798766"/>
          </a:xfrm>
          <a:prstGeom prst="rect">
            <a:avLst/>
          </a:prstGeom>
          <a:noFill/>
          <a:ln>
            <a:noFill/>
          </a:ln>
        </p:spPr>
      </p:pic>
      <p:pic>
        <p:nvPicPr>
          <p:cNvPr descr="Icono&#10;&#10;Descripción generada automáticamente" id="260" name="Google Shape;260;p7"/>
          <p:cNvPicPr preferRelativeResize="0"/>
          <p:nvPr/>
        </p:nvPicPr>
        <p:blipFill rotWithShape="1">
          <a:blip r:embed="rId10">
            <a:alphaModFix/>
          </a:blip>
          <a:srcRect b="0" l="0" r="0" t="0"/>
          <a:stretch/>
        </p:blipFill>
        <p:spPr>
          <a:xfrm>
            <a:off x="181266" y="884455"/>
            <a:ext cx="525043" cy="519216"/>
          </a:xfrm>
          <a:prstGeom prst="rect">
            <a:avLst/>
          </a:prstGeom>
          <a:noFill/>
          <a:ln>
            <a:noFill/>
          </a:ln>
        </p:spPr>
      </p:pic>
      <p:pic>
        <p:nvPicPr>
          <p:cNvPr descr="C:\Users\Andrés Mejia\Desktop\personaje.png" id="261" name="Google Shape;261;p7"/>
          <p:cNvPicPr preferRelativeResize="0"/>
          <p:nvPr/>
        </p:nvPicPr>
        <p:blipFill rotWithShape="1">
          <a:blip r:embed="rId11">
            <a:alphaModFix/>
          </a:blip>
          <a:srcRect b="0" l="0" r="0" t="0"/>
          <a:stretch/>
        </p:blipFill>
        <p:spPr>
          <a:xfrm>
            <a:off x="660113" y="6374515"/>
            <a:ext cx="1741353" cy="2540139"/>
          </a:xfrm>
          <a:prstGeom prst="rect">
            <a:avLst/>
          </a:prstGeom>
          <a:noFill/>
          <a:ln>
            <a:noFill/>
          </a:ln>
        </p:spPr>
      </p:pic>
      <p:pic>
        <p:nvPicPr>
          <p:cNvPr descr="Logotipo&#10;&#10;Descripción generada automáticamente" id="262" name="Google Shape;262;p7"/>
          <p:cNvPicPr preferRelativeResize="0"/>
          <p:nvPr/>
        </p:nvPicPr>
        <p:blipFill rotWithShape="1">
          <a:blip r:embed="rId12">
            <a:alphaModFix/>
          </a:blip>
          <a:srcRect b="0" l="0" r="0" t="0"/>
          <a:stretch/>
        </p:blipFill>
        <p:spPr>
          <a:xfrm>
            <a:off x="1539350" y="1089609"/>
            <a:ext cx="525043" cy="525043"/>
          </a:xfrm>
          <a:prstGeom prst="rect">
            <a:avLst/>
          </a:prstGeom>
          <a:noFill/>
          <a:ln>
            <a:noFill/>
          </a:ln>
        </p:spPr>
      </p:pic>
      <p:sp>
        <p:nvSpPr>
          <p:cNvPr id="263" name="Google Shape;263;p7"/>
          <p:cNvSpPr/>
          <p:nvPr/>
        </p:nvSpPr>
        <p:spPr>
          <a:xfrm>
            <a:off x="-607" y="12491"/>
            <a:ext cx="16256001" cy="9131509"/>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264" name="Google Shape;264;p7"/>
          <p:cNvPicPr preferRelativeResize="0"/>
          <p:nvPr/>
        </p:nvPicPr>
        <p:blipFill rotWithShape="1">
          <a:blip r:embed="rId13">
            <a:alphaModFix/>
          </a:blip>
          <a:srcRect b="0" l="0" r="0" t="0"/>
          <a:stretch/>
        </p:blipFill>
        <p:spPr>
          <a:xfrm>
            <a:off x="4368878" y="859085"/>
            <a:ext cx="9436100" cy="7381875"/>
          </a:xfrm>
          <a:prstGeom prst="rect">
            <a:avLst/>
          </a:prstGeom>
          <a:noFill/>
          <a:ln>
            <a:noFill/>
          </a:ln>
        </p:spPr>
      </p:pic>
      <p:sp>
        <p:nvSpPr>
          <p:cNvPr id="265" name="Google Shape;265;p7"/>
          <p:cNvSpPr txBox="1"/>
          <p:nvPr/>
        </p:nvSpPr>
        <p:spPr>
          <a:xfrm>
            <a:off x="5763242" y="4702646"/>
            <a:ext cx="6305285" cy="176971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O" sz="1500">
                <a:solidFill>
                  <a:schemeClr val="lt1"/>
                </a:solidFill>
                <a:latin typeface="Arial"/>
                <a:ea typeface="Arial"/>
                <a:cs typeface="Arial"/>
                <a:sym typeface="Arial"/>
              </a:rPr>
              <a:t>Objetivo general:</a:t>
            </a:r>
            <a:endParaRPr/>
          </a:p>
          <a:p>
            <a:pPr indent="0" lvl="0" marL="0" marR="0" rtl="0" algn="just">
              <a:lnSpc>
                <a:spcPct val="115000"/>
              </a:lnSpc>
              <a:spcBef>
                <a:spcPts val="1000"/>
              </a:spcBef>
              <a:spcAft>
                <a:spcPts val="0"/>
              </a:spcAft>
              <a:buNone/>
            </a:pPr>
            <a:r>
              <a:t/>
            </a:r>
            <a:endParaRPr b="1" sz="1500">
              <a:solidFill>
                <a:schemeClr val="lt1"/>
              </a:solidFill>
              <a:latin typeface="Arial"/>
              <a:ea typeface="Arial"/>
              <a:cs typeface="Arial"/>
              <a:sym typeface="Arial"/>
            </a:endParaRPr>
          </a:p>
          <a:p>
            <a:pPr indent="0" lvl="0" marL="0" marR="0" rtl="0" algn="just">
              <a:lnSpc>
                <a:spcPct val="115000"/>
              </a:lnSpc>
              <a:spcBef>
                <a:spcPts val="1000"/>
              </a:spcBef>
              <a:spcAft>
                <a:spcPts val="0"/>
              </a:spcAft>
              <a:buNone/>
            </a:pPr>
            <a:r>
              <a:rPr lang="es-CO" sz="1500">
                <a:solidFill>
                  <a:schemeClr val="lt1"/>
                </a:solidFill>
                <a:latin typeface="Arial"/>
                <a:ea typeface="Arial"/>
                <a:cs typeface="Arial"/>
                <a:sym typeface="Arial"/>
              </a:rPr>
              <a:t>Identificar los elementos esenciales que constituyen un marco teórico, para la elaboración de este dentro del proyecto de investigación.</a:t>
            </a:r>
            <a:endParaRPr/>
          </a:p>
          <a:p>
            <a:pPr indent="0" lvl="0" marL="0" marR="0" rtl="0" algn="just">
              <a:spcBef>
                <a:spcPts val="1000"/>
              </a:spcBef>
              <a:spcAft>
                <a:spcPts val="0"/>
              </a:spcAft>
              <a:buNone/>
            </a:pPr>
            <a:r>
              <a:t/>
            </a:r>
            <a:endParaRPr sz="1500">
              <a:solidFill>
                <a:schemeClr val="lt1"/>
              </a:solidFill>
              <a:latin typeface="Arial"/>
              <a:ea typeface="Arial"/>
              <a:cs typeface="Arial"/>
              <a:sym typeface="Arial"/>
            </a:endParaRPr>
          </a:p>
        </p:txBody>
      </p:sp>
      <p:sp>
        <p:nvSpPr>
          <p:cNvPr id="266" name="Google Shape;266;p7"/>
          <p:cNvSpPr/>
          <p:nvPr/>
        </p:nvSpPr>
        <p:spPr>
          <a:xfrm>
            <a:off x="12072917" y="1403671"/>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pic>
        <p:nvPicPr>
          <p:cNvPr descr="Icono&#10;&#10;Descripción generada automáticamente" id="267" name="Google Shape;267;p7"/>
          <p:cNvPicPr preferRelativeResize="0"/>
          <p:nvPr/>
        </p:nvPicPr>
        <p:blipFill rotWithShape="1">
          <a:blip r:embed="rId8">
            <a:alphaModFix/>
          </a:blip>
          <a:srcRect b="0" l="0" r="0" t="0"/>
          <a:stretch/>
        </p:blipFill>
        <p:spPr>
          <a:xfrm>
            <a:off x="8041466" y="2595571"/>
            <a:ext cx="1578867" cy="1554483"/>
          </a:xfrm>
          <a:prstGeom prst="rect">
            <a:avLst/>
          </a:prstGeom>
          <a:noFill/>
          <a:ln>
            <a:noFill/>
          </a:ln>
        </p:spPr>
      </p:pic>
      <p:grpSp>
        <p:nvGrpSpPr>
          <p:cNvPr id="268" name="Google Shape;268;p7"/>
          <p:cNvGrpSpPr/>
          <p:nvPr/>
        </p:nvGrpSpPr>
        <p:grpSpPr>
          <a:xfrm>
            <a:off x="12068527" y="3667757"/>
            <a:ext cx="392660" cy="3070062"/>
            <a:chOff x="12069134" y="3667757"/>
            <a:chExt cx="392660" cy="3070062"/>
          </a:xfrm>
        </p:grpSpPr>
        <p:cxnSp>
          <p:nvCxnSpPr>
            <p:cNvPr id="269" name="Google Shape;269;p7"/>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270" name="Google Shape;270;p7"/>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1" name="Google Shape;271;p7"/>
            <p:cNvCxnSpPr/>
            <p:nvPr/>
          </p:nvCxnSpPr>
          <p:spPr>
            <a:xfrm>
              <a:off x="12161963" y="4039100"/>
              <a:ext cx="203077" cy="0"/>
            </a:xfrm>
            <a:prstGeom prst="straightConnector1">
              <a:avLst/>
            </a:prstGeom>
            <a:noFill/>
            <a:ln cap="flat" cmpd="sng" w="38100">
              <a:solidFill>
                <a:srgbClr val="005B8B"/>
              </a:solidFill>
              <a:prstDash val="solid"/>
              <a:miter lim="800000"/>
              <a:headEnd len="sm" w="sm" type="none"/>
              <a:tailEnd len="sm" w="sm" type="none"/>
            </a:ln>
          </p:spPr>
        </p:cxnSp>
      </p:grpSp>
      <p:sp>
        <p:nvSpPr>
          <p:cNvPr id="272" name="Google Shape;272;p7"/>
          <p:cNvSpPr txBox="1"/>
          <p:nvPr/>
        </p:nvSpPr>
        <p:spPr>
          <a:xfrm>
            <a:off x="6668193" y="1633266"/>
            <a:ext cx="4129463" cy="41620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CO" sz="2000">
                <a:solidFill>
                  <a:schemeClr val="lt1"/>
                </a:solidFill>
                <a:latin typeface="Arial"/>
                <a:ea typeface="Arial"/>
                <a:cs typeface="Arial"/>
                <a:sym typeface="Arial"/>
              </a:rPr>
              <a:t>Objetivos de aprendizaje</a:t>
            </a:r>
            <a:endParaRPr b="1" sz="2000">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7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7" name="Google Shape;3047;p7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48" name="Google Shape;3048;p7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049" name="Google Shape;3049;p7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0" name="Google Shape;3050;p7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051" name="Google Shape;3051;p7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2" name="Google Shape;3052;p7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053" name="Google Shape;3053;p7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054" name="Google Shape;3054;p7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055" name="Google Shape;3055;p7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056" name="Google Shape;3056;p7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057" name="Google Shape;3057;p7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058" name="Google Shape;3058;p7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059" name="Google Shape;3059;p7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060" name="Google Shape;3060;p7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061" name="Google Shape;3061;p7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062" name="Google Shape;3062;p7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063" name="Google Shape;3063;p7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064" name="Google Shape;3064;p70"/>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065" name="Google Shape;3065;p7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066" name="Google Shape;3066;p7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067" name="Google Shape;3067;p7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068" name="Google Shape;3068;p7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069" name="Google Shape;3069;p70"/>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070" name="Google Shape;3070;p7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071" name="Google Shape;3071;p7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072" name="Google Shape;3072;p7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3" name="Google Shape;3073;p7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074" name="Google Shape;3074;p70"/>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5" name="Google Shape;3075;p70"/>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6" name="Google Shape;3076;p70"/>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3077" name="Google Shape;3077;p70"/>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3078" name="Google Shape;3078;p70"/>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3079" name="Google Shape;3079;p70"/>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3080" name="Google Shape;3080;p70"/>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3081" name="Google Shape;3081;p70"/>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3082" name="Google Shape;3082;p70"/>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3" name="Google Shape;3083;p70"/>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3084" name="Google Shape;3084;p70"/>
          <p:cNvSpPr/>
          <p:nvPr/>
        </p:nvSpPr>
        <p:spPr>
          <a:xfrm>
            <a:off x="6398695" y="6770402"/>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3085" name="Google Shape;3085;p70"/>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3086" name="Google Shape;3086;p70"/>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3087" name="Google Shape;3087;p70"/>
          <p:cNvPicPr preferRelativeResize="0"/>
          <p:nvPr/>
        </p:nvPicPr>
        <p:blipFill rotWithShape="1">
          <a:blip r:embed="rId7">
            <a:alphaModFix/>
          </a:blip>
          <a:srcRect b="0" l="0" r="0" t="0"/>
          <a:stretch/>
        </p:blipFill>
        <p:spPr>
          <a:xfrm>
            <a:off x="6558606" y="6878132"/>
            <a:ext cx="525043" cy="525043"/>
          </a:xfrm>
          <a:prstGeom prst="rect">
            <a:avLst/>
          </a:prstGeom>
          <a:noFill/>
          <a:ln>
            <a:noFill/>
          </a:ln>
        </p:spPr>
      </p:pic>
      <p:sp>
        <p:nvSpPr>
          <p:cNvPr id="3088" name="Google Shape;3088;p70"/>
          <p:cNvSpPr txBox="1"/>
          <p:nvPr/>
        </p:nvSpPr>
        <p:spPr>
          <a:xfrm>
            <a:off x="7857881" y="4384177"/>
            <a:ext cx="3710425" cy="30931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Tesis y disertaciones:</a:t>
            </a:r>
            <a:endParaRPr/>
          </a:p>
          <a:p>
            <a:pPr indent="-190500" lvl="0" marL="285750" marR="0" rtl="0" algn="just">
              <a:spcBef>
                <a:spcPts val="0"/>
              </a:spcBef>
              <a:spcAft>
                <a:spcPts val="0"/>
              </a:spcAft>
              <a:buClr>
                <a:schemeClr val="dk1"/>
              </a:buClr>
              <a:buSzPts val="1500"/>
              <a:buFont typeface="Noto Sans Symbols"/>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 la tesis.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Escuela o facultad.</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Institución Educativa.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Mes y año.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Ciudad y país.</a:t>
            </a:r>
            <a:endParaRPr/>
          </a:p>
        </p:txBody>
      </p:sp>
      <p:sp>
        <p:nvSpPr>
          <p:cNvPr id="3089" name="Google Shape;3089;p70"/>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3090" name="Google Shape;3090;p70"/>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p7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6" name="Google Shape;3096;p7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97" name="Google Shape;3097;p7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098" name="Google Shape;3098;p7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9" name="Google Shape;3099;p7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100" name="Google Shape;3100;p7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1" name="Google Shape;3101;p7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102" name="Google Shape;3102;p7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103" name="Google Shape;3103;p7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104" name="Google Shape;3104;p7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105" name="Google Shape;3105;p7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106" name="Google Shape;3106;p7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107" name="Google Shape;3107;p7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108" name="Google Shape;3108;p7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109" name="Google Shape;3109;p7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110" name="Google Shape;3110;p7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111" name="Google Shape;3111;p7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112" name="Google Shape;3112;p7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113" name="Google Shape;3113;p71"/>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114" name="Google Shape;3114;p7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115" name="Google Shape;3115;p7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116" name="Google Shape;3116;p7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117" name="Google Shape;3117;p7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118" name="Google Shape;3118;p71"/>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119" name="Google Shape;3119;p7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120" name="Google Shape;3120;p7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121" name="Google Shape;3121;p7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2" name="Google Shape;3122;p7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123" name="Google Shape;3123;p71"/>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4" name="Google Shape;3124;p71"/>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5" name="Google Shape;3125;p71"/>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3126" name="Google Shape;3126;p71"/>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3127" name="Google Shape;3127;p71"/>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3128" name="Google Shape;3128;p71"/>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3129" name="Google Shape;3129;p71"/>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3130" name="Google Shape;3130;p71"/>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3131" name="Google Shape;3131;p71"/>
          <p:cNvSpPr/>
          <p:nvPr/>
        </p:nvSpPr>
        <p:spPr>
          <a:xfrm>
            <a:off x="7572181" y="334480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2" name="Google Shape;3132;p71"/>
          <p:cNvSpPr/>
          <p:nvPr/>
        </p:nvSpPr>
        <p:spPr>
          <a:xfrm>
            <a:off x="6374867" y="4731994"/>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sp>
        <p:nvSpPr>
          <p:cNvPr id="3133" name="Google Shape;3133;p71"/>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3134" name="Google Shape;3134;p71"/>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3135" name="Google Shape;3135;p71"/>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descr="Logotipo&#10;&#10;Descripción generada automáticamente" id="3136" name="Google Shape;3136;p71"/>
          <p:cNvPicPr preferRelativeResize="0"/>
          <p:nvPr/>
        </p:nvPicPr>
        <p:blipFill rotWithShape="1">
          <a:blip r:embed="rId7">
            <a:alphaModFix/>
          </a:blip>
          <a:srcRect b="0" l="0" r="0" t="0"/>
          <a:stretch/>
        </p:blipFill>
        <p:spPr>
          <a:xfrm>
            <a:off x="6197302" y="4918165"/>
            <a:ext cx="525043" cy="525043"/>
          </a:xfrm>
          <a:prstGeom prst="rect">
            <a:avLst/>
          </a:prstGeom>
          <a:noFill/>
          <a:ln>
            <a:noFill/>
          </a:ln>
        </p:spPr>
      </p:pic>
      <p:sp>
        <p:nvSpPr>
          <p:cNvPr id="3137" name="Google Shape;3137;p71"/>
          <p:cNvSpPr txBox="1"/>
          <p:nvPr/>
        </p:nvSpPr>
        <p:spPr>
          <a:xfrm>
            <a:off x="7857881" y="4384177"/>
            <a:ext cx="3710425"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Documentos no publicados: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Título y subtítulo del documento.</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Nombre(s) de (los) autor(es).</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Institución o empresa que apoyó el documento. </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Lugar y fecha.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Ubicación donde está disponible.</a:t>
            </a:r>
            <a:endParaRPr/>
          </a:p>
        </p:txBody>
      </p:sp>
      <p:sp>
        <p:nvSpPr>
          <p:cNvPr id="3138" name="Google Shape;3138;p71"/>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3139" name="Google Shape;3139;p71"/>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3" name="Shape 3143"/>
        <p:cNvGrpSpPr/>
        <p:nvPr/>
      </p:nvGrpSpPr>
      <p:grpSpPr>
        <a:xfrm>
          <a:off x="0" y="0"/>
          <a:ext cx="0" cy="0"/>
          <a:chOff x="0" y="0"/>
          <a:chExt cx="0" cy="0"/>
        </a:xfrm>
      </p:grpSpPr>
      <p:sp>
        <p:nvSpPr>
          <p:cNvPr id="3144" name="Google Shape;3144;p7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5" name="Google Shape;3145;p7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46" name="Google Shape;3146;p7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147" name="Google Shape;3147;p7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8" name="Google Shape;3148;p7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149" name="Google Shape;3149;p7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0" name="Google Shape;3150;p7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151" name="Google Shape;3151;p7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152" name="Google Shape;3152;p7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153" name="Google Shape;3153;p7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154" name="Google Shape;3154;p7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155" name="Google Shape;3155;p7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156" name="Google Shape;3156;p7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157" name="Google Shape;3157;p7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158" name="Google Shape;3158;p7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159" name="Google Shape;3159;p7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160" name="Google Shape;3160;p7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161" name="Google Shape;3161;p7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162" name="Google Shape;3162;p72"/>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163" name="Google Shape;3163;p7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164" name="Google Shape;3164;p7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165" name="Google Shape;3165;p7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166" name="Google Shape;3166;p7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167" name="Google Shape;3167;p72"/>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168" name="Google Shape;3168;p7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169" name="Google Shape;3169;p7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170" name="Google Shape;3170;p7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1" name="Google Shape;3171;p7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172" name="Google Shape;3172;p72"/>
          <p:cNvSpPr/>
          <p:nvPr/>
        </p:nvSpPr>
        <p:spPr>
          <a:xfrm>
            <a:off x="6341376" y="2987019"/>
            <a:ext cx="6526310" cy="5846736"/>
          </a:xfrm>
          <a:prstGeom prst="ellipse">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3" name="Google Shape;3173;p72"/>
          <p:cNvSpPr/>
          <p:nvPr/>
        </p:nvSpPr>
        <p:spPr>
          <a:xfrm>
            <a:off x="6649401" y="3295658"/>
            <a:ext cx="5910260" cy="522945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4" name="Google Shape;3174;p72"/>
          <p:cNvSpPr/>
          <p:nvPr/>
        </p:nvSpPr>
        <p:spPr>
          <a:xfrm>
            <a:off x="9368118" y="852113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3175" name="Google Shape;3175;p72"/>
          <p:cNvSpPr/>
          <p:nvPr/>
        </p:nvSpPr>
        <p:spPr>
          <a:xfrm>
            <a:off x="11191687" y="337202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3176" name="Google Shape;3176;p72"/>
          <p:cNvSpPr/>
          <p:nvPr/>
        </p:nvSpPr>
        <p:spPr>
          <a:xfrm>
            <a:off x="9368118" y="28641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3177" name="Google Shape;3177;p72"/>
          <p:cNvSpPr/>
          <p:nvPr/>
        </p:nvSpPr>
        <p:spPr>
          <a:xfrm>
            <a:off x="12345694" y="4726555"/>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3178" name="Google Shape;3178;p72"/>
          <p:cNvSpPr/>
          <p:nvPr/>
        </p:nvSpPr>
        <p:spPr>
          <a:xfrm>
            <a:off x="12287877" y="67649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3179" name="Google Shape;3179;p72"/>
          <p:cNvSpPr/>
          <p:nvPr/>
        </p:nvSpPr>
        <p:spPr>
          <a:xfrm>
            <a:off x="11191687" y="802732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3180" name="Google Shape;3180;p72"/>
          <p:cNvSpPr/>
          <p:nvPr/>
        </p:nvSpPr>
        <p:spPr>
          <a:xfrm>
            <a:off x="7572181" y="3344803"/>
            <a:ext cx="472826" cy="43620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72"/>
          <p:cNvSpPr/>
          <p:nvPr/>
        </p:nvSpPr>
        <p:spPr>
          <a:xfrm>
            <a:off x="6374867" y="4731994"/>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3182" name="Google Shape;3182;p72"/>
          <p:cNvSpPr/>
          <p:nvPr/>
        </p:nvSpPr>
        <p:spPr>
          <a:xfrm>
            <a:off x="6398695" y="6770402"/>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3183" name="Google Shape;3183;p72"/>
          <p:cNvSpPr/>
          <p:nvPr/>
        </p:nvSpPr>
        <p:spPr>
          <a:xfrm>
            <a:off x="7588510" y="8032763"/>
            <a:ext cx="472826" cy="436202"/>
          </a:xfrm>
          <a:prstGeom prst="ellipse">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3184" name="Google Shape;3184;p72"/>
          <p:cNvSpPr txBox="1"/>
          <p:nvPr/>
        </p:nvSpPr>
        <p:spPr>
          <a:xfrm>
            <a:off x="7594860" y="3381326"/>
            <a:ext cx="4728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pic>
        <p:nvPicPr>
          <p:cNvPr descr="Logotipo&#10;&#10;Descripción generada automáticamente" id="3185" name="Google Shape;3185;p72"/>
          <p:cNvPicPr preferRelativeResize="0"/>
          <p:nvPr/>
        </p:nvPicPr>
        <p:blipFill rotWithShape="1">
          <a:blip r:embed="rId7">
            <a:alphaModFix/>
          </a:blip>
          <a:srcRect b="0" l="0" r="0" t="0"/>
          <a:stretch/>
        </p:blipFill>
        <p:spPr>
          <a:xfrm>
            <a:off x="7568751" y="3597913"/>
            <a:ext cx="525043" cy="525043"/>
          </a:xfrm>
          <a:prstGeom prst="rect">
            <a:avLst/>
          </a:prstGeom>
          <a:noFill/>
          <a:ln>
            <a:noFill/>
          </a:ln>
        </p:spPr>
      </p:pic>
      <p:sp>
        <p:nvSpPr>
          <p:cNvPr id="3186" name="Google Shape;3186;p72"/>
          <p:cNvSpPr txBox="1"/>
          <p:nvPr/>
        </p:nvSpPr>
        <p:spPr>
          <a:xfrm>
            <a:off x="7894276" y="4689773"/>
            <a:ext cx="3710425"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Sitios web:</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Nombre del sitio (URL).</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Fecha de consulta.</a:t>
            </a:r>
            <a:endParaRPr/>
          </a:p>
          <a:p>
            <a:pPr indent="-190500" lvl="0" marL="285750" marR="0" rtl="0" algn="just">
              <a:spcBef>
                <a:spcPts val="0"/>
              </a:spcBef>
              <a:spcAft>
                <a:spcPts val="0"/>
              </a:spcAft>
              <a:buClr>
                <a:schemeClr val="dk1"/>
              </a:buClr>
              <a:buSzPts val="1500"/>
              <a:buFont typeface="Noto Sans Symbols"/>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Si es un documento anotar nombre de autores y lugar.</a:t>
            </a:r>
            <a:endParaRPr/>
          </a:p>
        </p:txBody>
      </p:sp>
      <p:pic>
        <p:nvPicPr>
          <p:cNvPr descr="Logotipo&#10;&#10;Descripción generada automáticamente" id="3187" name="Google Shape;3187;p72"/>
          <p:cNvPicPr preferRelativeResize="0"/>
          <p:nvPr/>
        </p:nvPicPr>
        <p:blipFill rotWithShape="1">
          <a:blip r:embed="rId7">
            <a:alphaModFix/>
          </a:blip>
          <a:srcRect b="0" l="0" r="0" t="0"/>
          <a:stretch/>
        </p:blipFill>
        <p:spPr>
          <a:xfrm>
            <a:off x="15589113" y="4541248"/>
            <a:ext cx="525043" cy="525043"/>
          </a:xfrm>
          <a:prstGeom prst="rect">
            <a:avLst/>
          </a:prstGeom>
          <a:noFill/>
          <a:ln>
            <a:noFill/>
          </a:ln>
        </p:spPr>
      </p:pic>
      <p:sp>
        <p:nvSpPr>
          <p:cNvPr id="3188" name="Google Shape;3188;p72"/>
          <p:cNvSpPr txBox="1"/>
          <p:nvPr/>
        </p:nvSpPr>
        <p:spPr>
          <a:xfrm>
            <a:off x="3540863"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¿Qué información recopilar y de dónde?</a:t>
            </a:r>
            <a:endParaRPr sz="1800">
              <a:solidFill>
                <a:srgbClr val="482649"/>
              </a:solidFill>
              <a:latin typeface="Arial"/>
              <a:ea typeface="Arial"/>
              <a:cs typeface="Arial"/>
              <a:sym typeface="Arial"/>
            </a:endParaRPr>
          </a:p>
        </p:txBody>
      </p:sp>
      <p:sp>
        <p:nvSpPr>
          <p:cNvPr id="3189" name="Google Shape;3189;p72"/>
          <p:cNvSpPr txBox="1"/>
          <p:nvPr/>
        </p:nvSpPr>
        <p:spPr>
          <a:xfrm>
            <a:off x="3589372" y="3082264"/>
            <a:ext cx="3306728"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CO" sz="1500">
                <a:solidFill>
                  <a:srgbClr val="482649"/>
                </a:solidFill>
                <a:latin typeface="Arial"/>
                <a:ea typeface="Arial"/>
                <a:cs typeface="Arial"/>
                <a:sym typeface="Arial"/>
              </a:rPr>
              <a:t>Para conocer la información que se debe recopilar  y el lugar de donde se debe hacer, haga clic  en los números para ver la información:</a:t>
            </a:r>
            <a:endParaRPr b="1" i="1" sz="1500">
              <a:solidFill>
                <a:srgbClr val="482649"/>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7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95" name="Google Shape;3195;p7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196" name="Google Shape;3196;p7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7" name="Google Shape;3197;p7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198" name="Google Shape;3198;p7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9" name="Google Shape;3199;p7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200" name="Google Shape;3200;p7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201" name="Google Shape;3201;p73"/>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202" name="Google Shape;3202;p73"/>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203" name="Google Shape;3203;p7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204" name="Google Shape;3204;p7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205" name="Google Shape;3205;p7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206" name="Google Shape;3206;p7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207" name="Google Shape;3207;p7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208" name="Google Shape;3208;p7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209" name="Google Shape;3209;p73"/>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3210" name="Google Shape;3210;p73"/>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3211" name="Google Shape;3211;p73"/>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212" name="Google Shape;3212;p73"/>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213" name="Google Shape;3213;p73"/>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214" name="Google Shape;3214;p73"/>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215" name="Google Shape;3215;p73"/>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3216" name="Google Shape;3216;p7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217" name="Google Shape;3217;p7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8" name="Google Shape;3218;p7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3219" name="Google Shape;3219;p73"/>
          <p:cNvPicPr preferRelativeResize="0"/>
          <p:nvPr/>
        </p:nvPicPr>
        <p:blipFill rotWithShape="1">
          <a:blip r:embed="rId8">
            <a:alphaModFix/>
          </a:blip>
          <a:srcRect b="0" l="0" r="0" t="0"/>
          <a:stretch/>
        </p:blipFill>
        <p:spPr>
          <a:xfrm>
            <a:off x="15589113" y="4541248"/>
            <a:ext cx="525043" cy="525043"/>
          </a:xfrm>
          <a:prstGeom prst="rect">
            <a:avLst/>
          </a:prstGeom>
          <a:noFill/>
          <a:ln>
            <a:noFill/>
          </a:ln>
        </p:spPr>
      </p:pic>
      <p:sp>
        <p:nvSpPr>
          <p:cNvPr id="3220" name="Google Shape;3220;p73"/>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3221" name="Google Shape;3221;p73"/>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3222" name="Google Shape;3222;p73"/>
          <p:cNvPicPr preferRelativeResize="0"/>
          <p:nvPr/>
        </p:nvPicPr>
        <p:blipFill rotWithShape="1">
          <a:blip r:embed="rId13">
            <a:alphaModFix/>
          </a:blip>
          <a:srcRect b="0" l="0" r="0" t="0"/>
          <a:stretch/>
        </p:blipFill>
        <p:spPr>
          <a:xfrm>
            <a:off x="3386322" y="1377015"/>
            <a:ext cx="1302253" cy="1302253"/>
          </a:xfrm>
          <a:prstGeom prst="rect">
            <a:avLst/>
          </a:prstGeom>
          <a:noFill/>
          <a:ln>
            <a:noFill/>
          </a:ln>
        </p:spPr>
      </p:pic>
      <p:sp>
        <p:nvSpPr>
          <p:cNvPr id="3223" name="Google Shape;3223;p73"/>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4" name="Google Shape;3224;p73"/>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sostenido sobre cada palabra y arrástrela al grupo que le corresponde según sus características.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3225" name="Google Shape;3225;p73"/>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ARRASTRAR Y SOLTAR</a:t>
            </a:r>
            <a:endParaRPr/>
          </a:p>
        </p:txBody>
      </p:sp>
      <p:sp>
        <p:nvSpPr>
          <p:cNvPr id="3226" name="Google Shape;3226;p73"/>
          <p:cNvSpPr/>
          <p:nvPr/>
        </p:nvSpPr>
        <p:spPr>
          <a:xfrm>
            <a:off x="6190880" y="5545564"/>
            <a:ext cx="3200399" cy="2184063"/>
          </a:xfrm>
          <a:prstGeom prst="roundRect">
            <a:avLst>
              <a:gd fmla="val 16667" name="adj"/>
            </a:avLst>
          </a:prstGeom>
          <a:noFill/>
          <a:ln cap="flat" cmpd="sng" w="38100">
            <a:solidFill>
              <a:srgbClr val="9F4C9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Información a recopilar y de dónde</a:t>
            </a:r>
            <a:endParaRPr b="1" sz="1800">
              <a:solidFill>
                <a:srgbClr val="000000"/>
              </a:solidFill>
              <a:latin typeface="Calibri"/>
              <a:ea typeface="Calibri"/>
              <a:cs typeface="Calibri"/>
              <a:sym typeface="Calibri"/>
            </a:endParaRPr>
          </a:p>
        </p:txBody>
      </p:sp>
      <p:sp>
        <p:nvSpPr>
          <p:cNvPr id="3227" name="Google Shape;3227;p73"/>
          <p:cNvSpPr/>
          <p:nvPr/>
        </p:nvSpPr>
        <p:spPr>
          <a:xfrm>
            <a:off x="6338293" y="5758806"/>
            <a:ext cx="2889094" cy="1757577"/>
          </a:xfrm>
          <a:prstGeom prst="roundRect">
            <a:avLst>
              <a:gd fmla="val 16667" name="adj"/>
            </a:avLst>
          </a:prstGeom>
          <a:noFill/>
          <a:ln cap="flat" cmpd="sng" w="38100">
            <a:solidFill>
              <a:srgbClr val="9F4C9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3228" name="Google Shape;3228;p73"/>
          <p:cNvSpPr/>
          <p:nvPr/>
        </p:nvSpPr>
        <p:spPr>
          <a:xfrm>
            <a:off x="9559552" y="5545564"/>
            <a:ext cx="3200399" cy="2184063"/>
          </a:xfrm>
          <a:prstGeom prst="roundRect">
            <a:avLst>
              <a:gd fmla="val 16667" name="adj"/>
            </a:avLst>
          </a:prstGeom>
          <a:noFill/>
          <a:ln cap="flat" cmpd="sng" w="38100">
            <a:solidFill>
              <a:srgbClr val="9F4C9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Proceso de revisión de la literatura</a:t>
            </a:r>
            <a:endParaRPr b="1" sz="1800">
              <a:solidFill>
                <a:srgbClr val="000000"/>
              </a:solidFill>
              <a:latin typeface="Calibri"/>
              <a:ea typeface="Calibri"/>
              <a:cs typeface="Calibri"/>
              <a:sym typeface="Calibri"/>
            </a:endParaRPr>
          </a:p>
        </p:txBody>
      </p:sp>
      <p:sp>
        <p:nvSpPr>
          <p:cNvPr id="3229" name="Google Shape;3229;p73"/>
          <p:cNvSpPr/>
          <p:nvPr/>
        </p:nvSpPr>
        <p:spPr>
          <a:xfrm>
            <a:off x="9706965" y="5758806"/>
            <a:ext cx="2889094" cy="1757577"/>
          </a:xfrm>
          <a:prstGeom prst="roundRect">
            <a:avLst>
              <a:gd fmla="val 16667" name="adj"/>
            </a:avLst>
          </a:prstGeom>
          <a:noFill/>
          <a:ln cap="flat" cmpd="sng" w="38100">
            <a:solidFill>
              <a:srgbClr val="9F4C9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cxnSp>
        <p:nvCxnSpPr>
          <p:cNvPr id="3230" name="Google Shape;3230;p73"/>
          <p:cNvCxnSpPr/>
          <p:nvPr/>
        </p:nvCxnSpPr>
        <p:spPr>
          <a:xfrm>
            <a:off x="4859165" y="4718082"/>
            <a:ext cx="1829349" cy="1375134"/>
          </a:xfrm>
          <a:prstGeom prst="straightConnector1">
            <a:avLst/>
          </a:prstGeom>
          <a:noFill/>
          <a:ln cap="flat" cmpd="sng" w="9525">
            <a:solidFill>
              <a:schemeClr val="dk1"/>
            </a:solidFill>
            <a:prstDash val="solid"/>
            <a:miter lim="800000"/>
            <a:headEnd len="sm" w="sm" type="none"/>
            <a:tailEnd len="sm" w="sm" type="none"/>
          </a:ln>
        </p:spPr>
      </p:cxnSp>
      <p:cxnSp>
        <p:nvCxnSpPr>
          <p:cNvPr id="3231" name="Google Shape;3231;p73"/>
          <p:cNvCxnSpPr/>
          <p:nvPr/>
        </p:nvCxnSpPr>
        <p:spPr>
          <a:xfrm>
            <a:off x="5994939" y="4544360"/>
            <a:ext cx="6197249" cy="1841924"/>
          </a:xfrm>
          <a:prstGeom prst="straightConnector1">
            <a:avLst/>
          </a:prstGeom>
          <a:noFill/>
          <a:ln cap="flat" cmpd="sng" w="9525">
            <a:solidFill>
              <a:schemeClr val="dk1"/>
            </a:solidFill>
            <a:prstDash val="solid"/>
            <a:miter lim="800000"/>
            <a:headEnd len="sm" w="sm" type="none"/>
            <a:tailEnd len="sm" w="sm" type="none"/>
          </a:ln>
        </p:spPr>
      </p:cxnSp>
      <p:cxnSp>
        <p:nvCxnSpPr>
          <p:cNvPr id="3232" name="Google Shape;3232;p73"/>
          <p:cNvCxnSpPr/>
          <p:nvPr/>
        </p:nvCxnSpPr>
        <p:spPr>
          <a:xfrm>
            <a:off x="7260806" y="4572000"/>
            <a:ext cx="1587670" cy="1626875"/>
          </a:xfrm>
          <a:prstGeom prst="straightConnector1">
            <a:avLst/>
          </a:prstGeom>
          <a:noFill/>
          <a:ln cap="flat" cmpd="sng" w="9525">
            <a:solidFill>
              <a:schemeClr val="dk1"/>
            </a:solidFill>
            <a:prstDash val="solid"/>
            <a:miter lim="800000"/>
            <a:headEnd len="sm" w="sm" type="none"/>
            <a:tailEnd len="sm" w="sm" type="none"/>
          </a:ln>
        </p:spPr>
      </p:cxnSp>
      <p:cxnSp>
        <p:nvCxnSpPr>
          <p:cNvPr id="3233" name="Google Shape;3233;p73"/>
          <p:cNvCxnSpPr/>
          <p:nvPr/>
        </p:nvCxnSpPr>
        <p:spPr>
          <a:xfrm flipH="1">
            <a:off x="7043572" y="4577768"/>
            <a:ext cx="1246383" cy="1650612"/>
          </a:xfrm>
          <a:prstGeom prst="straightConnector1">
            <a:avLst/>
          </a:prstGeom>
          <a:noFill/>
          <a:ln cap="flat" cmpd="sng" w="9525">
            <a:solidFill>
              <a:schemeClr val="dk1"/>
            </a:solidFill>
            <a:prstDash val="solid"/>
            <a:miter lim="800000"/>
            <a:headEnd len="sm" w="sm" type="none"/>
            <a:tailEnd len="sm" w="sm" type="none"/>
          </a:ln>
        </p:spPr>
      </p:cxnSp>
      <p:cxnSp>
        <p:nvCxnSpPr>
          <p:cNvPr id="3234" name="Google Shape;3234;p73"/>
          <p:cNvCxnSpPr/>
          <p:nvPr/>
        </p:nvCxnSpPr>
        <p:spPr>
          <a:xfrm flipH="1">
            <a:off x="7667129" y="5017073"/>
            <a:ext cx="1326197" cy="1181802"/>
          </a:xfrm>
          <a:prstGeom prst="straightConnector1">
            <a:avLst/>
          </a:prstGeom>
          <a:noFill/>
          <a:ln cap="flat" cmpd="sng" w="9525">
            <a:solidFill>
              <a:schemeClr val="dk1"/>
            </a:solidFill>
            <a:prstDash val="solid"/>
            <a:miter lim="800000"/>
            <a:headEnd len="sm" w="sm" type="none"/>
            <a:tailEnd len="sm" w="sm" type="none"/>
          </a:ln>
        </p:spPr>
      </p:cxnSp>
      <p:cxnSp>
        <p:nvCxnSpPr>
          <p:cNvPr id="3235" name="Google Shape;3235;p73"/>
          <p:cNvCxnSpPr/>
          <p:nvPr/>
        </p:nvCxnSpPr>
        <p:spPr>
          <a:xfrm>
            <a:off x="10199562" y="4730270"/>
            <a:ext cx="2160899" cy="1599822"/>
          </a:xfrm>
          <a:prstGeom prst="straightConnector1">
            <a:avLst/>
          </a:prstGeom>
          <a:noFill/>
          <a:ln cap="flat" cmpd="sng" w="9525">
            <a:solidFill>
              <a:schemeClr val="dk1"/>
            </a:solidFill>
            <a:prstDash val="solid"/>
            <a:miter lim="800000"/>
            <a:headEnd len="sm" w="sm" type="none"/>
            <a:tailEnd len="sm" w="sm" type="none"/>
          </a:ln>
        </p:spPr>
      </p:cxnSp>
      <p:cxnSp>
        <p:nvCxnSpPr>
          <p:cNvPr id="3236" name="Google Shape;3236;p73"/>
          <p:cNvCxnSpPr/>
          <p:nvPr/>
        </p:nvCxnSpPr>
        <p:spPr>
          <a:xfrm flipH="1">
            <a:off x="10131844" y="4623044"/>
            <a:ext cx="1048203" cy="1618705"/>
          </a:xfrm>
          <a:prstGeom prst="straightConnector1">
            <a:avLst/>
          </a:prstGeom>
          <a:noFill/>
          <a:ln cap="flat" cmpd="sng" w="9525">
            <a:solidFill>
              <a:schemeClr val="dk1"/>
            </a:solidFill>
            <a:prstDash val="solid"/>
            <a:miter lim="800000"/>
            <a:headEnd len="sm" w="sm" type="none"/>
            <a:tailEnd len="sm" w="sm" type="none"/>
          </a:ln>
        </p:spPr>
      </p:cxnSp>
      <p:cxnSp>
        <p:nvCxnSpPr>
          <p:cNvPr id="3237" name="Google Shape;3237;p73"/>
          <p:cNvCxnSpPr/>
          <p:nvPr/>
        </p:nvCxnSpPr>
        <p:spPr>
          <a:xfrm flipH="1">
            <a:off x="10558610" y="4504858"/>
            <a:ext cx="1954236" cy="1785732"/>
          </a:xfrm>
          <a:prstGeom prst="straightConnector1">
            <a:avLst/>
          </a:prstGeom>
          <a:noFill/>
          <a:ln cap="flat" cmpd="sng" w="9525">
            <a:solidFill>
              <a:schemeClr val="dk1"/>
            </a:solidFill>
            <a:prstDash val="solid"/>
            <a:miter lim="800000"/>
            <a:headEnd len="sm" w="sm" type="none"/>
            <a:tailEnd len="sm" w="sm" type="none"/>
          </a:ln>
        </p:spPr>
      </p:cxnSp>
      <p:cxnSp>
        <p:nvCxnSpPr>
          <p:cNvPr id="3238" name="Google Shape;3238;p73"/>
          <p:cNvCxnSpPr/>
          <p:nvPr/>
        </p:nvCxnSpPr>
        <p:spPr>
          <a:xfrm flipH="1">
            <a:off x="7984629" y="4504858"/>
            <a:ext cx="6061159" cy="1723522"/>
          </a:xfrm>
          <a:prstGeom prst="straightConnector1">
            <a:avLst/>
          </a:prstGeom>
          <a:noFill/>
          <a:ln cap="flat" cmpd="sng" w="9525">
            <a:solidFill>
              <a:schemeClr val="dk1"/>
            </a:solidFill>
            <a:prstDash val="solid"/>
            <a:miter lim="800000"/>
            <a:headEnd len="sm" w="sm" type="none"/>
            <a:tailEnd len="sm" w="sm" type="none"/>
          </a:ln>
        </p:spPr>
      </p:cxnSp>
      <p:pic>
        <p:nvPicPr>
          <p:cNvPr descr="C:\Users\Andrés Mejia\Desktop\personaje.png" id="3239" name="Google Shape;3239;p73"/>
          <p:cNvPicPr preferRelativeResize="0"/>
          <p:nvPr/>
        </p:nvPicPr>
        <p:blipFill rotWithShape="1">
          <a:blip r:embed="rId14">
            <a:alphaModFix/>
          </a:blip>
          <a:srcRect b="0" l="0" r="0" t="0"/>
          <a:stretch/>
        </p:blipFill>
        <p:spPr>
          <a:xfrm>
            <a:off x="660113" y="6374515"/>
            <a:ext cx="1741353" cy="2540139"/>
          </a:xfrm>
          <a:prstGeom prst="rect">
            <a:avLst/>
          </a:prstGeom>
          <a:noFill/>
          <a:ln>
            <a:noFill/>
          </a:ln>
        </p:spPr>
      </p:pic>
      <p:sp>
        <p:nvSpPr>
          <p:cNvPr id="3240" name="Google Shape;3240;p73"/>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1" name="Google Shape;3241;p73"/>
          <p:cNvSpPr txBox="1"/>
          <p:nvPr/>
        </p:nvSpPr>
        <p:spPr>
          <a:xfrm>
            <a:off x="8278687" y="839525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3242" name="Google Shape;3242;p73"/>
          <p:cNvSpPr/>
          <p:nvPr/>
        </p:nvSpPr>
        <p:spPr>
          <a:xfrm>
            <a:off x="10689965" y="4068741"/>
            <a:ext cx="1064510" cy="55399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3" name="Google Shape;3243;p73"/>
          <p:cNvSpPr txBox="1"/>
          <p:nvPr/>
        </p:nvSpPr>
        <p:spPr>
          <a:xfrm>
            <a:off x="10636827" y="4062772"/>
            <a:ext cx="1160645"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Inicio de la revisión</a:t>
            </a:r>
            <a:endParaRPr sz="1500">
              <a:solidFill>
                <a:schemeClr val="dk1"/>
              </a:solidFill>
              <a:latin typeface="Calibri"/>
              <a:ea typeface="Calibri"/>
              <a:cs typeface="Calibri"/>
              <a:sym typeface="Calibri"/>
            </a:endParaRPr>
          </a:p>
        </p:txBody>
      </p:sp>
      <p:sp>
        <p:nvSpPr>
          <p:cNvPr id="3244" name="Google Shape;3244;p73"/>
          <p:cNvSpPr/>
          <p:nvPr/>
        </p:nvSpPr>
        <p:spPr>
          <a:xfrm>
            <a:off x="12039276" y="3806069"/>
            <a:ext cx="1064510" cy="741375"/>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5" name="Google Shape;3245;p73"/>
          <p:cNvSpPr txBox="1"/>
          <p:nvPr/>
        </p:nvSpPr>
        <p:spPr>
          <a:xfrm>
            <a:off x="11963857" y="3792930"/>
            <a:ext cx="1181192"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Consulta de la literatura</a:t>
            </a:r>
            <a:endParaRPr sz="1500">
              <a:solidFill>
                <a:schemeClr val="dk1"/>
              </a:solidFill>
              <a:latin typeface="Calibri"/>
              <a:ea typeface="Calibri"/>
              <a:cs typeface="Calibri"/>
              <a:sym typeface="Calibri"/>
            </a:endParaRPr>
          </a:p>
        </p:txBody>
      </p:sp>
      <p:sp>
        <p:nvSpPr>
          <p:cNvPr id="3246" name="Google Shape;3246;p73"/>
          <p:cNvSpPr/>
          <p:nvPr/>
        </p:nvSpPr>
        <p:spPr>
          <a:xfrm>
            <a:off x="5117155" y="4150216"/>
            <a:ext cx="1435123" cy="427177"/>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7" name="Google Shape;3247;p73"/>
          <p:cNvSpPr txBox="1"/>
          <p:nvPr/>
        </p:nvSpPr>
        <p:spPr>
          <a:xfrm>
            <a:off x="5221604" y="4202221"/>
            <a:ext cx="140886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recopilación</a:t>
            </a:r>
            <a:endParaRPr sz="1500">
              <a:solidFill>
                <a:schemeClr val="dk1"/>
              </a:solidFill>
              <a:latin typeface="Calibri"/>
              <a:ea typeface="Calibri"/>
              <a:cs typeface="Calibri"/>
              <a:sym typeface="Calibri"/>
            </a:endParaRPr>
          </a:p>
        </p:txBody>
      </p:sp>
      <p:sp>
        <p:nvSpPr>
          <p:cNvPr id="3248" name="Google Shape;3248;p73"/>
          <p:cNvSpPr/>
          <p:nvPr/>
        </p:nvSpPr>
        <p:spPr>
          <a:xfrm>
            <a:off x="9625529" y="4472734"/>
            <a:ext cx="1064435" cy="42307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9" name="Google Shape;3249;p73"/>
          <p:cNvSpPr txBox="1"/>
          <p:nvPr/>
        </p:nvSpPr>
        <p:spPr>
          <a:xfrm>
            <a:off x="9640552" y="4527349"/>
            <a:ext cx="10875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Consulta</a:t>
            </a:r>
            <a:endParaRPr sz="1500">
              <a:solidFill>
                <a:schemeClr val="dk1"/>
              </a:solidFill>
              <a:latin typeface="Calibri"/>
              <a:ea typeface="Calibri"/>
              <a:cs typeface="Calibri"/>
              <a:sym typeface="Calibri"/>
            </a:endParaRPr>
          </a:p>
        </p:txBody>
      </p:sp>
      <p:sp>
        <p:nvSpPr>
          <p:cNvPr id="3250" name="Google Shape;3250;p73"/>
          <p:cNvSpPr/>
          <p:nvPr/>
        </p:nvSpPr>
        <p:spPr>
          <a:xfrm>
            <a:off x="6761660" y="4202278"/>
            <a:ext cx="1126192" cy="36972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1" name="Google Shape;3251;p73"/>
          <p:cNvSpPr txBox="1"/>
          <p:nvPr/>
        </p:nvSpPr>
        <p:spPr>
          <a:xfrm>
            <a:off x="6943646" y="4201876"/>
            <a:ext cx="76221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Libros</a:t>
            </a:r>
            <a:endParaRPr sz="1500">
              <a:solidFill>
                <a:schemeClr val="dk1"/>
              </a:solidFill>
              <a:latin typeface="Calibri"/>
              <a:ea typeface="Calibri"/>
              <a:cs typeface="Calibri"/>
              <a:sym typeface="Calibri"/>
            </a:endParaRPr>
          </a:p>
        </p:txBody>
      </p:sp>
      <p:sp>
        <p:nvSpPr>
          <p:cNvPr id="3252" name="Google Shape;3252;p73"/>
          <p:cNvSpPr/>
          <p:nvPr/>
        </p:nvSpPr>
        <p:spPr>
          <a:xfrm>
            <a:off x="8101562" y="4211234"/>
            <a:ext cx="926663" cy="36972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3" name="Google Shape;3253;p73"/>
          <p:cNvSpPr txBox="1"/>
          <p:nvPr/>
        </p:nvSpPr>
        <p:spPr>
          <a:xfrm>
            <a:off x="8119171" y="4218813"/>
            <a:ext cx="926663" cy="3334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Artículos</a:t>
            </a:r>
            <a:endParaRPr sz="1500">
              <a:solidFill>
                <a:schemeClr val="dk1"/>
              </a:solidFill>
              <a:latin typeface="Calibri"/>
              <a:ea typeface="Calibri"/>
              <a:cs typeface="Calibri"/>
              <a:sym typeface="Calibri"/>
            </a:endParaRPr>
          </a:p>
        </p:txBody>
      </p:sp>
      <p:sp>
        <p:nvSpPr>
          <p:cNvPr id="3254" name="Google Shape;3254;p73"/>
          <p:cNvSpPr/>
          <p:nvPr/>
        </p:nvSpPr>
        <p:spPr>
          <a:xfrm>
            <a:off x="3911437" y="4663888"/>
            <a:ext cx="1333593" cy="34162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5" name="Google Shape;3255;p73"/>
          <p:cNvSpPr txBox="1"/>
          <p:nvPr/>
        </p:nvSpPr>
        <p:spPr>
          <a:xfrm>
            <a:off x="4001695" y="4679510"/>
            <a:ext cx="125175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Entrevistas</a:t>
            </a:r>
            <a:endParaRPr sz="1500">
              <a:solidFill>
                <a:schemeClr val="dk1"/>
              </a:solidFill>
              <a:latin typeface="Calibri"/>
              <a:ea typeface="Calibri"/>
              <a:cs typeface="Calibri"/>
              <a:sym typeface="Calibri"/>
            </a:endParaRPr>
          </a:p>
        </p:txBody>
      </p:sp>
      <p:sp>
        <p:nvSpPr>
          <p:cNvPr id="3256" name="Google Shape;3256;p73"/>
          <p:cNvSpPr/>
          <p:nvPr/>
        </p:nvSpPr>
        <p:spPr>
          <a:xfrm>
            <a:off x="13392073" y="4213188"/>
            <a:ext cx="1547693" cy="35881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7" name="Google Shape;3257;p73"/>
          <p:cNvSpPr txBox="1"/>
          <p:nvPr/>
        </p:nvSpPr>
        <p:spPr>
          <a:xfrm>
            <a:off x="13366263" y="4236434"/>
            <a:ext cx="166016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Título y subtítulo</a:t>
            </a:r>
            <a:endParaRPr sz="1500">
              <a:solidFill>
                <a:schemeClr val="dk1"/>
              </a:solidFill>
              <a:latin typeface="Calibri"/>
              <a:ea typeface="Calibri"/>
              <a:cs typeface="Calibri"/>
              <a:sym typeface="Calibri"/>
            </a:endParaRPr>
          </a:p>
        </p:txBody>
      </p:sp>
      <p:sp>
        <p:nvSpPr>
          <p:cNvPr id="3258" name="Google Shape;3258;p73"/>
          <p:cNvSpPr/>
          <p:nvPr/>
        </p:nvSpPr>
        <p:spPr>
          <a:xfrm>
            <a:off x="8367495" y="4673334"/>
            <a:ext cx="1177858" cy="60641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9" name="Google Shape;3259;p73"/>
          <p:cNvSpPr txBox="1"/>
          <p:nvPr/>
        </p:nvSpPr>
        <p:spPr>
          <a:xfrm>
            <a:off x="8421669" y="4704908"/>
            <a:ext cx="123977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Fecha de publicación</a:t>
            </a:r>
            <a:endParaRPr sz="1500">
              <a:solidFill>
                <a:schemeClr val="dk1"/>
              </a:solidFill>
              <a:latin typeface="Calibri"/>
              <a:ea typeface="Calibri"/>
              <a:cs typeface="Calibri"/>
              <a:sym typeface="Calibri"/>
            </a:endParaRPr>
          </a:p>
        </p:txBody>
      </p:sp>
      <p:pic>
        <p:nvPicPr>
          <p:cNvPr descr="Logotipo&#10;&#10;Descripción generada automáticamente" id="3260" name="Google Shape;3260;p73"/>
          <p:cNvPicPr preferRelativeResize="0"/>
          <p:nvPr/>
        </p:nvPicPr>
        <p:blipFill rotWithShape="1">
          <a:blip r:embed="rId8">
            <a:alphaModFix/>
          </a:blip>
          <a:srcRect b="0" l="0" r="0" t="0"/>
          <a:stretch/>
        </p:blipFill>
        <p:spPr>
          <a:xfrm>
            <a:off x="9433218" y="8544921"/>
            <a:ext cx="525043" cy="5250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sp>
        <p:nvSpPr>
          <p:cNvPr id="3265" name="Google Shape;3265;p7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66" name="Google Shape;3266;p7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267" name="Google Shape;3267;p7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8" name="Google Shape;3268;p7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269" name="Google Shape;3269;p7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0" name="Google Shape;3270;p7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271" name="Google Shape;3271;p7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272" name="Google Shape;3272;p7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273" name="Google Shape;3273;p7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274" name="Google Shape;3274;p7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275" name="Google Shape;3275;p7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276" name="Google Shape;3276;p7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277" name="Google Shape;3277;p7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278" name="Google Shape;3278;p7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279" name="Google Shape;3279;p7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280" name="Google Shape;3280;p7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281" name="Google Shape;3281;p7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282" name="Google Shape;3282;p74"/>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283" name="Google Shape;3283;p7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284" name="Google Shape;3284;p7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285" name="Google Shape;3285;p7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286" name="Google Shape;3286;p7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sp>
        <p:nvSpPr>
          <p:cNvPr id="3287" name="Google Shape;3287;p7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288" name="Google Shape;3288;p7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9" name="Google Shape;3289;p7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3290" name="Google Shape;3290;p74"/>
          <p:cNvPicPr preferRelativeResize="0"/>
          <p:nvPr/>
        </p:nvPicPr>
        <p:blipFill rotWithShape="1">
          <a:blip r:embed="rId7">
            <a:alphaModFix/>
          </a:blip>
          <a:srcRect b="0" l="0" r="0" t="0"/>
          <a:stretch/>
        </p:blipFill>
        <p:spPr>
          <a:xfrm>
            <a:off x="15589113" y="4541248"/>
            <a:ext cx="525043" cy="525043"/>
          </a:xfrm>
          <a:prstGeom prst="rect">
            <a:avLst/>
          </a:prstGeom>
          <a:noFill/>
          <a:ln>
            <a:noFill/>
          </a:ln>
        </p:spPr>
      </p:pic>
      <p:sp>
        <p:nvSpPr>
          <p:cNvPr id="3291" name="Google Shape;3291;p74"/>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3292" name="Google Shape;3292;p74"/>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3293" name="Google Shape;3293;p74"/>
          <p:cNvPicPr preferRelativeResize="0"/>
          <p:nvPr/>
        </p:nvPicPr>
        <p:blipFill rotWithShape="1">
          <a:blip r:embed="rId12">
            <a:alphaModFix/>
          </a:blip>
          <a:srcRect b="0" l="0" r="0" t="0"/>
          <a:stretch/>
        </p:blipFill>
        <p:spPr>
          <a:xfrm>
            <a:off x="3386322" y="1377015"/>
            <a:ext cx="1302253" cy="1302253"/>
          </a:xfrm>
          <a:prstGeom prst="rect">
            <a:avLst/>
          </a:prstGeom>
          <a:noFill/>
          <a:ln>
            <a:noFill/>
          </a:ln>
        </p:spPr>
      </p:pic>
      <p:sp>
        <p:nvSpPr>
          <p:cNvPr id="3294" name="Google Shape;3294;p74"/>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5" name="Google Shape;3295;p74"/>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Haga clic sostenido sobre cada palabra y arrástrela al grupo que le corresponde según sus características.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3296" name="Google Shape;3296;p74"/>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ARRASTRAR Y SOLTAR</a:t>
            </a:r>
            <a:endParaRPr/>
          </a:p>
        </p:txBody>
      </p:sp>
      <p:sp>
        <p:nvSpPr>
          <p:cNvPr id="3297" name="Google Shape;3297;p74"/>
          <p:cNvSpPr/>
          <p:nvPr/>
        </p:nvSpPr>
        <p:spPr>
          <a:xfrm>
            <a:off x="6190880" y="5545564"/>
            <a:ext cx="3200399" cy="2184063"/>
          </a:xfrm>
          <a:prstGeom prst="roundRect">
            <a:avLst>
              <a:gd fmla="val 16667" name="adj"/>
            </a:avLst>
          </a:prstGeom>
          <a:noFill/>
          <a:ln cap="flat" cmpd="sng" w="38100">
            <a:solidFill>
              <a:srgbClr val="9F4C9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Información a recopilar y de dónde</a:t>
            </a:r>
            <a:endParaRPr b="1" sz="1800">
              <a:solidFill>
                <a:srgbClr val="000000"/>
              </a:solidFill>
              <a:latin typeface="Calibri"/>
              <a:ea typeface="Calibri"/>
              <a:cs typeface="Calibri"/>
              <a:sym typeface="Calibri"/>
            </a:endParaRPr>
          </a:p>
        </p:txBody>
      </p:sp>
      <p:sp>
        <p:nvSpPr>
          <p:cNvPr id="3298" name="Google Shape;3298;p74"/>
          <p:cNvSpPr/>
          <p:nvPr/>
        </p:nvSpPr>
        <p:spPr>
          <a:xfrm>
            <a:off x="6338293" y="5758806"/>
            <a:ext cx="2889094" cy="1757577"/>
          </a:xfrm>
          <a:prstGeom prst="roundRect">
            <a:avLst>
              <a:gd fmla="val 16667" name="adj"/>
            </a:avLst>
          </a:prstGeom>
          <a:noFill/>
          <a:ln cap="flat" cmpd="sng" w="38100">
            <a:solidFill>
              <a:srgbClr val="9F4C9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3299" name="Google Shape;3299;p74"/>
          <p:cNvSpPr/>
          <p:nvPr/>
        </p:nvSpPr>
        <p:spPr>
          <a:xfrm>
            <a:off x="9559552" y="5545564"/>
            <a:ext cx="3200399" cy="2184063"/>
          </a:xfrm>
          <a:prstGeom prst="roundRect">
            <a:avLst>
              <a:gd fmla="val 16667" name="adj"/>
            </a:avLst>
          </a:prstGeom>
          <a:noFill/>
          <a:ln cap="flat" cmpd="sng" w="38100">
            <a:solidFill>
              <a:srgbClr val="9F4C9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rgbClr val="000000"/>
                </a:solidFill>
                <a:latin typeface="Calibri"/>
                <a:ea typeface="Calibri"/>
                <a:cs typeface="Calibri"/>
                <a:sym typeface="Calibri"/>
              </a:rPr>
              <a:t>Proceso de revisión de la literatura</a:t>
            </a:r>
            <a:endParaRPr b="1" sz="1800">
              <a:solidFill>
                <a:srgbClr val="000000"/>
              </a:solidFill>
              <a:latin typeface="Calibri"/>
              <a:ea typeface="Calibri"/>
              <a:cs typeface="Calibri"/>
              <a:sym typeface="Calibri"/>
            </a:endParaRPr>
          </a:p>
        </p:txBody>
      </p:sp>
      <p:sp>
        <p:nvSpPr>
          <p:cNvPr id="3300" name="Google Shape;3300;p74"/>
          <p:cNvSpPr/>
          <p:nvPr/>
        </p:nvSpPr>
        <p:spPr>
          <a:xfrm>
            <a:off x="9706965" y="5758806"/>
            <a:ext cx="2889094" cy="1757577"/>
          </a:xfrm>
          <a:prstGeom prst="roundRect">
            <a:avLst>
              <a:gd fmla="val 16667" name="adj"/>
            </a:avLst>
          </a:prstGeom>
          <a:noFill/>
          <a:ln cap="flat" cmpd="sng" w="38100">
            <a:solidFill>
              <a:srgbClr val="9F4C9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cxnSp>
        <p:nvCxnSpPr>
          <p:cNvPr id="3301" name="Google Shape;3301;p74"/>
          <p:cNvCxnSpPr/>
          <p:nvPr/>
        </p:nvCxnSpPr>
        <p:spPr>
          <a:xfrm>
            <a:off x="4859165" y="4718082"/>
            <a:ext cx="1829349" cy="1375134"/>
          </a:xfrm>
          <a:prstGeom prst="straightConnector1">
            <a:avLst/>
          </a:prstGeom>
          <a:noFill/>
          <a:ln cap="flat" cmpd="sng" w="9525">
            <a:solidFill>
              <a:schemeClr val="dk1"/>
            </a:solidFill>
            <a:prstDash val="solid"/>
            <a:miter lim="800000"/>
            <a:headEnd len="sm" w="sm" type="none"/>
            <a:tailEnd len="sm" w="sm" type="none"/>
          </a:ln>
        </p:spPr>
      </p:cxnSp>
      <p:cxnSp>
        <p:nvCxnSpPr>
          <p:cNvPr id="3302" name="Google Shape;3302;p74"/>
          <p:cNvCxnSpPr/>
          <p:nvPr/>
        </p:nvCxnSpPr>
        <p:spPr>
          <a:xfrm>
            <a:off x="5994939" y="4544360"/>
            <a:ext cx="6197249" cy="1841924"/>
          </a:xfrm>
          <a:prstGeom prst="straightConnector1">
            <a:avLst/>
          </a:prstGeom>
          <a:noFill/>
          <a:ln cap="flat" cmpd="sng" w="9525">
            <a:solidFill>
              <a:schemeClr val="dk1"/>
            </a:solidFill>
            <a:prstDash val="solid"/>
            <a:miter lim="800000"/>
            <a:headEnd len="sm" w="sm" type="none"/>
            <a:tailEnd len="sm" w="sm" type="none"/>
          </a:ln>
        </p:spPr>
      </p:cxnSp>
      <p:cxnSp>
        <p:nvCxnSpPr>
          <p:cNvPr id="3303" name="Google Shape;3303;p74"/>
          <p:cNvCxnSpPr/>
          <p:nvPr/>
        </p:nvCxnSpPr>
        <p:spPr>
          <a:xfrm>
            <a:off x="7260806" y="4572000"/>
            <a:ext cx="1587670" cy="1626875"/>
          </a:xfrm>
          <a:prstGeom prst="straightConnector1">
            <a:avLst/>
          </a:prstGeom>
          <a:noFill/>
          <a:ln cap="flat" cmpd="sng" w="9525">
            <a:solidFill>
              <a:schemeClr val="dk1"/>
            </a:solidFill>
            <a:prstDash val="solid"/>
            <a:miter lim="800000"/>
            <a:headEnd len="sm" w="sm" type="none"/>
            <a:tailEnd len="sm" w="sm" type="none"/>
          </a:ln>
        </p:spPr>
      </p:cxnSp>
      <p:cxnSp>
        <p:nvCxnSpPr>
          <p:cNvPr id="3304" name="Google Shape;3304;p74"/>
          <p:cNvCxnSpPr/>
          <p:nvPr/>
        </p:nvCxnSpPr>
        <p:spPr>
          <a:xfrm flipH="1">
            <a:off x="7043572" y="4577768"/>
            <a:ext cx="1246383" cy="1650612"/>
          </a:xfrm>
          <a:prstGeom prst="straightConnector1">
            <a:avLst/>
          </a:prstGeom>
          <a:noFill/>
          <a:ln cap="flat" cmpd="sng" w="9525">
            <a:solidFill>
              <a:schemeClr val="dk1"/>
            </a:solidFill>
            <a:prstDash val="solid"/>
            <a:miter lim="800000"/>
            <a:headEnd len="sm" w="sm" type="none"/>
            <a:tailEnd len="sm" w="sm" type="none"/>
          </a:ln>
        </p:spPr>
      </p:cxnSp>
      <p:cxnSp>
        <p:nvCxnSpPr>
          <p:cNvPr id="3305" name="Google Shape;3305;p74"/>
          <p:cNvCxnSpPr/>
          <p:nvPr/>
        </p:nvCxnSpPr>
        <p:spPr>
          <a:xfrm flipH="1">
            <a:off x="7667129" y="5017073"/>
            <a:ext cx="1326197" cy="1181802"/>
          </a:xfrm>
          <a:prstGeom prst="straightConnector1">
            <a:avLst/>
          </a:prstGeom>
          <a:noFill/>
          <a:ln cap="flat" cmpd="sng" w="9525">
            <a:solidFill>
              <a:schemeClr val="dk1"/>
            </a:solidFill>
            <a:prstDash val="solid"/>
            <a:miter lim="800000"/>
            <a:headEnd len="sm" w="sm" type="none"/>
            <a:tailEnd len="sm" w="sm" type="none"/>
          </a:ln>
        </p:spPr>
      </p:cxnSp>
      <p:cxnSp>
        <p:nvCxnSpPr>
          <p:cNvPr id="3306" name="Google Shape;3306;p74"/>
          <p:cNvCxnSpPr/>
          <p:nvPr/>
        </p:nvCxnSpPr>
        <p:spPr>
          <a:xfrm>
            <a:off x="10199562" y="4730270"/>
            <a:ext cx="2160899" cy="1599822"/>
          </a:xfrm>
          <a:prstGeom prst="straightConnector1">
            <a:avLst/>
          </a:prstGeom>
          <a:noFill/>
          <a:ln cap="flat" cmpd="sng" w="9525">
            <a:solidFill>
              <a:schemeClr val="dk1"/>
            </a:solidFill>
            <a:prstDash val="solid"/>
            <a:miter lim="800000"/>
            <a:headEnd len="sm" w="sm" type="none"/>
            <a:tailEnd len="sm" w="sm" type="none"/>
          </a:ln>
        </p:spPr>
      </p:cxnSp>
      <p:cxnSp>
        <p:nvCxnSpPr>
          <p:cNvPr id="3307" name="Google Shape;3307;p74"/>
          <p:cNvCxnSpPr/>
          <p:nvPr/>
        </p:nvCxnSpPr>
        <p:spPr>
          <a:xfrm flipH="1">
            <a:off x="10131844" y="4623044"/>
            <a:ext cx="1048203" cy="1618705"/>
          </a:xfrm>
          <a:prstGeom prst="straightConnector1">
            <a:avLst/>
          </a:prstGeom>
          <a:noFill/>
          <a:ln cap="flat" cmpd="sng" w="9525">
            <a:solidFill>
              <a:schemeClr val="dk1"/>
            </a:solidFill>
            <a:prstDash val="solid"/>
            <a:miter lim="800000"/>
            <a:headEnd len="sm" w="sm" type="none"/>
            <a:tailEnd len="sm" w="sm" type="none"/>
          </a:ln>
        </p:spPr>
      </p:cxnSp>
      <p:cxnSp>
        <p:nvCxnSpPr>
          <p:cNvPr id="3308" name="Google Shape;3308;p74"/>
          <p:cNvCxnSpPr/>
          <p:nvPr/>
        </p:nvCxnSpPr>
        <p:spPr>
          <a:xfrm flipH="1">
            <a:off x="10558610" y="4504858"/>
            <a:ext cx="1954236" cy="1785732"/>
          </a:xfrm>
          <a:prstGeom prst="straightConnector1">
            <a:avLst/>
          </a:prstGeom>
          <a:noFill/>
          <a:ln cap="flat" cmpd="sng" w="9525">
            <a:solidFill>
              <a:schemeClr val="dk1"/>
            </a:solidFill>
            <a:prstDash val="solid"/>
            <a:miter lim="800000"/>
            <a:headEnd len="sm" w="sm" type="none"/>
            <a:tailEnd len="sm" w="sm" type="none"/>
          </a:ln>
        </p:spPr>
      </p:cxnSp>
      <p:cxnSp>
        <p:nvCxnSpPr>
          <p:cNvPr id="3309" name="Google Shape;3309;p74"/>
          <p:cNvCxnSpPr/>
          <p:nvPr/>
        </p:nvCxnSpPr>
        <p:spPr>
          <a:xfrm flipH="1">
            <a:off x="7984629" y="4504858"/>
            <a:ext cx="6061159" cy="1723522"/>
          </a:xfrm>
          <a:prstGeom prst="straightConnector1">
            <a:avLst/>
          </a:prstGeom>
          <a:noFill/>
          <a:ln cap="flat" cmpd="sng" w="9525">
            <a:solidFill>
              <a:schemeClr val="dk1"/>
            </a:solidFill>
            <a:prstDash val="solid"/>
            <a:miter lim="800000"/>
            <a:headEnd len="sm" w="sm" type="none"/>
            <a:tailEnd len="sm" w="sm" type="none"/>
          </a:ln>
        </p:spPr>
      </p:cxnSp>
      <p:pic>
        <p:nvPicPr>
          <p:cNvPr descr="C:\Users\Andrés Mejia\Desktop\personaje.png" id="3310" name="Google Shape;3310;p74"/>
          <p:cNvPicPr preferRelativeResize="0"/>
          <p:nvPr/>
        </p:nvPicPr>
        <p:blipFill rotWithShape="1">
          <a:blip r:embed="rId13">
            <a:alphaModFix/>
          </a:blip>
          <a:srcRect b="0" l="0" r="0" t="0"/>
          <a:stretch/>
        </p:blipFill>
        <p:spPr>
          <a:xfrm>
            <a:off x="660113" y="6374515"/>
            <a:ext cx="1741353" cy="2540139"/>
          </a:xfrm>
          <a:prstGeom prst="rect">
            <a:avLst/>
          </a:prstGeom>
          <a:noFill/>
          <a:ln>
            <a:noFill/>
          </a:ln>
        </p:spPr>
      </p:pic>
      <p:sp>
        <p:nvSpPr>
          <p:cNvPr id="3311" name="Google Shape;3311;p74"/>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2" name="Google Shape;3312;p74"/>
          <p:cNvSpPr txBox="1"/>
          <p:nvPr/>
        </p:nvSpPr>
        <p:spPr>
          <a:xfrm>
            <a:off x="8278687" y="839525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3313" name="Google Shape;3313;p74"/>
          <p:cNvSpPr/>
          <p:nvPr/>
        </p:nvSpPr>
        <p:spPr>
          <a:xfrm>
            <a:off x="10689965" y="4068741"/>
            <a:ext cx="1064510" cy="55399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4" name="Google Shape;3314;p74"/>
          <p:cNvSpPr txBox="1"/>
          <p:nvPr/>
        </p:nvSpPr>
        <p:spPr>
          <a:xfrm>
            <a:off x="10636827" y="4062772"/>
            <a:ext cx="1160645"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Inicio de la revisión</a:t>
            </a:r>
            <a:endParaRPr sz="1500">
              <a:solidFill>
                <a:schemeClr val="dk1"/>
              </a:solidFill>
              <a:latin typeface="Calibri"/>
              <a:ea typeface="Calibri"/>
              <a:cs typeface="Calibri"/>
              <a:sym typeface="Calibri"/>
            </a:endParaRPr>
          </a:p>
        </p:txBody>
      </p:sp>
      <p:sp>
        <p:nvSpPr>
          <p:cNvPr id="3315" name="Google Shape;3315;p74"/>
          <p:cNvSpPr/>
          <p:nvPr/>
        </p:nvSpPr>
        <p:spPr>
          <a:xfrm>
            <a:off x="12039276" y="3806069"/>
            <a:ext cx="1064510" cy="741375"/>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6" name="Google Shape;3316;p74"/>
          <p:cNvSpPr txBox="1"/>
          <p:nvPr/>
        </p:nvSpPr>
        <p:spPr>
          <a:xfrm>
            <a:off x="11963857" y="3792930"/>
            <a:ext cx="1181192"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dk1"/>
                </a:solidFill>
                <a:latin typeface="Arial"/>
                <a:ea typeface="Arial"/>
                <a:cs typeface="Arial"/>
                <a:sym typeface="Arial"/>
              </a:rPr>
              <a:t>Consulta de la literatura</a:t>
            </a:r>
            <a:endParaRPr sz="1500">
              <a:solidFill>
                <a:schemeClr val="dk1"/>
              </a:solidFill>
              <a:latin typeface="Calibri"/>
              <a:ea typeface="Calibri"/>
              <a:cs typeface="Calibri"/>
              <a:sym typeface="Calibri"/>
            </a:endParaRPr>
          </a:p>
        </p:txBody>
      </p:sp>
      <p:sp>
        <p:nvSpPr>
          <p:cNvPr id="3317" name="Google Shape;3317;p74"/>
          <p:cNvSpPr/>
          <p:nvPr/>
        </p:nvSpPr>
        <p:spPr>
          <a:xfrm>
            <a:off x="5117155" y="4150216"/>
            <a:ext cx="1435123" cy="427177"/>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8" name="Google Shape;3318;p74"/>
          <p:cNvSpPr txBox="1"/>
          <p:nvPr/>
        </p:nvSpPr>
        <p:spPr>
          <a:xfrm>
            <a:off x="5221604" y="4202221"/>
            <a:ext cx="140886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recopilación</a:t>
            </a:r>
            <a:endParaRPr sz="1500">
              <a:solidFill>
                <a:schemeClr val="dk1"/>
              </a:solidFill>
              <a:latin typeface="Calibri"/>
              <a:ea typeface="Calibri"/>
              <a:cs typeface="Calibri"/>
              <a:sym typeface="Calibri"/>
            </a:endParaRPr>
          </a:p>
        </p:txBody>
      </p:sp>
      <p:sp>
        <p:nvSpPr>
          <p:cNvPr id="3319" name="Google Shape;3319;p74"/>
          <p:cNvSpPr/>
          <p:nvPr/>
        </p:nvSpPr>
        <p:spPr>
          <a:xfrm>
            <a:off x="9625529" y="4472734"/>
            <a:ext cx="1064435" cy="42307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0" name="Google Shape;3320;p74"/>
          <p:cNvSpPr txBox="1"/>
          <p:nvPr/>
        </p:nvSpPr>
        <p:spPr>
          <a:xfrm>
            <a:off x="9640552" y="4527349"/>
            <a:ext cx="10875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Consulta</a:t>
            </a:r>
            <a:endParaRPr sz="1500">
              <a:solidFill>
                <a:schemeClr val="dk1"/>
              </a:solidFill>
              <a:latin typeface="Calibri"/>
              <a:ea typeface="Calibri"/>
              <a:cs typeface="Calibri"/>
              <a:sym typeface="Calibri"/>
            </a:endParaRPr>
          </a:p>
        </p:txBody>
      </p:sp>
      <p:sp>
        <p:nvSpPr>
          <p:cNvPr id="3321" name="Google Shape;3321;p74"/>
          <p:cNvSpPr/>
          <p:nvPr/>
        </p:nvSpPr>
        <p:spPr>
          <a:xfrm>
            <a:off x="6761660" y="4202278"/>
            <a:ext cx="1126192" cy="36972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2" name="Google Shape;3322;p74"/>
          <p:cNvSpPr txBox="1"/>
          <p:nvPr/>
        </p:nvSpPr>
        <p:spPr>
          <a:xfrm>
            <a:off x="6943646" y="4201876"/>
            <a:ext cx="76221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Libros</a:t>
            </a:r>
            <a:endParaRPr sz="1500">
              <a:solidFill>
                <a:schemeClr val="dk1"/>
              </a:solidFill>
              <a:latin typeface="Calibri"/>
              <a:ea typeface="Calibri"/>
              <a:cs typeface="Calibri"/>
              <a:sym typeface="Calibri"/>
            </a:endParaRPr>
          </a:p>
        </p:txBody>
      </p:sp>
      <p:sp>
        <p:nvSpPr>
          <p:cNvPr id="3323" name="Google Shape;3323;p74"/>
          <p:cNvSpPr/>
          <p:nvPr/>
        </p:nvSpPr>
        <p:spPr>
          <a:xfrm>
            <a:off x="8101562" y="4211234"/>
            <a:ext cx="926663" cy="36972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4" name="Google Shape;3324;p74"/>
          <p:cNvSpPr txBox="1"/>
          <p:nvPr/>
        </p:nvSpPr>
        <p:spPr>
          <a:xfrm>
            <a:off x="8119171" y="4218813"/>
            <a:ext cx="926663" cy="3334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Artículos</a:t>
            </a:r>
            <a:endParaRPr sz="1500">
              <a:solidFill>
                <a:schemeClr val="dk1"/>
              </a:solidFill>
              <a:latin typeface="Calibri"/>
              <a:ea typeface="Calibri"/>
              <a:cs typeface="Calibri"/>
              <a:sym typeface="Calibri"/>
            </a:endParaRPr>
          </a:p>
        </p:txBody>
      </p:sp>
      <p:sp>
        <p:nvSpPr>
          <p:cNvPr id="3325" name="Google Shape;3325;p74"/>
          <p:cNvSpPr/>
          <p:nvPr/>
        </p:nvSpPr>
        <p:spPr>
          <a:xfrm>
            <a:off x="3911437" y="4663888"/>
            <a:ext cx="1333593" cy="341628"/>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6" name="Google Shape;3326;p74"/>
          <p:cNvSpPr txBox="1"/>
          <p:nvPr/>
        </p:nvSpPr>
        <p:spPr>
          <a:xfrm>
            <a:off x="4001695" y="4679510"/>
            <a:ext cx="125175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Entrevistas</a:t>
            </a:r>
            <a:endParaRPr sz="1500">
              <a:solidFill>
                <a:schemeClr val="dk1"/>
              </a:solidFill>
              <a:latin typeface="Calibri"/>
              <a:ea typeface="Calibri"/>
              <a:cs typeface="Calibri"/>
              <a:sym typeface="Calibri"/>
            </a:endParaRPr>
          </a:p>
        </p:txBody>
      </p:sp>
      <p:sp>
        <p:nvSpPr>
          <p:cNvPr id="3327" name="Google Shape;3327;p74"/>
          <p:cNvSpPr/>
          <p:nvPr/>
        </p:nvSpPr>
        <p:spPr>
          <a:xfrm>
            <a:off x="13392073" y="4213188"/>
            <a:ext cx="1547693" cy="358812"/>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8" name="Google Shape;3328;p74"/>
          <p:cNvSpPr txBox="1"/>
          <p:nvPr/>
        </p:nvSpPr>
        <p:spPr>
          <a:xfrm>
            <a:off x="13366263" y="4236434"/>
            <a:ext cx="1660161"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Título y subtítulo</a:t>
            </a:r>
            <a:endParaRPr sz="1500">
              <a:solidFill>
                <a:schemeClr val="dk1"/>
              </a:solidFill>
              <a:latin typeface="Calibri"/>
              <a:ea typeface="Calibri"/>
              <a:cs typeface="Calibri"/>
              <a:sym typeface="Calibri"/>
            </a:endParaRPr>
          </a:p>
        </p:txBody>
      </p:sp>
      <p:sp>
        <p:nvSpPr>
          <p:cNvPr id="3329" name="Google Shape;3329;p74"/>
          <p:cNvSpPr/>
          <p:nvPr/>
        </p:nvSpPr>
        <p:spPr>
          <a:xfrm>
            <a:off x="8367495" y="4673334"/>
            <a:ext cx="1177858" cy="606411"/>
          </a:xfrm>
          <a:prstGeom prst="roundRect">
            <a:avLst>
              <a:gd fmla="val 16667" name="adj"/>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0" name="Google Shape;3330;p74"/>
          <p:cNvSpPr txBox="1"/>
          <p:nvPr/>
        </p:nvSpPr>
        <p:spPr>
          <a:xfrm>
            <a:off x="8421669" y="4704908"/>
            <a:ext cx="123977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500">
                <a:solidFill>
                  <a:schemeClr val="dk1"/>
                </a:solidFill>
                <a:latin typeface="Arial"/>
                <a:ea typeface="Arial"/>
                <a:cs typeface="Arial"/>
                <a:sym typeface="Arial"/>
              </a:rPr>
              <a:t>Fecha de publicación</a:t>
            </a:r>
            <a:endParaRPr sz="1500">
              <a:solidFill>
                <a:schemeClr val="dk1"/>
              </a:solidFill>
              <a:latin typeface="Calibri"/>
              <a:ea typeface="Calibri"/>
              <a:cs typeface="Calibri"/>
              <a:sym typeface="Calibri"/>
            </a:endParaRPr>
          </a:p>
        </p:txBody>
      </p:sp>
      <p:pic>
        <p:nvPicPr>
          <p:cNvPr descr="Logotipo&#10;&#10;Descripción generada automáticamente" id="3331" name="Google Shape;3331;p74"/>
          <p:cNvPicPr preferRelativeResize="0"/>
          <p:nvPr/>
        </p:nvPicPr>
        <p:blipFill rotWithShape="1">
          <a:blip r:embed="rId7">
            <a:alphaModFix/>
          </a:blip>
          <a:srcRect b="0" l="0" r="0" t="0"/>
          <a:stretch/>
        </p:blipFill>
        <p:spPr>
          <a:xfrm>
            <a:off x="9433218" y="8544921"/>
            <a:ext cx="525043" cy="525043"/>
          </a:xfrm>
          <a:prstGeom prst="rect">
            <a:avLst/>
          </a:prstGeom>
          <a:noFill/>
          <a:ln>
            <a:noFill/>
          </a:ln>
        </p:spPr>
      </p:pic>
      <p:sp>
        <p:nvSpPr>
          <p:cNvPr id="3332" name="Google Shape;3332;p74"/>
          <p:cNvSpPr/>
          <p:nvPr/>
        </p:nvSpPr>
        <p:spPr>
          <a:xfrm>
            <a:off x="0" y="-12683"/>
            <a:ext cx="16256001" cy="9144181"/>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3333" name="Google Shape;3333;p74"/>
          <p:cNvPicPr preferRelativeResize="0"/>
          <p:nvPr/>
        </p:nvPicPr>
        <p:blipFill rotWithShape="1">
          <a:blip r:embed="rId14">
            <a:alphaModFix/>
          </a:blip>
          <a:srcRect b="0" l="0" r="0" t="0"/>
          <a:stretch/>
        </p:blipFill>
        <p:spPr>
          <a:xfrm>
            <a:off x="4448309" y="1034693"/>
            <a:ext cx="9436100" cy="7381875"/>
          </a:xfrm>
          <a:prstGeom prst="rect">
            <a:avLst/>
          </a:prstGeom>
          <a:noFill/>
          <a:ln>
            <a:noFill/>
          </a:ln>
        </p:spPr>
      </p:pic>
      <p:sp>
        <p:nvSpPr>
          <p:cNvPr id="3334" name="Google Shape;3334;p74"/>
          <p:cNvSpPr/>
          <p:nvPr/>
        </p:nvSpPr>
        <p:spPr>
          <a:xfrm>
            <a:off x="12073524" y="147558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sp>
        <p:nvSpPr>
          <p:cNvPr id="3335" name="Google Shape;3335;p74"/>
          <p:cNvSpPr txBox="1"/>
          <p:nvPr/>
        </p:nvSpPr>
        <p:spPr>
          <a:xfrm>
            <a:off x="5811537" y="4781380"/>
            <a:ext cx="6326314" cy="12618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800">
                <a:solidFill>
                  <a:schemeClr val="lt1"/>
                </a:solidFill>
                <a:latin typeface="Arial"/>
                <a:ea typeface="Arial"/>
                <a:cs typeface="Arial"/>
                <a:sym typeface="Arial"/>
              </a:rPr>
              <a:t>Su puntaje es </a:t>
            </a:r>
            <a:r>
              <a:rPr b="1" lang="es-CO" sz="2500">
                <a:solidFill>
                  <a:srgbClr val="420F05"/>
                </a:solidFill>
                <a:latin typeface="Arial"/>
                <a:ea typeface="Arial"/>
                <a:cs typeface="Arial"/>
                <a:sym typeface="Arial"/>
              </a:rPr>
              <a:t>100%.</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a:p>
            <a:pPr indent="0" lvl="0" marL="0" marR="0" rtl="0" algn="just">
              <a:spcBef>
                <a:spcPts val="0"/>
              </a:spcBef>
              <a:spcAft>
                <a:spcPts val="0"/>
              </a:spcAft>
              <a:buNone/>
            </a:pPr>
            <a:r>
              <a:rPr lang="es-CO" sz="1800">
                <a:solidFill>
                  <a:schemeClr val="lt1"/>
                </a:solidFill>
                <a:latin typeface="Arial"/>
                <a:ea typeface="Arial"/>
                <a:cs typeface="Arial"/>
                <a:sym typeface="Arial"/>
              </a:rPr>
              <a:t>¡Felicitaciones!</a:t>
            </a:r>
            <a:endParaRPr/>
          </a:p>
          <a:p>
            <a:pPr indent="0" lvl="0" marL="0" marR="0" rtl="0" algn="just">
              <a:spcBef>
                <a:spcPts val="0"/>
              </a:spcBef>
              <a:spcAft>
                <a:spcPts val="0"/>
              </a:spcAft>
              <a:buNone/>
            </a:pPr>
            <a:r>
              <a:t/>
            </a:r>
            <a:endParaRPr sz="1500">
              <a:solidFill>
                <a:schemeClr val="lt1"/>
              </a:solidFill>
              <a:latin typeface="Arial"/>
              <a:ea typeface="Arial"/>
              <a:cs typeface="Arial"/>
              <a:sym typeface="Arial"/>
            </a:endParaRPr>
          </a:p>
        </p:txBody>
      </p:sp>
      <p:sp>
        <p:nvSpPr>
          <p:cNvPr id="3336" name="Google Shape;3336;p74"/>
          <p:cNvSpPr/>
          <p:nvPr/>
        </p:nvSpPr>
        <p:spPr>
          <a:xfrm>
            <a:off x="7949549" y="6281720"/>
            <a:ext cx="1719900" cy="65189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7" name="Google Shape;3337;p74"/>
          <p:cNvSpPr txBox="1"/>
          <p:nvPr/>
        </p:nvSpPr>
        <p:spPr>
          <a:xfrm>
            <a:off x="8142927" y="6392223"/>
            <a:ext cx="1263646"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rgbClr val="420F05"/>
                </a:solidFill>
                <a:latin typeface="Arial"/>
                <a:ea typeface="Arial"/>
                <a:cs typeface="Arial"/>
                <a:sym typeface="Arial"/>
              </a:rPr>
              <a:t>Cerrar</a:t>
            </a:r>
            <a:endParaRPr sz="2200">
              <a:solidFill>
                <a:srgbClr val="420F05"/>
              </a:solidFill>
              <a:latin typeface="Arial"/>
              <a:ea typeface="Arial"/>
              <a:cs typeface="Arial"/>
              <a:sym typeface="Arial"/>
            </a:endParaRPr>
          </a:p>
        </p:txBody>
      </p:sp>
      <p:pic>
        <p:nvPicPr>
          <p:cNvPr descr="Icono&#10;&#10;Descripción generada automáticamente" id="3338" name="Google Shape;3338;p74"/>
          <p:cNvPicPr preferRelativeResize="0"/>
          <p:nvPr/>
        </p:nvPicPr>
        <p:blipFill rotWithShape="1">
          <a:blip r:embed="rId15">
            <a:alphaModFix/>
          </a:blip>
          <a:srcRect b="0" l="0" r="0" t="0"/>
          <a:stretch/>
        </p:blipFill>
        <p:spPr>
          <a:xfrm>
            <a:off x="7840470" y="2469127"/>
            <a:ext cx="1860314" cy="186031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7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4" name="Google Shape;3344;p7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45" name="Google Shape;3345;p7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346" name="Google Shape;3346;p7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7" name="Google Shape;3347;p7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348" name="Google Shape;3348;p7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9" name="Google Shape;3349;p7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350" name="Google Shape;3350;p7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351" name="Google Shape;3351;p7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352" name="Google Shape;3352;p7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353" name="Google Shape;3353;p7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354" name="Google Shape;3354;p7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355" name="Google Shape;3355;p7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356" name="Google Shape;3356;p7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357" name="Google Shape;3357;p7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358" name="Google Shape;3358;p7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9" name="Google Shape;3359;p7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Ejemplo de recopilación de literatura</a:t>
            </a:r>
            <a:endParaRPr sz="1800">
              <a:solidFill>
                <a:srgbClr val="482649"/>
              </a:solidFill>
              <a:latin typeface="Arial"/>
              <a:ea typeface="Arial"/>
              <a:cs typeface="Arial"/>
              <a:sym typeface="Arial"/>
            </a:endParaRPr>
          </a:p>
        </p:txBody>
      </p:sp>
      <p:pic>
        <p:nvPicPr>
          <p:cNvPr descr="Icono&#10;&#10;Descripción generada automáticamente" id="3360" name="Google Shape;3360;p7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3361" name="Google Shape;3361;p7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3362" name="Google Shape;3362;p75"/>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363" name="Google Shape;3363;p7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364" name="Google Shape;3364;p7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365" name="Google Shape;3365;p7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366" name="Google Shape;3366;p7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367" name="Google Shape;3367;p75"/>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3368" name="Google Shape;3368;p7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369" name="Google Shape;3369;p7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370" name="Google Shape;3370;p7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1" name="Google Shape;3371;p7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372" name="Google Shape;3372;p75"/>
          <p:cNvSpPr/>
          <p:nvPr/>
        </p:nvSpPr>
        <p:spPr>
          <a:xfrm>
            <a:off x="4454630"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3" name="Google Shape;3373;p75"/>
          <p:cNvSpPr/>
          <p:nvPr/>
        </p:nvSpPr>
        <p:spPr>
          <a:xfrm>
            <a:off x="10066734"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4" name="Google Shape;3374;p75"/>
          <p:cNvSpPr txBox="1"/>
          <p:nvPr/>
        </p:nvSpPr>
        <p:spPr>
          <a:xfrm>
            <a:off x="5926386" y="4171673"/>
            <a:ext cx="3016972"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Idea extraída de una referencia</a:t>
            </a:r>
            <a:endParaRPr sz="1500">
              <a:solidFill>
                <a:schemeClr val="lt1"/>
              </a:solidFill>
              <a:latin typeface="Calibri"/>
              <a:ea typeface="Calibri"/>
              <a:cs typeface="Calibri"/>
              <a:sym typeface="Calibri"/>
            </a:endParaRPr>
          </a:p>
        </p:txBody>
      </p:sp>
      <p:sp>
        <p:nvSpPr>
          <p:cNvPr id="3375" name="Google Shape;3375;p75"/>
          <p:cNvSpPr/>
          <p:nvPr/>
        </p:nvSpPr>
        <p:spPr>
          <a:xfrm>
            <a:off x="5835682" y="3958419"/>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76" name="Google Shape;3376;p75"/>
          <p:cNvPicPr preferRelativeResize="0"/>
          <p:nvPr/>
        </p:nvPicPr>
        <p:blipFill rotWithShape="1">
          <a:blip r:embed="rId14">
            <a:alphaModFix/>
          </a:blip>
          <a:srcRect b="0" l="0" r="0" t="0"/>
          <a:stretch/>
        </p:blipFill>
        <p:spPr>
          <a:xfrm>
            <a:off x="4626246" y="3824730"/>
            <a:ext cx="1056157" cy="1056157"/>
          </a:xfrm>
          <a:prstGeom prst="rect">
            <a:avLst/>
          </a:prstGeom>
          <a:noFill/>
          <a:ln>
            <a:noFill/>
          </a:ln>
        </p:spPr>
      </p:pic>
      <p:sp>
        <p:nvSpPr>
          <p:cNvPr id="3377" name="Google Shape;3377;p75"/>
          <p:cNvSpPr/>
          <p:nvPr/>
        </p:nvSpPr>
        <p:spPr>
          <a:xfrm>
            <a:off x="11441554" y="3950954"/>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78" name="Google Shape;3378;p75"/>
          <p:cNvPicPr preferRelativeResize="0"/>
          <p:nvPr/>
        </p:nvPicPr>
        <p:blipFill rotWithShape="1">
          <a:blip r:embed="rId15">
            <a:alphaModFix/>
          </a:blip>
          <a:srcRect b="0" l="0" r="0" t="0"/>
          <a:stretch/>
        </p:blipFill>
        <p:spPr>
          <a:xfrm>
            <a:off x="10306222" y="3887057"/>
            <a:ext cx="892393" cy="892393"/>
          </a:xfrm>
          <a:prstGeom prst="rect">
            <a:avLst/>
          </a:prstGeom>
          <a:noFill/>
          <a:ln>
            <a:noFill/>
          </a:ln>
        </p:spPr>
      </p:pic>
      <p:sp>
        <p:nvSpPr>
          <p:cNvPr id="3379" name="Google Shape;3379;p75"/>
          <p:cNvSpPr txBox="1"/>
          <p:nvPr/>
        </p:nvSpPr>
        <p:spPr>
          <a:xfrm>
            <a:off x="11486328" y="4179136"/>
            <a:ext cx="3107676"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Cifra extraída de una referencia</a:t>
            </a:r>
            <a:endParaRPr sz="1500">
              <a:solidFill>
                <a:schemeClr val="lt1"/>
              </a:solidFill>
              <a:latin typeface="Calibri"/>
              <a:ea typeface="Calibri"/>
              <a:cs typeface="Calibri"/>
              <a:sym typeface="Calibri"/>
            </a:endParaRPr>
          </a:p>
        </p:txBody>
      </p:sp>
      <p:sp>
        <p:nvSpPr>
          <p:cNvPr id="3380" name="Google Shape;3380;p75"/>
          <p:cNvSpPr txBox="1"/>
          <p:nvPr/>
        </p:nvSpPr>
        <p:spPr>
          <a:xfrm>
            <a:off x="3710940" y="3085975"/>
            <a:ext cx="928445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Para conocer los ejemplo de recopilación de literatura, haga clic en cada botón:</a:t>
            </a:r>
            <a:endParaRPr b="1" i="1" sz="1500">
              <a:solidFill>
                <a:srgbClr val="9F4C97"/>
              </a:solidFill>
              <a:latin typeface="Arial"/>
              <a:ea typeface="Arial"/>
              <a:cs typeface="Arial"/>
              <a:sym typeface="Arial"/>
            </a:endParaRPr>
          </a:p>
        </p:txBody>
      </p:sp>
      <p:pic>
        <p:nvPicPr>
          <p:cNvPr descr="Logotipo&#10;&#10;Descripción generada automáticamente" id="3381" name="Google Shape;3381;p75"/>
          <p:cNvPicPr preferRelativeResize="0"/>
          <p:nvPr/>
        </p:nvPicPr>
        <p:blipFill rotWithShape="1">
          <a:blip r:embed="rId8">
            <a:alphaModFix/>
          </a:blip>
          <a:srcRect b="0" l="0" r="0" t="0"/>
          <a:stretch/>
        </p:blipFill>
        <p:spPr>
          <a:xfrm>
            <a:off x="8712142" y="4575780"/>
            <a:ext cx="525043" cy="52504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7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7" name="Google Shape;3387;p7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88" name="Google Shape;3388;p7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389" name="Google Shape;3389;p7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0" name="Google Shape;3390;p7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391" name="Google Shape;3391;p7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2" name="Google Shape;3392;p7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393" name="Google Shape;3393;p7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394" name="Google Shape;3394;p7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395" name="Google Shape;3395;p7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396" name="Google Shape;3396;p7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397" name="Google Shape;3397;p7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398" name="Google Shape;3398;p7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399" name="Google Shape;3399;p7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400" name="Google Shape;3400;p7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401" name="Google Shape;3401;p7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2" name="Google Shape;3402;p7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Ejemplo de recopilación de literatura</a:t>
            </a:r>
            <a:endParaRPr sz="1800">
              <a:solidFill>
                <a:srgbClr val="482649"/>
              </a:solidFill>
              <a:latin typeface="Arial"/>
              <a:ea typeface="Arial"/>
              <a:cs typeface="Arial"/>
              <a:sym typeface="Arial"/>
            </a:endParaRPr>
          </a:p>
        </p:txBody>
      </p:sp>
      <p:pic>
        <p:nvPicPr>
          <p:cNvPr descr="Icono&#10;&#10;Descripción generada automáticamente" id="3403" name="Google Shape;3403;p7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404" name="Google Shape;3404;p7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405" name="Google Shape;3405;p76"/>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406" name="Google Shape;3406;p7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407" name="Google Shape;3407;p7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408" name="Google Shape;3408;p7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409" name="Google Shape;3409;p7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410" name="Google Shape;3410;p76"/>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411" name="Google Shape;3411;p7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412" name="Google Shape;3412;p7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413" name="Google Shape;3413;p7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4" name="Google Shape;3414;p7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415" name="Google Shape;3415;p76"/>
          <p:cNvSpPr/>
          <p:nvPr/>
        </p:nvSpPr>
        <p:spPr>
          <a:xfrm>
            <a:off x="4454630"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6" name="Google Shape;3416;p76"/>
          <p:cNvSpPr/>
          <p:nvPr/>
        </p:nvSpPr>
        <p:spPr>
          <a:xfrm>
            <a:off x="10066734"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7" name="Google Shape;3417;p76"/>
          <p:cNvSpPr txBox="1"/>
          <p:nvPr/>
        </p:nvSpPr>
        <p:spPr>
          <a:xfrm>
            <a:off x="5926386" y="4171673"/>
            <a:ext cx="3016972"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Idea extraída de una referencia</a:t>
            </a:r>
            <a:endParaRPr sz="1500">
              <a:solidFill>
                <a:schemeClr val="lt1"/>
              </a:solidFill>
              <a:latin typeface="Calibri"/>
              <a:ea typeface="Calibri"/>
              <a:cs typeface="Calibri"/>
              <a:sym typeface="Calibri"/>
            </a:endParaRPr>
          </a:p>
        </p:txBody>
      </p:sp>
      <p:sp>
        <p:nvSpPr>
          <p:cNvPr id="3418" name="Google Shape;3418;p76"/>
          <p:cNvSpPr/>
          <p:nvPr/>
        </p:nvSpPr>
        <p:spPr>
          <a:xfrm>
            <a:off x="5835682" y="3958419"/>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19" name="Google Shape;3419;p76"/>
          <p:cNvPicPr preferRelativeResize="0"/>
          <p:nvPr/>
        </p:nvPicPr>
        <p:blipFill rotWithShape="1">
          <a:blip r:embed="rId13">
            <a:alphaModFix/>
          </a:blip>
          <a:srcRect b="0" l="0" r="0" t="0"/>
          <a:stretch/>
        </p:blipFill>
        <p:spPr>
          <a:xfrm>
            <a:off x="4626246" y="3824730"/>
            <a:ext cx="1056157" cy="1056157"/>
          </a:xfrm>
          <a:prstGeom prst="rect">
            <a:avLst/>
          </a:prstGeom>
          <a:noFill/>
          <a:ln>
            <a:noFill/>
          </a:ln>
        </p:spPr>
      </p:pic>
      <p:sp>
        <p:nvSpPr>
          <p:cNvPr id="3420" name="Google Shape;3420;p76"/>
          <p:cNvSpPr/>
          <p:nvPr/>
        </p:nvSpPr>
        <p:spPr>
          <a:xfrm>
            <a:off x="11441554" y="3950954"/>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21" name="Google Shape;3421;p76"/>
          <p:cNvPicPr preferRelativeResize="0"/>
          <p:nvPr/>
        </p:nvPicPr>
        <p:blipFill rotWithShape="1">
          <a:blip r:embed="rId14">
            <a:alphaModFix/>
          </a:blip>
          <a:srcRect b="0" l="0" r="0" t="0"/>
          <a:stretch/>
        </p:blipFill>
        <p:spPr>
          <a:xfrm>
            <a:off x="10306222" y="3887057"/>
            <a:ext cx="892393" cy="892393"/>
          </a:xfrm>
          <a:prstGeom prst="rect">
            <a:avLst/>
          </a:prstGeom>
          <a:noFill/>
          <a:ln>
            <a:noFill/>
          </a:ln>
        </p:spPr>
      </p:pic>
      <p:sp>
        <p:nvSpPr>
          <p:cNvPr id="3422" name="Google Shape;3422;p76"/>
          <p:cNvSpPr txBox="1"/>
          <p:nvPr/>
        </p:nvSpPr>
        <p:spPr>
          <a:xfrm>
            <a:off x="11486328" y="4179136"/>
            <a:ext cx="3107676"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Cifra extraída de una referencia</a:t>
            </a:r>
            <a:endParaRPr sz="1500">
              <a:solidFill>
                <a:schemeClr val="lt1"/>
              </a:solidFill>
              <a:latin typeface="Calibri"/>
              <a:ea typeface="Calibri"/>
              <a:cs typeface="Calibri"/>
              <a:sym typeface="Calibri"/>
            </a:endParaRPr>
          </a:p>
        </p:txBody>
      </p:sp>
      <p:pic>
        <p:nvPicPr>
          <p:cNvPr descr="Logotipo&#10;&#10;Descripción generada automáticamente" id="3423" name="Google Shape;3423;p76"/>
          <p:cNvPicPr preferRelativeResize="0"/>
          <p:nvPr/>
        </p:nvPicPr>
        <p:blipFill rotWithShape="1">
          <a:blip r:embed="rId7">
            <a:alphaModFix/>
          </a:blip>
          <a:srcRect b="0" l="0" r="0" t="0"/>
          <a:stretch/>
        </p:blipFill>
        <p:spPr>
          <a:xfrm>
            <a:off x="8712142" y="4575780"/>
            <a:ext cx="525043" cy="525043"/>
          </a:xfrm>
          <a:prstGeom prst="rect">
            <a:avLst/>
          </a:prstGeom>
          <a:noFill/>
          <a:ln>
            <a:noFill/>
          </a:ln>
        </p:spPr>
      </p:pic>
      <p:sp>
        <p:nvSpPr>
          <p:cNvPr id="3424" name="Google Shape;3424;p76"/>
          <p:cNvSpPr/>
          <p:nvPr/>
        </p:nvSpPr>
        <p:spPr>
          <a:xfrm>
            <a:off x="4454630" y="5579981"/>
            <a:ext cx="10352102" cy="309049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5" name="Google Shape;3425;p76"/>
          <p:cNvSpPr/>
          <p:nvPr/>
        </p:nvSpPr>
        <p:spPr>
          <a:xfrm>
            <a:off x="5199815" y="5110470"/>
            <a:ext cx="842736" cy="469509"/>
          </a:xfrm>
          <a:prstGeom prst="triangle">
            <a:avLst>
              <a:gd fmla="val 50000"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6" name="Google Shape;3426;p76"/>
          <p:cNvSpPr txBox="1"/>
          <p:nvPr/>
        </p:nvSpPr>
        <p:spPr>
          <a:xfrm>
            <a:off x="4968874" y="6386562"/>
            <a:ext cx="932361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Clarke, S.P., Sloane, D.M. y Aiken, L.H. (2002), Effects of hospital staffing and organizational climate on needlestick injuries to nurses, Am J Public Health, 92(7):1115·1119.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En esta investigación con enfermeros(as) se encontró que el clima afecta la productividad y la calidad del servicio a nivel personal. EI estudio incluyó datos retrospectivos de 732 enfermeros(as) y prospectivos de 960.</a:t>
            </a:r>
            <a:endParaRPr/>
          </a:p>
        </p:txBody>
      </p:sp>
      <p:sp>
        <p:nvSpPr>
          <p:cNvPr id="3427" name="Google Shape;3427;p76"/>
          <p:cNvSpPr txBox="1"/>
          <p:nvPr/>
        </p:nvSpPr>
        <p:spPr>
          <a:xfrm>
            <a:off x="3710940" y="3085975"/>
            <a:ext cx="928445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Para conocer los ejemplo de recopilación de literatura, haga clic en cada botón:</a:t>
            </a:r>
            <a:endParaRPr b="1" i="1" sz="1500">
              <a:solidFill>
                <a:srgbClr val="9F4C97"/>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7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3" name="Google Shape;3433;p7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34" name="Google Shape;3434;p7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435" name="Google Shape;3435;p7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6" name="Google Shape;3436;p7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437" name="Google Shape;3437;p7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8" name="Google Shape;3438;p7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439" name="Google Shape;3439;p7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440" name="Google Shape;3440;p77"/>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441" name="Google Shape;3441;p77"/>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442" name="Google Shape;3442;p7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443" name="Google Shape;3443;p7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444" name="Google Shape;3444;p7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445" name="Google Shape;3445;p7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446" name="Google Shape;3446;p7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447" name="Google Shape;3447;p7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8" name="Google Shape;3448;p7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Ejemplo de recopilación de literatura</a:t>
            </a:r>
            <a:endParaRPr sz="1800">
              <a:solidFill>
                <a:srgbClr val="482649"/>
              </a:solidFill>
              <a:latin typeface="Arial"/>
              <a:ea typeface="Arial"/>
              <a:cs typeface="Arial"/>
              <a:sym typeface="Arial"/>
            </a:endParaRPr>
          </a:p>
        </p:txBody>
      </p:sp>
      <p:pic>
        <p:nvPicPr>
          <p:cNvPr descr="Icono&#10;&#10;Descripción generada automáticamente" id="3449" name="Google Shape;3449;p77"/>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3450" name="Google Shape;3450;p77"/>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3451" name="Google Shape;3451;p77"/>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452" name="Google Shape;3452;p77"/>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453" name="Google Shape;3453;p77"/>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454" name="Google Shape;3454;p77"/>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455" name="Google Shape;3455;p77"/>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456" name="Google Shape;3456;p77"/>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3457" name="Google Shape;3457;p7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458" name="Google Shape;3458;p7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459" name="Google Shape;3459;p7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0" name="Google Shape;3460;p7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461" name="Google Shape;3461;p77"/>
          <p:cNvSpPr/>
          <p:nvPr/>
        </p:nvSpPr>
        <p:spPr>
          <a:xfrm>
            <a:off x="4454630"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2" name="Google Shape;3462;p77"/>
          <p:cNvSpPr/>
          <p:nvPr/>
        </p:nvSpPr>
        <p:spPr>
          <a:xfrm>
            <a:off x="10066734"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3" name="Google Shape;3463;p77"/>
          <p:cNvSpPr txBox="1"/>
          <p:nvPr/>
        </p:nvSpPr>
        <p:spPr>
          <a:xfrm>
            <a:off x="5926386" y="4171673"/>
            <a:ext cx="3016972"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Idea extraída de una referencia</a:t>
            </a:r>
            <a:endParaRPr sz="1500">
              <a:solidFill>
                <a:schemeClr val="lt1"/>
              </a:solidFill>
              <a:latin typeface="Calibri"/>
              <a:ea typeface="Calibri"/>
              <a:cs typeface="Calibri"/>
              <a:sym typeface="Calibri"/>
            </a:endParaRPr>
          </a:p>
        </p:txBody>
      </p:sp>
      <p:sp>
        <p:nvSpPr>
          <p:cNvPr id="3464" name="Google Shape;3464;p77"/>
          <p:cNvSpPr/>
          <p:nvPr/>
        </p:nvSpPr>
        <p:spPr>
          <a:xfrm>
            <a:off x="5835682" y="3958419"/>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65" name="Google Shape;3465;p77"/>
          <p:cNvPicPr preferRelativeResize="0"/>
          <p:nvPr/>
        </p:nvPicPr>
        <p:blipFill rotWithShape="1">
          <a:blip r:embed="rId14">
            <a:alphaModFix/>
          </a:blip>
          <a:srcRect b="0" l="0" r="0" t="0"/>
          <a:stretch/>
        </p:blipFill>
        <p:spPr>
          <a:xfrm>
            <a:off x="4626246" y="3824730"/>
            <a:ext cx="1056157" cy="1056157"/>
          </a:xfrm>
          <a:prstGeom prst="rect">
            <a:avLst/>
          </a:prstGeom>
          <a:noFill/>
          <a:ln>
            <a:noFill/>
          </a:ln>
        </p:spPr>
      </p:pic>
      <p:sp>
        <p:nvSpPr>
          <p:cNvPr id="3466" name="Google Shape;3466;p77"/>
          <p:cNvSpPr/>
          <p:nvPr/>
        </p:nvSpPr>
        <p:spPr>
          <a:xfrm>
            <a:off x="11441554" y="3950954"/>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67" name="Google Shape;3467;p77"/>
          <p:cNvPicPr preferRelativeResize="0"/>
          <p:nvPr/>
        </p:nvPicPr>
        <p:blipFill rotWithShape="1">
          <a:blip r:embed="rId15">
            <a:alphaModFix/>
          </a:blip>
          <a:srcRect b="0" l="0" r="0" t="0"/>
          <a:stretch/>
        </p:blipFill>
        <p:spPr>
          <a:xfrm>
            <a:off x="10306222" y="3887057"/>
            <a:ext cx="892393" cy="892393"/>
          </a:xfrm>
          <a:prstGeom prst="rect">
            <a:avLst/>
          </a:prstGeom>
          <a:noFill/>
          <a:ln>
            <a:noFill/>
          </a:ln>
        </p:spPr>
      </p:pic>
      <p:sp>
        <p:nvSpPr>
          <p:cNvPr id="3468" name="Google Shape;3468;p77"/>
          <p:cNvSpPr txBox="1"/>
          <p:nvPr/>
        </p:nvSpPr>
        <p:spPr>
          <a:xfrm>
            <a:off x="11486328" y="4179136"/>
            <a:ext cx="3107676"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Cifra extraída de una referencia</a:t>
            </a:r>
            <a:endParaRPr sz="1500">
              <a:solidFill>
                <a:schemeClr val="lt1"/>
              </a:solidFill>
              <a:latin typeface="Calibri"/>
              <a:ea typeface="Calibri"/>
              <a:cs typeface="Calibri"/>
              <a:sym typeface="Calibri"/>
            </a:endParaRPr>
          </a:p>
        </p:txBody>
      </p:sp>
      <p:pic>
        <p:nvPicPr>
          <p:cNvPr descr="Logotipo&#10;&#10;Descripción generada automáticamente" id="3469" name="Google Shape;3469;p77"/>
          <p:cNvPicPr preferRelativeResize="0"/>
          <p:nvPr/>
        </p:nvPicPr>
        <p:blipFill rotWithShape="1">
          <a:blip r:embed="rId8">
            <a:alphaModFix/>
          </a:blip>
          <a:srcRect b="0" l="0" r="0" t="0"/>
          <a:stretch/>
        </p:blipFill>
        <p:spPr>
          <a:xfrm>
            <a:off x="10913060" y="4663888"/>
            <a:ext cx="525043" cy="525043"/>
          </a:xfrm>
          <a:prstGeom prst="rect">
            <a:avLst/>
          </a:prstGeom>
          <a:noFill/>
          <a:ln>
            <a:noFill/>
          </a:ln>
        </p:spPr>
      </p:pic>
      <p:sp>
        <p:nvSpPr>
          <p:cNvPr id="3470" name="Google Shape;3470;p77"/>
          <p:cNvSpPr/>
          <p:nvPr/>
        </p:nvSpPr>
        <p:spPr>
          <a:xfrm>
            <a:off x="4454630" y="5579981"/>
            <a:ext cx="10352102" cy="309049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1" name="Google Shape;3471;p77"/>
          <p:cNvSpPr/>
          <p:nvPr/>
        </p:nvSpPr>
        <p:spPr>
          <a:xfrm>
            <a:off x="13266136" y="5110470"/>
            <a:ext cx="842736" cy="469509"/>
          </a:xfrm>
          <a:prstGeom prst="triangle">
            <a:avLst>
              <a:gd fmla="val 50000"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2" name="Google Shape;3472;p77"/>
          <p:cNvSpPr txBox="1"/>
          <p:nvPr/>
        </p:nvSpPr>
        <p:spPr>
          <a:xfrm>
            <a:off x="5455794" y="5809481"/>
            <a:ext cx="8349774"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Fernández·Coliado, C.; Baptista, P. y Elkes, D. (1998), La televisión y el niño, México, D.F.: Editorial Oasis, p. 33.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Una referencia completa debe incluir:</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Cita o datos bibliográficos.</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Problema que se investigara o la hipótesis planteada.</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Sujetos o muestra de estudio.</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Diseño y forma de recolección de los datos.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Los resultados.</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Y las conclusiones.</a:t>
            </a:r>
            <a:endParaRPr/>
          </a:p>
        </p:txBody>
      </p:sp>
      <p:sp>
        <p:nvSpPr>
          <p:cNvPr id="3473" name="Google Shape;3473;p77"/>
          <p:cNvSpPr/>
          <p:nvPr/>
        </p:nvSpPr>
        <p:spPr>
          <a:xfrm>
            <a:off x="8943358" y="6338184"/>
            <a:ext cx="2005027" cy="598762"/>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4" name="Google Shape;3474;p77"/>
          <p:cNvSpPr txBox="1"/>
          <p:nvPr/>
        </p:nvSpPr>
        <p:spPr>
          <a:xfrm>
            <a:off x="8978496" y="6475981"/>
            <a:ext cx="1469308"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482649"/>
                </a:solidFill>
                <a:latin typeface="Arial"/>
                <a:ea typeface="Arial"/>
                <a:cs typeface="Arial"/>
                <a:sym typeface="Arial"/>
              </a:rPr>
              <a:t>Ver ejemplo</a:t>
            </a:r>
            <a:endParaRPr b="1" sz="1500">
              <a:solidFill>
                <a:srgbClr val="482649"/>
              </a:solidFill>
              <a:latin typeface="Arial"/>
              <a:ea typeface="Arial"/>
              <a:cs typeface="Arial"/>
              <a:sym typeface="Arial"/>
            </a:endParaRPr>
          </a:p>
        </p:txBody>
      </p:sp>
      <p:pic>
        <p:nvPicPr>
          <p:cNvPr descr="Logotipo&#10;&#10;Descripción generada automáticamente" id="3475" name="Google Shape;3475;p77"/>
          <p:cNvPicPr preferRelativeResize="0"/>
          <p:nvPr/>
        </p:nvPicPr>
        <p:blipFill rotWithShape="1">
          <a:blip r:embed="rId8">
            <a:alphaModFix/>
          </a:blip>
          <a:srcRect b="0" l="0" r="0" t="0"/>
          <a:stretch/>
        </p:blipFill>
        <p:spPr>
          <a:xfrm>
            <a:off x="9731829" y="6673368"/>
            <a:ext cx="525043" cy="525043"/>
          </a:xfrm>
          <a:prstGeom prst="rect">
            <a:avLst/>
          </a:prstGeom>
          <a:noFill/>
          <a:ln>
            <a:noFill/>
          </a:ln>
        </p:spPr>
      </p:pic>
      <p:pic>
        <p:nvPicPr>
          <p:cNvPr id="3476" name="Google Shape;3476;p77"/>
          <p:cNvPicPr preferRelativeResize="0"/>
          <p:nvPr/>
        </p:nvPicPr>
        <p:blipFill rotWithShape="1">
          <a:blip r:embed="rId16">
            <a:alphaModFix/>
          </a:blip>
          <a:srcRect b="0" l="0" r="0" t="0"/>
          <a:stretch/>
        </p:blipFill>
        <p:spPr>
          <a:xfrm>
            <a:off x="10351027" y="6379516"/>
            <a:ext cx="516094" cy="516094"/>
          </a:xfrm>
          <a:prstGeom prst="rect">
            <a:avLst/>
          </a:prstGeom>
          <a:noFill/>
          <a:ln>
            <a:noFill/>
          </a:ln>
        </p:spPr>
      </p:pic>
      <p:sp>
        <p:nvSpPr>
          <p:cNvPr id="3477" name="Google Shape;3477;p77"/>
          <p:cNvSpPr txBox="1"/>
          <p:nvPr/>
        </p:nvSpPr>
        <p:spPr>
          <a:xfrm>
            <a:off x="3710940" y="3085975"/>
            <a:ext cx="928445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Para conocer los ejemplo de recopilación de literatura, haga clic en cada botón:</a:t>
            </a:r>
            <a:endParaRPr b="1" i="1" sz="1500">
              <a:solidFill>
                <a:srgbClr val="9F4C97"/>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id="3482" name="Google Shape;3482;p7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3" name="Google Shape;3483;p7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4" name="Google Shape;3484;p7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485" name="Google Shape;3485;p7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6" name="Google Shape;3486;p7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487" name="Google Shape;3487;p7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8" name="Google Shape;3488;p7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489" name="Google Shape;3489;p7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490" name="Google Shape;3490;p78"/>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491" name="Google Shape;3491;p78"/>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492" name="Google Shape;3492;p7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493" name="Google Shape;3493;p7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494" name="Google Shape;3494;p7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495" name="Google Shape;3495;p7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496" name="Google Shape;3496;p7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497" name="Google Shape;3497;p7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498" name="Google Shape;3498;p78"/>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3499" name="Google Shape;3499;p78"/>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3500" name="Google Shape;3500;p78"/>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501" name="Google Shape;3501;p78"/>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502" name="Google Shape;3502;p78"/>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503" name="Google Shape;3503;p78"/>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504" name="Google Shape;3504;p78"/>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505" name="Google Shape;3505;p78"/>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3506" name="Google Shape;3506;p7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507" name="Google Shape;3507;p7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508" name="Google Shape;3508;p7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9" name="Google Shape;3509;p7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510" name="Google Shape;3510;p78"/>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1" name="Google Shape;3511;p78"/>
          <p:cNvSpPr txBox="1"/>
          <p:nvPr/>
        </p:nvSpPr>
        <p:spPr>
          <a:xfrm>
            <a:off x="5429644" y="4774427"/>
            <a:ext cx="834977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Cita bibliográfica: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Spurgeon, P.; Hicks, C. y Terry, R. (1983), "A preliminary investigation into sex differences in reported friendship determinants among a group of early adolescents", in The British Journal of Sodal Psychology, vol. 22. pp. 63-64.</a:t>
            </a:r>
            <a:endParaRPr/>
          </a:p>
        </p:txBody>
      </p:sp>
      <p:sp>
        <p:nvSpPr>
          <p:cNvPr id="3512" name="Google Shape;3512;p78"/>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3" name="Google Shape;3513;p78"/>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514" name="Google Shape;3514;p78"/>
          <p:cNvSpPr/>
          <p:nvPr/>
        </p:nvSpPr>
        <p:spPr>
          <a:xfrm>
            <a:off x="934326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5" name="Google Shape;3515;p78"/>
          <p:cNvSpPr/>
          <p:nvPr/>
        </p:nvSpPr>
        <p:spPr>
          <a:xfrm>
            <a:off x="972895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6" name="Google Shape;3516;p78"/>
          <p:cNvSpPr/>
          <p:nvPr/>
        </p:nvSpPr>
        <p:spPr>
          <a:xfrm>
            <a:off x="10114635"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7" name="Google Shape;3517;p78"/>
          <p:cNvSpPr/>
          <p:nvPr/>
        </p:nvSpPr>
        <p:spPr>
          <a:xfrm>
            <a:off x="896363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8" name="Google Shape;3518;p78"/>
          <p:cNvSpPr/>
          <p:nvPr/>
        </p:nvSpPr>
        <p:spPr>
          <a:xfrm>
            <a:off x="8577479"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9" name="Google Shape;3519;p78"/>
          <p:cNvSpPr/>
          <p:nvPr/>
        </p:nvSpPr>
        <p:spPr>
          <a:xfrm>
            <a:off x="10494411"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0" name="Google Shape;3520;p78"/>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521" name="Google Shape;3521;p78"/>
          <p:cNvPicPr preferRelativeResize="0"/>
          <p:nvPr/>
        </p:nvPicPr>
        <p:blipFill rotWithShape="1">
          <a:blip r:embed="rId8">
            <a:alphaModFix/>
          </a:blip>
          <a:srcRect b="0" l="0" r="0" t="0"/>
          <a:stretch/>
        </p:blipFill>
        <p:spPr>
          <a:xfrm>
            <a:off x="8431382" y="8476064"/>
            <a:ext cx="525043" cy="525043"/>
          </a:xfrm>
          <a:prstGeom prst="rect">
            <a:avLst/>
          </a:prstGeom>
          <a:noFill/>
          <a:ln>
            <a:noFill/>
          </a:ln>
        </p:spPr>
      </p:pic>
      <p:pic>
        <p:nvPicPr>
          <p:cNvPr id="3522" name="Google Shape;3522;p78"/>
          <p:cNvPicPr preferRelativeResize="0"/>
          <p:nvPr/>
        </p:nvPicPr>
        <p:blipFill rotWithShape="1">
          <a:blip r:embed="rId14">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7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8" name="Google Shape;3528;p7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29" name="Google Shape;3529;p7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530" name="Google Shape;3530;p7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1" name="Google Shape;3531;p7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532" name="Google Shape;3532;p7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3" name="Google Shape;3533;p7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534" name="Google Shape;3534;p7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535" name="Google Shape;3535;p7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536" name="Google Shape;3536;p7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537" name="Google Shape;3537;p7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538" name="Google Shape;3538;p7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539" name="Google Shape;3539;p7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540" name="Google Shape;3540;p7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541" name="Google Shape;3541;p7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542" name="Google Shape;3542;p7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543" name="Google Shape;3543;p7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544" name="Google Shape;3544;p7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545" name="Google Shape;3545;p79"/>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546" name="Google Shape;3546;p7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547" name="Google Shape;3547;p7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548" name="Google Shape;3548;p7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549" name="Google Shape;3549;p7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550" name="Google Shape;3550;p79"/>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551" name="Google Shape;3551;p7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552" name="Google Shape;3552;p7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553" name="Google Shape;3553;p7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4" name="Google Shape;3554;p7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555" name="Google Shape;3555;p79"/>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6" name="Google Shape;3556;p79"/>
          <p:cNvSpPr txBox="1"/>
          <p:nvPr/>
        </p:nvSpPr>
        <p:spPr>
          <a:xfrm>
            <a:off x="5429644" y="4774427"/>
            <a:ext cx="834977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Problema: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dk1"/>
                </a:solidFill>
                <a:latin typeface="Arial"/>
                <a:ea typeface="Arial"/>
                <a:cs typeface="Arial"/>
                <a:sym typeface="Arial"/>
              </a:rPr>
              <a:t>D</a:t>
            </a:r>
            <a:r>
              <a:rPr lang="es-CO" sz="1500">
                <a:solidFill>
                  <a:schemeClr val="dk1"/>
                </a:solidFill>
                <a:latin typeface="Arial"/>
                <a:ea typeface="Arial"/>
                <a:cs typeface="Arial"/>
                <a:sym typeface="Arial"/>
              </a:rPr>
              <a:t>eterminar si hay diferentes tipos globales de correlación amistosa entre sexos y dentro de cada género, así como los concluyentes de dichos tipos globales. </a:t>
            </a:r>
            <a:endParaRPr sz="1500">
              <a:solidFill>
                <a:schemeClr val="dk1"/>
              </a:solidFill>
              <a:latin typeface="Arial"/>
              <a:ea typeface="Arial"/>
              <a:cs typeface="Arial"/>
              <a:sym typeface="Arial"/>
            </a:endParaRPr>
          </a:p>
        </p:txBody>
      </p:sp>
      <p:sp>
        <p:nvSpPr>
          <p:cNvPr id="3557" name="Google Shape;3557;p79"/>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8" name="Google Shape;3558;p79"/>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559" name="Google Shape;3559;p79"/>
          <p:cNvSpPr/>
          <p:nvPr/>
        </p:nvSpPr>
        <p:spPr>
          <a:xfrm>
            <a:off x="934326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0" name="Google Shape;3560;p79"/>
          <p:cNvSpPr/>
          <p:nvPr/>
        </p:nvSpPr>
        <p:spPr>
          <a:xfrm>
            <a:off x="972895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1" name="Google Shape;3561;p79"/>
          <p:cNvSpPr/>
          <p:nvPr/>
        </p:nvSpPr>
        <p:spPr>
          <a:xfrm>
            <a:off x="10114635"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2" name="Google Shape;3562;p79"/>
          <p:cNvSpPr/>
          <p:nvPr/>
        </p:nvSpPr>
        <p:spPr>
          <a:xfrm>
            <a:off x="8963632"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3" name="Google Shape;3563;p79"/>
          <p:cNvSpPr/>
          <p:nvPr/>
        </p:nvSpPr>
        <p:spPr>
          <a:xfrm>
            <a:off x="857747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4" name="Google Shape;3564;p79"/>
          <p:cNvSpPr/>
          <p:nvPr/>
        </p:nvSpPr>
        <p:spPr>
          <a:xfrm>
            <a:off x="10494411"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5" name="Google Shape;3565;p79"/>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566" name="Google Shape;3566;p79"/>
          <p:cNvPicPr preferRelativeResize="0"/>
          <p:nvPr/>
        </p:nvPicPr>
        <p:blipFill rotWithShape="1">
          <a:blip r:embed="rId7">
            <a:alphaModFix/>
          </a:blip>
          <a:srcRect b="0" l="0" r="0" t="0"/>
          <a:stretch/>
        </p:blipFill>
        <p:spPr>
          <a:xfrm>
            <a:off x="8823273" y="8476064"/>
            <a:ext cx="525043" cy="525043"/>
          </a:xfrm>
          <a:prstGeom prst="rect">
            <a:avLst/>
          </a:prstGeom>
          <a:noFill/>
          <a:ln>
            <a:noFill/>
          </a:ln>
        </p:spPr>
      </p:pic>
      <p:pic>
        <p:nvPicPr>
          <p:cNvPr id="3567" name="Google Shape;3567;p79"/>
          <p:cNvPicPr preferRelativeResize="0"/>
          <p:nvPr/>
        </p:nvPicPr>
        <p:blipFill rotWithShape="1">
          <a:blip r:embed="rId13">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8"/>
          <p:cNvSpPr txBox="1"/>
          <p:nvPr/>
        </p:nvSpPr>
        <p:spPr>
          <a:xfrm>
            <a:off x="3196043" y="4799045"/>
            <a:ext cx="1215281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279" name="Google Shape;279;p8"/>
          <p:cNvSpPr txBox="1"/>
          <p:nvPr/>
        </p:nvSpPr>
        <p:spPr>
          <a:xfrm>
            <a:off x="2780705" y="5208019"/>
            <a:ext cx="1317810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C:\Users\Andrés Mejia\Desktop\METODOLOGÍA INVESTIGACIÓN\colleagues-working-together-on-financial-report-using-modern-gadget (1).jpg" id="280" name="Google Shape;280;p8"/>
          <p:cNvPicPr preferRelativeResize="0"/>
          <p:nvPr/>
        </p:nvPicPr>
        <p:blipFill rotWithShape="1">
          <a:blip r:embed="rId4">
            <a:alphaModFix/>
          </a:blip>
          <a:srcRect b="24854" l="3605" r="7701" t="17859"/>
          <a:stretch/>
        </p:blipFill>
        <p:spPr>
          <a:xfrm>
            <a:off x="5808534" y="1687571"/>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281" name="Google Shape;281;p8"/>
          <p:cNvSpPr txBox="1"/>
          <p:nvPr/>
        </p:nvSpPr>
        <p:spPr>
          <a:xfrm>
            <a:off x="4580779" y="1032385"/>
            <a:ext cx="9799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282" name="Google Shape;282;p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3" name="Google Shape;283;p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284" name="Google Shape;284;p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286" name="Google Shape;286;p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288" name="Google Shape;288;p8"/>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289" name="Google Shape;289;p8"/>
          <p:cNvPicPr preferRelativeResize="0"/>
          <p:nvPr/>
        </p:nvPicPr>
        <p:blipFill rotWithShape="1">
          <a:blip r:embed="rId5">
            <a:alphaModFix/>
          </a:blip>
          <a:srcRect b="0" l="0" r="0" t="0"/>
          <a:stretch/>
        </p:blipFill>
        <p:spPr>
          <a:xfrm>
            <a:off x="12734396" y="6374515"/>
            <a:ext cx="1722124" cy="1648971"/>
          </a:xfrm>
          <a:prstGeom prst="rect">
            <a:avLst/>
          </a:prstGeom>
          <a:noFill/>
          <a:ln>
            <a:noFill/>
          </a:ln>
        </p:spPr>
      </p:pic>
      <p:pic>
        <p:nvPicPr>
          <p:cNvPr descr="Icono&#10;&#10;Descripción generada automáticamente" id="290" name="Google Shape;290;p8"/>
          <p:cNvPicPr preferRelativeResize="0"/>
          <p:nvPr/>
        </p:nvPicPr>
        <p:blipFill rotWithShape="1">
          <a:blip r:embed="rId6">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291" name="Google Shape;291;p8"/>
          <p:cNvPicPr preferRelativeResize="0"/>
          <p:nvPr/>
        </p:nvPicPr>
        <p:blipFill rotWithShape="1">
          <a:blip r:embed="rId7">
            <a:alphaModFix/>
          </a:blip>
          <a:srcRect b="0" l="0" r="0" t="0"/>
          <a:stretch/>
        </p:blipFill>
        <p:spPr>
          <a:xfrm>
            <a:off x="6938446" y="6439735"/>
            <a:ext cx="1840996" cy="1655067"/>
          </a:xfrm>
          <a:prstGeom prst="rect">
            <a:avLst/>
          </a:prstGeom>
          <a:noFill/>
          <a:ln>
            <a:noFill/>
          </a:ln>
        </p:spPr>
      </p:pic>
      <p:pic>
        <p:nvPicPr>
          <p:cNvPr descr="Icono&#10;&#10;Descripción generada automáticamente" id="292" name="Google Shape;292;p8"/>
          <p:cNvPicPr preferRelativeResize="0"/>
          <p:nvPr/>
        </p:nvPicPr>
        <p:blipFill rotWithShape="1">
          <a:blip r:embed="rId8">
            <a:alphaModFix/>
          </a:blip>
          <a:srcRect b="0" l="0" r="0" t="0"/>
          <a:stretch/>
        </p:blipFill>
        <p:spPr>
          <a:xfrm>
            <a:off x="10099849" y="6439735"/>
            <a:ext cx="1578867" cy="1554483"/>
          </a:xfrm>
          <a:prstGeom prst="rect">
            <a:avLst/>
          </a:prstGeom>
          <a:noFill/>
          <a:ln>
            <a:noFill/>
          </a:ln>
        </p:spPr>
      </p:pic>
      <p:sp>
        <p:nvSpPr>
          <p:cNvPr id="293" name="Google Shape;293;p8"/>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294" name="Google Shape;294;p8"/>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295" name="Google Shape;295;p8"/>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296" name="Google Shape;296;p8"/>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pic>
        <p:nvPicPr>
          <p:cNvPr descr="Logotipo&#10;&#10;Descripción generada automáticamente" id="297" name="Google Shape;297;p8"/>
          <p:cNvPicPr preferRelativeResize="0"/>
          <p:nvPr/>
        </p:nvPicPr>
        <p:blipFill rotWithShape="1">
          <a:blip r:embed="rId9">
            <a:alphaModFix/>
          </a:blip>
          <a:srcRect b="0" l="0" r="0" t="0"/>
          <a:stretch/>
        </p:blipFill>
        <p:spPr>
          <a:xfrm>
            <a:off x="13720455" y="0"/>
            <a:ext cx="2522419" cy="798766"/>
          </a:xfrm>
          <a:prstGeom prst="rect">
            <a:avLst/>
          </a:prstGeom>
          <a:noFill/>
          <a:ln>
            <a:noFill/>
          </a:ln>
        </p:spPr>
      </p:pic>
      <p:pic>
        <p:nvPicPr>
          <p:cNvPr descr="Icono&#10;&#10;Descripción generada automáticamente" id="298" name="Google Shape;298;p8"/>
          <p:cNvPicPr preferRelativeResize="0"/>
          <p:nvPr/>
        </p:nvPicPr>
        <p:blipFill rotWithShape="1">
          <a:blip r:embed="rId10">
            <a:alphaModFix/>
          </a:blip>
          <a:srcRect b="0" l="0" r="0" t="0"/>
          <a:stretch/>
        </p:blipFill>
        <p:spPr>
          <a:xfrm>
            <a:off x="181266" y="884455"/>
            <a:ext cx="525043" cy="519216"/>
          </a:xfrm>
          <a:prstGeom prst="rect">
            <a:avLst/>
          </a:prstGeom>
          <a:noFill/>
          <a:ln>
            <a:noFill/>
          </a:ln>
        </p:spPr>
      </p:pic>
      <p:pic>
        <p:nvPicPr>
          <p:cNvPr descr="C:\Users\Andrés Mejia\Desktop\personaje.png" id="299" name="Google Shape;299;p8"/>
          <p:cNvPicPr preferRelativeResize="0"/>
          <p:nvPr/>
        </p:nvPicPr>
        <p:blipFill rotWithShape="1">
          <a:blip r:embed="rId11">
            <a:alphaModFix/>
          </a:blip>
          <a:srcRect b="0" l="0" r="0" t="0"/>
          <a:stretch/>
        </p:blipFill>
        <p:spPr>
          <a:xfrm>
            <a:off x="660113" y="6374515"/>
            <a:ext cx="1741353" cy="2540139"/>
          </a:xfrm>
          <a:prstGeom prst="rect">
            <a:avLst/>
          </a:prstGeom>
          <a:noFill/>
          <a:ln>
            <a:noFill/>
          </a:ln>
        </p:spPr>
      </p:pic>
      <p:pic>
        <p:nvPicPr>
          <p:cNvPr descr="Logotipo&#10;&#10;Descripción generada automáticamente" id="300" name="Google Shape;300;p8"/>
          <p:cNvPicPr preferRelativeResize="0"/>
          <p:nvPr/>
        </p:nvPicPr>
        <p:blipFill rotWithShape="1">
          <a:blip r:embed="rId12">
            <a:alphaModFix/>
          </a:blip>
          <a:srcRect b="0" l="0" r="0" t="0"/>
          <a:stretch/>
        </p:blipFill>
        <p:spPr>
          <a:xfrm>
            <a:off x="1539350" y="1089609"/>
            <a:ext cx="525043" cy="525043"/>
          </a:xfrm>
          <a:prstGeom prst="rect">
            <a:avLst/>
          </a:prstGeom>
          <a:noFill/>
          <a:ln>
            <a:noFill/>
          </a:ln>
        </p:spPr>
      </p:pic>
      <p:pic>
        <p:nvPicPr>
          <p:cNvPr descr="Logotipo&#10;&#10;Descripción generada automáticamente" id="301" name="Google Shape;301;p8"/>
          <p:cNvPicPr preferRelativeResize="0"/>
          <p:nvPr/>
        </p:nvPicPr>
        <p:blipFill rotWithShape="1">
          <a:blip r:embed="rId12">
            <a:alphaModFix/>
          </a:blip>
          <a:srcRect b="0" l="0" r="0" t="0"/>
          <a:stretch/>
        </p:blipFill>
        <p:spPr>
          <a:xfrm>
            <a:off x="14232402" y="8227212"/>
            <a:ext cx="525043" cy="525043"/>
          </a:xfrm>
          <a:prstGeom prst="rect">
            <a:avLst/>
          </a:prstGeom>
          <a:noFill/>
          <a:ln>
            <a:noFill/>
          </a:ln>
        </p:spPr>
      </p:pic>
      <p:sp>
        <p:nvSpPr>
          <p:cNvPr id="302" name="Google Shape;302;p8"/>
          <p:cNvSpPr/>
          <p:nvPr/>
        </p:nvSpPr>
        <p:spPr>
          <a:xfrm>
            <a:off x="-609" y="12491"/>
            <a:ext cx="16256001" cy="9131509"/>
          </a:xfrm>
          <a:prstGeom prst="rect">
            <a:avLst/>
          </a:pr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METODOLOGÍA INVESTIGACIÓN\Botonera-81.png" id="303" name="Google Shape;303;p8"/>
          <p:cNvPicPr preferRelativeResize="0"/>
          <p:nvPr/>
        </p:nvPicPr>
        <p:blipFill rotWithShape="1">
          <a:blip r:embed="rId13">
            <a:alphaModFix/>
          </a:blip>
          <a:srcRect b="0" l="0" r="0" t="0"/>
          <a:stretch/>
        </p:blipFill>
        <p:spPr>
          <a:xfrm>
            <a:off x="4368876" y="859085"/>
            <a:ext cx="9436100" cy="7381875"/>
          </a:xfrm>
          <a:prstGeom prst="rect">
            <a:avLst/>
          </a:prstGeom>
          <a:noFill/>
          <a:ln>
            <a:noFill/>
          </a:ln>
        </p:spPr>
      </p:pic>
      <p:sp>
        <p:nvSpPr>
          <p:cNvPr id="304" name="Google Shape;304;p8"/>
          <p:cNvSpPr/>
          <p:nvPr/>
        </p:nvSpPr>
        <p:spPr>
          <a:xfrm>
            <a:off x="12083515" y="1360248"/>
            <a:ext cx="660872" cy="660872"/>
          </a:xfrm>
          <a:prstGeom prst="ellipse">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500">
                <a:solidFill>
                  <a:schemeClr val="lt1"/>
                </a:solidFill>
                <a:latin typeface="Calibri"/>
                <a:ea typeface="Calibri"/>
                <a:cs typeface="Calibri"/>
                <a:sym typeface="Calibri"/>
              </a:rPr>
              <a:t>X</a:t>
            </a:r>
            <a:endParaRPr/>
          </a:p>
        </p:txBody>
      </p:sp>
      <p:grpSp>
        <p:nvGrpSpPr>
          <p:cNvPr id="305" name="Google Shape;305;p8"/>
          <p:cNvGrpSpPr/>
          <p:nvPr/>
        </p:nvGrpSpPr>
        <p:grpSpPr>
          <a:xfrm>
            <a:off x="12068525" y="3667757"/>
            <a:ext cx="392660" cy="3070062"/>
            <a:chOff x="12069134" y="3667757"/>
            <a:chExt cx="392660" cy="3070062"/>
          </a:xfrm>
        </p:grpSpPr>
        <p:cxnSp>
          <p:nvCxnSpPr>
            <p:cNvPr id="306" name="Google Shape;306;p8"/>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307" name="Google Shape;307;p8"/>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8" name="Google Shape;308;p8"/>
            <p:cNvCxnSpPr/>
            <p:nvPr/>
          </p:nvCxnSpPr>
          <p:spPr>
            <a:xfrm>
              <a:off x="12161963" y="4039100"/>
              <a:ext cx="203077" cy="0"/>
            </a:xfrm>
            <a:prstGeom prst="straightConnector1">
              <a:avLst/>
            </a:prstGeom>
            <a:noFill/>
            <a:ln cap="flat" cmpd="sng" w="38100">
              <a:solidFill>
                <a:srgbClr val="482649"/>
              </a:solidFill>
              <a:prstDash val="solid"/>
              <a:miter lim="800000"/>
              <a:headEnd len="sm" w="sm" type="none"/>
              <a:tailEnd len="sm" w="sm" type="none"/>
            </a:ln>
          </p:spPr>
        </p:cxnSp>
      </p:grpSp>
      <p:sp>
        <p:nvSpPr>
          <p:cNvPr id="309" name="Google Shape;309;p8"/>
          <p:cNvSpPr txBox="1"/>
          <p:nvPr/>
        </p:nvSpPr>
        <p:spPr>
          <a:xfrm>
            <a:off x="5325369" y="4506698"/>
            <a:ext cx="6719369" cy="284052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s-CO" sz="1500">
                <a:solidFill>
                  <a:schemeClr val="lt1"/>
                </a:solidFill>
                <a:latin typeface="Arial"/>
                <a:ea typeface="Arial"/>
                <a:cs typeface="Arial"/>
                <a:sym typeface="Arial"/>
              </a:rPr>
              <a:t>La Universidad Autónoma Latinoamericana, desde su fundación, ha desarrollado sus propuestas educativas en la modalidad presencial. Sin embargo, y ante los nuevos desarrollos tecnológicos que facilitan los procesos de comunicación e información de manera virtual, y acorde con los nuevos contextos y realidades sociales, decide incursionar en las modalidades de educación a distancia y virtuales, con el fin de permitir mayor flexibilidad del proceso educativo y mayor cobertura, orientadas especialmente a atender las demandas de poblaciones y sectores con grandes carencias de infraestructuras físicas.</a:t>
            </a:r>
            <a:endParaRPr sz="1500">
              <a:solidFill>
                <a:schemeClr val="lt1"/>
              </a:solidFill>
              <a:latin typeface="Arial"/>
              <a:ea typeface="Arial"/>
              <a:cs typeface="Arial"/>
              <a:sym typeface="Arial"/>
            </a:endParaRPr>
          </a:p>
          <a:p>
            <a:pPr indent="0" lvl="0" marL="0" marR="0" rtl="0" algn="just">
              <a:spcBef>
                <a:spcPts val="1000"/>
              </a:spcBef>
              <a:spcAft>
                <a:spcPts val="0"/>
              </a:spcAft>
              <a:buNone/>
            </a:pPr>
            <a:r>
              <a:t/>
            </a:r>
            <a:endParaRPr sz="1500">
              <a:solidFill>
                <a:schemeClr val="lt1"/>
              </a:solidFill>
              <a:latin typeface="Arial"/>
              <a:ea typeface="Arial"/>
              <a:cs typeface="Arial"/>
              <a:sym typeface="Arial"/>
            </a:endParaRPr>
          </a:p>
        </p:txBody>
      </p:sp>
      <p:pic>
        <p:nvPicPr>
          <p:cNvPr descr="Icono&#10;&#10;Descripción generada automáticamente" id="310" name="Google Shape;310;p8"/>
          <p:cNvPicPr preferRelativeResize="0"/>
          <p:nvPr/>
        </p:nvPicPr>
        <p:blipFill rotWithShape="1">
          <a:blip r:embed="rId5">
            <a:alphaModFix/>
          </a:blip>
          <a:srcRect b="0" l="0" r="0" t="0"/>
          <a:stretch/>
        </p:blipFill>
        <p:spPr>
          <a:xfrm>
            <a:off x="7823991" y="2533784"/>
            <a:ext cx="1722124" cy="1648971"/>
          </a:xfrm>
          <a:prstGeom prst="rect">
            <a:avLst/>
          </a:prstGeom>
          <a:noFill/>
          <a:ln>
            <a:noFill/>
          </a:ln>
        </p:spPr>
      </p:pic>
      <p:sp>
        <p:nvSpPr>
          <p:cNvPr id="311" name="Google Shape;311;p8"/>
          <p:cNvSpPr txBox="1"/>
          <p:nvPr/>
        </p:nvSpPr>
        <p:spPr>
          <a:xfrm>
            <a:off x="7914829" y="1702196"/>
            <a:ext cx="1794893" cy="446276"/>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O" sz="2000">
                <a:solidFill>
                  <a:schemeClr val="lt1"/>
                </a:solidFill>
                <a:latin typeface="Arial"/>
                <a:ea typeface="Arial"/>
                <a:cs typeface="Arial"/>
                <a:sym typeface="Arial"/>
              </a:rPr>
              <a:t>Introducción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1" name="Shape 3571"/>
        <p:cNvGrpSpPr/>
        <p:nvPr/>
      </p:nvGrpSpPr>
      <p:grpSpPr>
        <a:xfrm>
          <a:off x="0" y="0"/>
          <a:ext cx="0" cy="0"/>
          <a:chOff x="0" y="0"/>
          <a:chExt cx="0" cy="0"/>
        </a:xfrm>
      </p:grpSpPr>
      <p:sp>
        <p:nvSpPr>
          <p:cNvPr id="3572" name="Google Shape;3572;p8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3" name="Google Shape;3573;p8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74" name="Google Shape;3574;p8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575" name="Google Shape;3575;p8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6" name="Google Shape;3576;p8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577" name="Google Shape;3577;p8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8" name="Google Shape;3578;p8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579" name="Google Shape;3579;p8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580" name="Google Shape;3580;p80"/>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581" name="Google Shape;3581;p80"/>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582" name="Google Shape;3582;p8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583" name="Google Shape;3583;p8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584" name="Google Shape;3584;p8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585" name="Google Shape;3585;p8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586" name="Google Shape;3586;p8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587" name="Google Shape;3587;p8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588" name="Google Shape;3588;p80"/>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589" name="Google Shape;3589;p80"/>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590" name="Google Shape;3590;p80"/>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591" name="Google Shape;3591;p80"/>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592" name="Google Shape;3592;p80"/>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593" name="Google Shape;3593;p80"/>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594" name="Google Shape;3594;p80"/>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595" name="Google Shape;3595;p80"/>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596" name="Google Shape;3596;p8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597" name="Google Shape;3597;p8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598" name="Google Shape;3598;p8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9" name="Google Shape;3599;p8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600" name="Google Shape;3600;p80"/>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1" name="Google Shape;3601;p80"/>
          <p:cNvSpPr txBox="1"/>
          <p:nvPr/>
        </p:nvSpPr>
        <p:spPr>
          <a:xfrm>
            <a:off x="5429644" y="4774427"/>
            <a:ext cx="834977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Sujetos: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26 adolescentes de 11 a 12 años de edad (15 de género femenino y 11 de género masculino) que cursan el último año de escuela básica.</a:t>
            </a:r>
            <a:endParaRPr sz="1500">
              <a:solidFill>
                <a:schemeClr val="dk1"/>
              </a:solidFill>
              <a:latin typeface="Arial"/>
              <a:ea typeface="Arial"/>
              <a:cs typeface="Arial"/>
              <a:sym typeface="Arial"/>
            </a:endParaRPr>
          </a:p>
        </p:txBody>
      </p:sp>
      <p:sp>
        <p:nvSpPr>
          <p:cNvPr id="3602" name="Google Shape;3602;p80"/>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3" name="Google Shape;3603;p80"/>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604" name="Google Shape;3604;p80"/>
          <p:cNvSpPr/>
          <p:nvPr/>
        </p:nvSpPr>
        <p:spPr>
          <a:xfrm>
            <a:off x="9343269"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5" name="Google Shape;3605;p80"/>
          <p:cNvSpPr/>
          <p:nvPr/>
        </p:nvSpPr>
        <p:spPr>
          <a:xfrm>
            <a:off x="972895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6" name="Google Shape;3606;p80"/>
          <p:cNvSpPr/>
          <p:nvPr/>
        </p:nvSpPr>
        <p:spPr>
          <a:xfrm>
            <a:off x="10114635"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7" name="Google Shape;3607;p80"/>
          <p:cNvSpPr/>
          <p:nvPr/>
        </p:nvSpPr>
        <p:spPr>
          <a:xfrm>
            <a:off x="896363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8" name="Google Shape;3608;p80"/>
          <p:cNvSpPr/>
          <p:nvPr/>
        </p:nvSpPr>
        <p:spPr>
          <a:xfrm>
            <a:off x="857747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9" name="Google Shape;3609;p80"/>
          <p:cNvSpPr/>
          <p:nvPr/>
        </p:nvSpPr>
        <p:spPr>
          <a:xfrm>
            <a:off x="10494411"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0" name="Google Shape;3610;p80"/>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611" name="Google Shape;3611;p80"/>
          <p:cNvPicPr preferRelativeResize="0"/>
          <p:nvPr/>
        </p:nvPicPr>
        <p:blipFill rotWithShape="1">
          <a:blip r:embed="rId7">
            <a:alphaModFix/>
          </a:blip>
          <a:srcRect b="0" l="0" r="0" t="0"/>
          <a:stretch/>
        </p:blipFill>
        <p:spPr>
          <a:xfrm>
            <a:off x="9198832" y="8476064"/>
            <a:ext cx="525043" cy="525043"/>
          </a:xfrm>
          <a:prstGeom prst="rect">
            <a:avLst/>
          </a:prstGeom>
          <a:noFill/>
          <a:ln>
            <a:noFill/>
          </a:ln>
        </p:spPr>
      </p:pic>
      <p:pic>
        <p:nvPicPr>
          <p:cNvPr id="3612" name="Google Shape;3612;p80"/>
          <p:cNvPicPr preferRelativeResize="0"/>
          <p:nvPr/>
        </p:nvPicPr>
        <p:blipFill rotWithShape="1">
          <a:blip r:embed="rId13">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81"/>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8" name="Google Shape;3618;p8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19" name="Google Shape;3619;p8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620" name="Google Shape;3620;p8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1" name="Google Shape;3621;p8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622" name="Google Shape;3622;p8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3" name="Google Shape;3623;p8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624" name="Google Shape;3624;p8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625" name="Google Shape;3625;p8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626" name="Google Shape;3626;p8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627" name="Google Shape;3627;p8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628" name="Google Shape;3628;p8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629" name="Google Shape;3629;p8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630" name="Google Shape;3630;p8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631" name="Google Shape;3631;p8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632" name="Google Shape;3632;p8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633" name="Google Shape;3633;p8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634" name="Google Shape;3634;p8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635" name="Google Shape;3635;p81"/>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636" name="Google Shape;3636;p81"/>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637" name="Google Shape;3637;p81"/>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638" name="Google Shape;3638;p81"/>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639" name="Google Shape;3639;p81"/>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640" name="Google Shape;3640;p81"/>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641" name="Google Shape;3641;p81"/>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642" name="Google Shape;3642;p8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643" name="Google Shape;3643;p8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4" name="Google Shape;3644;p8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645" name="Google Shape;3645;p81"/>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6" name="Google Shape;3646;p81"/>
          <p:cNvSpPr txBox="1"/>
          <p:nvPr/>
        </p:nvSpPr>
        <p:spPr>
          <a:xfrm>
            <a:off x="5429644" y="4578484"/>
            <a:ext cx="8349774" cy="21698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Procedimientos: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dk1"/>
                </a:solidFill>
                <a:latin typeface="Arial"/>
                <a:ea typeface="Arial"/>
                <a:cs typeface="Arial"/>
                <a:sym typeface="Arial"/>
              </a:rPr>
              <a:t>L</a:t>
            </a:r>
            <a:r>
              <a:rPr lang="es-CO" sz="1500">
                <a:solidFill>
                  <a:schemeClr val="dk1"/>
                </a:solidFill>
                <a:latin typeface="Arial"/>
                <a:ea typeface="Arial"/>
                <a:cs typeface="Arial"/>
                <a:sym typeface="Arial"/>
              </a:rPr>
              <a:t>os sujetos contestaron un cuestionario para avalar un rango de determinantes de la amistad; el cuestionario estuvo basado en descubrimientos de investigación sobre las razones más importantes subyacentes en la formación y el mantenimiento de la amistad. Se incluyeron preguntas cerradas (con escala de cinco puntos) concernientes a razones ambientales, sociológicas y de personalidad, así como preguntas abiertas acerca de la naturaleza de la amistad y la relación amistosa. Asimismo, se les pidió que calificaran a su mejor amigo o amiga en cada pregunta, y a su segundo y tercer amigo o amiga.</a:t>
            </a:r>
            <a:endParaRPr sz="1500">
              <a:solidFill>
                <a:schemeClr val="dk1"/>
              </a:solidFill>
              <a:latin typeface="Arial"/>
              <a:ea typeface="Arial"/>
              <a:cs typeface="Arial"/>
              <a:sym typeface="Arial"/>
            </a:endParaRPr>
          </a:p>
        </p:txBody>
      </p:sp>
      <p:sp>
        <p:nvSpPr>
          <p:cNvPr id="3647" name="Google Shape;3647;p81"/>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8" name="Google Shape;3648;p81"/>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649" name="Google Shape;3649;p81"/>
          <p:cNvSpPr/>
          <p:nvPr/>
        </p:nvSpPr>
        <p:spPr>
          <a:xfrm>
            <a:off x="934326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0" name="Google Shape;3650;p81"/>
          <p:cNvSpPr/>
          <p:nvPr/>
        </p:nvSpPr>
        <p:spPr>
          <a:xfrm>
            <a:off x="9728952"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1" name="Google Shape;3651;p81"/>
          <p:cNvSpPr/>
          <p:nvPr/>
        </p:nvSpPr>
        <p:spPr>
          <a:xfrm>
            <a:off x="10114635"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2" name="Google Shape;3652;p81"/>
          <p:cNvSpPr/>
          <p:nvPr/>
        </p:nvSpPr>
        <p:spPr>
          <a:xfrm>
            <a:off x="896363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3" name="Google Shape;3653;p81"/>
          <p:cNvSpPr/>
          <p:nvPr/>
        </p:nvSpPr>
        <p:spPr>
          <a:xfrm>
            <a:off x="857747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4" name="Google Shape;3654;p81"/>
          <p:cNvSpPr/>
          <p:nvPr/>
        </p:nvSpPr>
        <p:spPr>
          <a:xfrm>
            <a:off x="10494411"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5" name="Google Shape;3655;p81"/>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656" name="Google Shape;3656;p81"/>
          <p:cNvPicPr preferRelativeResize="0"/>
          <p:nvPr/>
        </p:nvPicPr>
        <p:blipFill rotWithShape="1">
          <a:blip r:embed="rId7">
            <a:alphaModFix/>
          </a:blip>
          <a:srcRect b="0" l="0" r="0" t="0"/>
          <a:stretch/>
        </p:blipFill>
        <p:spPr>
          <a:xfrm>
            <a:off x="9607051" y="8476064"/>
            <a:ext cx="525043" cy="525043"/>
          </a:xfrm>
          <a:prstGeom prst="rect">
            <a:avLst/>
          </a:prstGeom>
          <a:noFill/>
          <a:ln>
            <a:noFill/>
          </a:ln>
        </p:spPr>
      </p:pic>
      <p:pic>
        <p:nvPicPr>
          <p:cNvPr id="3657" name="Google Shape;3657;p81"/>
          <p:cNvPicPr preferRelativeResize="0"/>
          <p:nvPr/>
        </p:nvPicPr>
        <p:blipFill rotWithShape="1">
          <a:blip r:embed="rId13">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p82"/>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3" name="Google Shape;3663;p8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64" name="Google Shape;3664;p8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665" name="Google Shape;3665;p8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6" name="Google Shape;3666;p8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667" name="Google Shape;3667;p8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8" name="Google Shape;3668;p8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669" name="Google Shape;3669;p8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670" name="Google Shape;3670;p8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671" name="Google Shape;3671;p8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672" name="Google Shape;3672;p8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673" name="Google Shape;3673;p8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674" name="Google Shape;3674;p8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675" name="Google Shape;3675;p8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676" name="Google Shape;3676;p8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677" name="Google Shape;3677;p8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678" name="Google Shape;3678;p8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679" name="Google Shape;3679;p8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680" name="Google Shape;3680;p82"/>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681" name="Google Shape;3681;p82"/>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682" name="Google Shape;3682;p82"/>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683" name="Google Shape;3683;p82"/>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684" name="Google Shape;3684;p82"/>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685" name="Google Shape;3685;p82"/>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686" name="Google Shape;3686;p82"/>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687" name="Google Shape;3687;p8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688" name="Google Shape;3688;p8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9" name="Google Shape;3689;p8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690" name="Google Shape;3690;p82"/>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1" name="Google Shape;3691;p82"/>
          <p:cNvSpPr txBox="1"/>
          <p:nvPr/>
        </p:nvSpPr>
        <p:spPr>
          <a:xfrm>
            <a:off x="5395932" y="3434937"/>
            <a:ext cx="8349774" cy="47089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Resultados: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dk1"/>
                </a:solidFill>
                <a:latin typeface="Arial"/>
                <a:ea typeface="Arial"/>
                <a:cs typeface="Arial"/>
                <a:sym typeface="Arial"/>
              </a:rPr>
              <a:t>E</a:t>
            </a:r>
            <a:r>
              <a:rPr lang="es-CO" sz="1500">
                <a:solidFill>
                  <a:schemeClr val="dk1"/>
                </a:solidFill>
                <a:latin typeface="Arial"/>
                <a:ea typeface="Arial"/>
                <a:cs typeface="Arial"/>
                <a:sym typeface="Arial"/>
              </a:rPr>
              <a:t>n el caso de las mujeres, las razones para vincularse con su mejor amiga son cualitativamente diferentes de las razones para vincularse a su segunda o tercera mejores amigas. Los aspectos más importantes para la mejor amistad fueron, en orden: "jugar juntas", "sentarse juntas" y tener "la misma actitud positiva" hacia la escuela. Menos importante resultó "vivir cerca". Respecto de la segunda y tercera mejores amigas, los aspectos más relevantes fueron similares en ambos casos (por ejemplo, "actitud positiva" hacia la escuela, "agradar a la maestra y sentarse juntas"). En cambio, "visitar el hogar de la otra persona y viceversa" resulta menos importante. En contraste, el orden de aspectos importantes de la amistad entre los jóvenes es idéntico entre los tres niveles (mejor amigo, segundo y tercer lugares).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Los aspectos más destacados fueron: "actitud negativa" hacia la escuela y “jugar y sentarse juntos". "Visitar el hogar del otro y viceversa" fue menos importante. Desde un punto de vista global, las percepciones de ambos géneros en relación con los determinantes importantes de la amistad son muy similares (r = + .82, p = 0.01). Las respuestas a las preguntas abiertas se clasificaron como situacionales, contractuales o psicológicamente internas. Los resultados demostraron un paso a través de las fases de la amistad. De las relaciones amistosas de las jóvenes, 97% están basadas en razones psicológicas internas, mientras que para los jóvenes se distribuyen entre razones psicológicas internas (54%) y contractuales (45%).</a:t>
            </a:r>
            <a:endParaRPr/>
          </a:p>
        </p:txBody>
      </p:sp>
      <p:sp>
        <p:nvSpPr>
          <p:cNvPr id="3692" name="Google Shape;3692;p82"/>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3" name="Google Shape;3693;p82"/>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694" name="Google Shape;3694;p82"/>
          <p:cNvSpPr/>
          <p:nvPr/>
        </p:nvSpPr>
        <p:spPr>
          <a:xfrm>
            <a:off x="934326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5" name="Google Shape;3695;p82"/>
          <p:cNvSpPr/>
          <p:nvPr/>
        </p:nvSpPr>
        <p:spPr>
          <a:xfrm>
            <a:off x="972895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6" name="Google Shape;3696;p82"/>
          <p:cNvSpPr/>
          <p:nvPr/>
        </p:nvSpPr>
        <p:spPr>
          <a:xfrm>
            <a:off x="10114635"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7" name="Google Shape;3697;p82"/>
          <p:cNvSpPr/>
          <p:nvPr/>
        </p:nvSpPr>
        <p:spPr>
          <a:xfrm>
            <a:off x="896363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8" name="Google Shape;3698;p82"/>
          <p:cNvSpPr/>
          <p:nvPr/>
        </p:nvSpPr>
        <p:spPr>
          <a:xfrm>
            <a:off x="857747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9" name="Google Shape;3699;p82"/>
          <p:cNvSpPr/>
          <p:nvPr/>
        </p:nvSpPr>
        <p:spPr>
          <a:xfrm>
            <a:off x="10494411"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0" name="Google Shape;3700;p82"/>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701" name="Google Shape;3701;p82"/>
          <p:cNvPicPr preferRelativeResize="0"/>
          <p:nvPr/>
        </p:nvPicPr>
        <p:blipFill rotWithShape="1">
          <a:blip r:embed="rId7">
            <a:alphaModFix/>
          </a:blip>
          <a:srcRect b="0" l="0" r="0" t="0"/>
          <a:stretch/>
        </p:blipFill>
        <p:spPr>
          <a:xfrm>
            <a:off x="9966283" y="8476064"/>
            <a:ext cx="525043" cy="525043"/>
          </a:xfrm>
          <a:prstGeom prst="rect">
            <a:avLst/>
          </a:prstGeom>
          <a:noFill/>
          <a:ln>
            <a:noFill/>
          </a:ln>
        </p:spPr>
      </p:pic>
      <p:pic>
        <p:nvPicPr>
          <p:cNvPr id="3702" name="Google Shape;3702;p82"/>
          <p:cNvPicPr preferRelativeResize="0"/>
          <p:nvPr/>
        </p:nvPicPr>
        <p:blipFill rotWithShape="1">
          <a:blip r:embed="rId13">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6" name="Shape 3706"/>
        <p:cNvGrpSpPr/>
        <p:nvPr/>
      </p:nvGrpSpPr>
      <p:grpSpPr>
        <a:xfrm>
          <a:off x="0" y="0"/>
          <a:ext cx="0" cy="0"/>
          <a:chOff x="0" y="0"/>
          <a:chExt cx="0" cy="0"/>
        </a:xfrm>
      </p:grpSpPr>
      <p:sp>
        <p:nvSpPr>
          <p:cNvPr id="3707" name="Google Shape;3707;p8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8" name="Google Shape;3708;p8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09" name="Google Shape;3709;p8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710" name="Google Shape;3710;p8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1" name="Google Shape;3711;p8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712" name="Google Shape;3712;p8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3" name="Google Shape;3713;p8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714" name="Google Shape;3714;p8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715" name="Google Shape;3715;p8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716" name="Google Shape;3716;p8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717" name="Google Shape;3717;p8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718" name="Google Shape;3718;p8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719" name="Google Shape;3719;p8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720" name="Google Shape;3720;p8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721" name="Google Shape;3721;p8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722" name="Google Shape;3722;p8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3723" name="Google Shape;3723;p8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724" name="Google Shape;3724;p8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725" name="Google Shape;3725;p83"/>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726" name="Google Shape;3726;p8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727" name="Google Shape;3727;p8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728" name="Google Shape;3728;p8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729" name="Google Shape;3729;p8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730" name="Google Shape;3730;p83"/>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731" name="Google Shape;3731;p8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732" name="Google Shape;3732;p8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733" name="Google Shape;3733;p8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4" name="Google Shape;3734;p8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735" name="Google Shape;3735;p83"/>
          <p:cNvSpPr/>
          <p:nvPr/>
        </p:nvSpPr>
        <p:spPr>
          <a:xfrm>
            <a:off x="4454630" y="2594637"/>
            <a:ext cx="10352102" cy="599418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6" name="Google Shape;3736;p83"/>
          <p:cNvSpPr txBox="1"/>
          <p:nvPr/>
        </p:nvSpPr>
        <p:spPr>
          <a:xfrm>
            <a:off x="5429644" y="4577306"/>
            <a:ext cx="834977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Conclusiones: </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b="1" lang="es-CO" sz="1500">
                <a:solidFill>
                  <a:schemeClr val="dk1"/>
                </a:solidFill>
                <a:latin typeface="Arial"/>
                <a:ea typeface="Arial"/>
                <a:cs typeface="Arial"/>
                <a:sym typeface="Arial"/>
              </a:rPr>
              <a:t>E</a:t>
            </a:r>
            <a:r>
              <a:rPr lang="es-CO" sz="1500">
                <a:solidFill>
                  <a:schemeClr val="dk1"/>
                </a:solidFill>
                <a:latin typeface="Arial"/>
                <a:ea typeface="Arial"/>
                <a:cs typeface="Arial"/>
                <a:sym typeface="Arial"/>
              </a:rPr>
              <a:t>sta investigación inicial revela que, para ambos sexos, los aspectos más importantes de la amistad adolescente son similares; pero que hay diferencias en la variación de niveles de amistad que pueden reflejar preferencias por actividades distintas o tasas de maduración entre ambos géneros.</a:t>
            </a:r>
            <a:endParaRPr/>
          </a:p>
        </p:txBody>
      </p:sp>
      <p:sp>
        <p:nvSpPr>
          <p:cNvPr id="3737" name="Google Shape;3737;p83"/>
          <p:cNvSpPr/>
          <p:nvPr/>
        </p:nvSpPr>
        <p:spPr>
          <a:xfrm>
            <a:off x="5350105" y="2839688"/>
            <a:ext cx="8561153" cy="501964"/>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8" name="Google Shape;3738;p83"/>
          <p:cNvSpPr txBox="1"/>
          <p:nvPr/>
        </p:nvSpPr>
        <p:spPr>
          <a:xfrm>
            <a:off x="7871350" y="2948114"/>
            <a:ext cx="35186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Ejemplo de una referencia completa</a:t>
            </a:r>
            <a:endParaRPr sz="1500">
              <a:solidFill>
                <a:schemeClr val="lt1"/>
              </a:solidFill>
              <a:latin typeface="Calibri"/>
              <a:ea typeface="Calibri"/>
              <a:cs typeface="Calibri"/>
              <a:sym typeface="Calibri"/>
            </a:endParaRPr>
          </a:p>
        </p:txBody>
      </p:sp>
      <p:sp>
        <p:nvSpPr>
          <p:cNvPr id="3739" name="Google Shape;3739;p83"/>
          <p:cNvSpPr/>
          <p:nvPr/>
        </p:nvSpPr>
        <p:spPr>
          <a:xfrm>
            <a:off x="14496491" y="4996211"/>
            <a:ext cx="620484" cy="60576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000">
                <a:solidFill>
                  <a:schemeClr val="lt1"/>
                </a:solidFill>
                <a:latin typeface="Calibri"/>
                <a:ea typeface="Calibri"/>
                <a:cs typeface="Calibri"/>
                <a:sym typeface="Calibri"/>
              </a:rPr>
              <a:t>X</a:t>
            </a:r>
            <a:endParaRPr b="1" sz="1800">
              <a:solidFill>
                <a:schemeClr val="lt1"/>
              </a:solidFill>
              <a:latin typeface="Calibri"/>
              <a:ea typeface="Calibri"/>
              <a:cs typeface="Calibri"/>
              <a:sym typeface="Calibri"/>
            </a:endParaRPr>
          </a:p>
        </p:txBody>
      </p:sp>
      <p:sp>
        <p:nvSpPr>
          <p:cNvPr id="3740" name="Google Shape;3740;p83"/>
          <p:cNvSpPr/>
          <p:nvPr/>
        </p:nvSpPr>
        <p:spPr>
          <a:xfrm>
            <a:off x="934326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1" name="Google Shape;3741;p83"/>
          <p:cNvSpPr/>
          <p:nvPr/>
        </p:nvSpPr>
        <p:spPr>
          <a:xfrm>
            <a:off x="972895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2" name="Google Shape;3742;p83"/>
          <p:cNvSpPr/>
          <p:nvPr/>
        </p:nvSpPr>
        <p:spPr>
          <a:xfrm>
            <a:off x="10114635"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3" name="Google Shape;3743;p83"/>
          <p:cNvSpPr/>
          <p:nvPr/>
        </p:nvSpPr>
        <p:spPr>
          <a:xfrm>
            <a:off x="8963632"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4" name="Google Shape;3744;p83"/>
          <p:cNvSpPr/>
          <p:nvPr/>
        </p:nvSpPr>
        <p:spPr>
          <a:xfrm>
            <a:off x="8577479" y="8300287"/>
            <a:ext cx="163286" cy="163286"/>
          </a:xfrm>
          <a:prstGeom prst="ellipse">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5" name="Google Shape;3745;p83"/>
          <p:cNvSpPr/>
          <p:nvPr/>
        </p:nvSpPr>
        <p:spPr>
          <a:xfrm>
            <a:off x="10494411" y="8300287"/>
            <a:ext cx="163286" cy="163286"/>
          </a:xfrm>
          <a:prstGeom prst="ellipse">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6" name="Google Shape;3746;p83"/>
          <p:cNvSpPr txBox="1"/>
          <p:nvPr/>
        </p:nvSpPr>
        <p:spPr>
          <a:xfrm>
            <a:off x="5982786" y="8194580"/>
            <a:ext cx="220111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Desliza para avanzar</a:t>
            </a:r>
            <a:endParaRPr i="1" sz="1500">
              <a:solidFill>
                <a:srgbClr val="9F4C97"/>
              </a:solidFill>
              <a:latin typeface="Arial"/>
              <a:ea typeface="Arial"/>
              <a:cs typeface="Arial"/>
              <a:sym typeface="Arial"/>
            </a:endParaRPr>
          </a:p>
        </p:txBody>
      </p:sp>
      <p:pic>
        <p:nvPicPr>
          <p:cNvPr descr="Logotipo&#10;&#10;Descripción generada automáticamente" id="3747" name="Google Shape;3747;p83"/>
          <p:cNvPicPr preferRelativeResize="0"/>
          <p:nvPr/>
        </p:nvPicPr>
        <p:blipFill rotWithShape="1">
          <a:blip r:embed="rId7">
            <a:alphaModFix/>
          </a:blip>
          <a:srcRect b="0" l="0" r="0" t="0"/>
          <a:stretch/>
        </p:blipFill>
        <p:spPr>
          <a:xfrm>
            <a:off x="10374500" y="8476064"/>
            <a:ext cx="525043" cy="525043"/>
          </a:xfrm>
          <a:prstGeom prst="rect">
            <a:avLst/>
          </a:prstGeom>
          <a:noFill/>
          <a:ln>
            <a:noFill/>
          </a:ln>
        </p:spPr>
      </p:pic>
      <p:sp>
        <p:nvSpPr>
          <p:cNvPr id="3748" name="Google Shape;3748;p83"/>
          <p:cNvSpPr/>
          <p:nvPr/>
        </p:nvSpPr>
        <p:spPr>
          <a:xfrm>
            <a:off x="6918286" y="6809019"/>
            <a:ext cx="5546271" cy="464942"/>
          </a:xfrm>
          <a:prstGeom prst="roundRect">
            <a:avLst>
              <a:gd fmla="val 16667" name="adj"/>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9" name="Google Shape;3749;p83"/>
          <p:cNvSpPr txBox="1"/>
          <p:nvPr/>
        </p:nvSpPr>
        <p:spPr>
          <a:xfrm>
            <a:off x="7062521" y="6888428"/>
            <a:ext cx="5257800"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1500">
                <a:solidFill>
                  <a:schemeClr val="lt1"/>
                </a:solidFill>
                <a:latin typeface="Arial"/>
                <a:ea typeface="Arial"/>
                <a:cs typeface="Arial"/>
                <a:sym typeface="Arial"/>
              </a:rPr>
              <a:t>El anterior ejemplo fue extraído de: Spurgeon et al. (1983).</a:t>
            </a:r>
            <a:endParaRPr sz="1500">
              <a:solidFill>
                <a:schemeClr val="lt1"/>
              </a:solidFill>
              <a:latin typeface="Calibri"/>
              <a:ea typeface="Calibri"/>
              <a:cs typeface="Calibri"/>
              <a:sym typeface="Calibri"/>
            </a:endParaRPr>
          </a:p>
        </p:txBody>
      </p:sp>
      <p:pic>
        <p:nvPicPr>
          <p:cNvPr descr="Logotipo&#10;&#10;Descripción generada automáticamente" id="3750" name="Google Shape;3750;p83"/>
          <p:cNvPicPr preferRelativeResize="0"/>
          <p:nvPr/>
        </p:nvPicPr>
        <p:blipFill rotWithShape="1">
          <a:blip r:embed="rId7">
            <a:alphaModFix/>
          </a:blip>
          <a:srcRect b="0" l="0" r="0" t="0"/>
          <a:stretch/>
        </p:blipFill>
        <p:spPr>
          <a:xfrm>
            <a:off x="14741069" y="5188932"/>
            <a:ext cx="525043" cy="525043"/>
          </a:xfrm>
          <a:prstGeom prst="rect">
            <a:avLst/>
          </a:prstGeom>
          <a:noFill/>
          <a:ln>
            <a:noFill/>
          </a:ln>
        </p:spPr>
      </p:pic>
      <p:pic>
        <p:nvPicPr>
          <p:cNvPr id="3751" name="Google Shape;3751;p83"/>
          <p:cNvPicPr preferRelativeResize="0"/>
          <p:nvPr/>
        </p:nvPicPr>
        <p:blipFill rotWithShape="1">
          <a:blip r:embed="rId13">
            <a:alphaModFix/>
          </a:blip>
          <a:srcRect b="0" l="0" r="0" t="0"/>
          <a:stretch/>
        </p:blipFill>
        <p:spPr>
          <a:xfrm>
            <a:off x="13358452" y="2745000"/>
            <a:ext cx="1246495" cy="124649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5" name="Shape 3755"/>
        <p:cNvGrpSpPr/>
        <p:nvPr/>
      </p:nvGrpSpPr>
      <p:grpSpPr>
        <a:xfrm>
          <a:off x="0" y="0"/>
          <a:ext cx="0" cy="0"/>
          <a:chOff x="0" y="0"/>
          <a:chExt cx="0" cy="0"/>
        </a:xfrm>
      </p:grpSpPr>
      <p:sp>
        <p:nvSpPr>
          <p:cNvPr id="3756" name="Google Shape;3756;p8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7" name="Google Shape;3757;p8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58" name="Google Shape;3758;p8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759" name="Google Shape;3759;p8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0" name="Google Shape;3760;p8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761" name="Google Shape;3761;p8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2" name="Google Shape;3762;p8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763" name="Google Shape;3763;p8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764" name="Google Shape;3764;p8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765" name="Google Shape;3765;p8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766" name="Google Shape;3766;p8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767" name="Google Shape;3767;p8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768" name="Google Shape;3768;p8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769" name="Google Shape;3769;p8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770" name="Google Shape;3770;p8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771" name="Google Shape;3771;p8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2" name="Google Shape;3772;p8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Ejemplo de recopilación de literatura</a:t>
            </a:r>
            <a:endParaRPr sz="1800">
              <a:solidFill>
                <a:srgbClr val="482649"/>
              </a:solidFill>
              <a:latin typeface="Arial"/>
              <a:ea typeface="Arial"/>
              <a:cs typeface="Arial"/>
              <a:sym typeface="Arial"/>
            </a:endParaRPr>
          </a:p>
        </p:txBody>
      </p:sp>
      <p:pic>
        <p:nvPicPr>
          <p:cNvPr descr="Icono&#10;&#10;Descripción generada automáticamente" id="3773" name="Google Shape;3773;p8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774" name="Google Shape;3774;p8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775" name="Google Shape;3775;p84"/>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776" name="Google Shape;3776;p8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777" name="Google Shape;3777;p8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778" name="Google Shape;3778;p8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779" name="Google Shape;3779;p8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780" name="Google Shape;3780;p84"/>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781" name="Google Shape;3781;p8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782" name="Google Shape;3782;p8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783" name="Google Shape;3783;p8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4" name="Google Shape;3784;p8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785" name="Google Shape;3785;p84"/>
          <p:cNvSpPr/>
          <p:nvPr/>
        </p:nvSpPr>
        <p:spPr>
          <a:xfrm>
            <a:off x="4454630"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6" name="Google Shape;3786;p84"/>
          <p:cNvSpPr/>
          <p:nvPr/>
        </p:nvSpPr>
        <p:spPr>
          <a:xfrm>
            <a:off x="10066734" y="3720263"/>
            <a:ext cx="4739998" cy="1272318"/>
          </a:xfrm>
          <a:prstGeom prst="roundRect">
            <a:avLst>
              <a:gd fmla="val 16667"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7" name="Google Shape;3787;p84"/>
          <p:cNvSpPr txBox="1"/>
          <p:nvPr/>
        </p:nvSpPr>
        <p:spPr>
          <a:xfrm>
            <a:off x="5926386" y="4171673"/>
            <a:ext cx="3016972"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Idea extraída de una referencia</a:t>
            </a:r>
            <a:endParaRPr sz="1500">
              <a:solidFill>
                <a:schemeClr val="lt1"/>
              </a:solidFill>
              <a:latin typeface="Calibri"/>
              <a:ea typeface="Calibri"/>
              <a:cs typeface="Calibri"/>
              <a:sym typeface="Calibri"/>
            </a:endParaRPr>
          </a:p>
        </p:txBody>
      </p:sp>
      <p:sp>
        <p:nvSpPr>
          <p:cNvPr id="3788" name="Google Shape;3788;p84"/>
          <p:cNvSpPr/>
          <p:nvPr/>
        </p:nvSpPr>
        <p:spPr>
          <a:xfrm>
            <a:off x="5835682" y="3958419"/>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89" name="Google Shape;3789;p84"/>
          <p:cNvPicPr preferRelativeResize="0"/>
          <p:nvPr/>
        </p:nvPicPr>
        <p:blipFill rotWithShape="1">
          <a:blip r:embed="rId13">
            <a:alphaModFix/>
          </a:blip>
          <a:srcRect b="0" l="0" r="0" t="0"/>
          <a:stretch/>
        </p:blipFill>
        <p:spPr>
          <a:xfrm>
            <a:off x="4626246" y="3824730"/>
            <a:ext cx="1056157" cy="1056157"/>
          </a:xfrm>
          <a:prstGeom prst="rect">
            <a:avLst/>
          </a:prstGeom>
          <a:noFill/>
          <a:ln>
            <a:noFill/>
          </a:ln>
        </p:spPr>
      </p:pic>
      <p:sp>
        <p:nvSpPr>
          <p:cNvPr id="3790" name="Google Shape;3790;p84"/>
          <p:cNvSpPr/>
          <p:nvPr/>
        </p:nvSpPr>
        <p:spPr>
          <a:xfrm>
            <a:off x="11441554" y="3950954"/>
            <a:ext cx="3107676" cy="764601"/>
          </a:xfrm>
          <a:prstGeom prst="rect">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91" name="Google Shape;3791;p84"/>
          <p:cNvPicPr preferRelativeResize="0"/>
          <p:nvPr/>
        </p:nvPicPr>
        <p:blipFill rotWithShape="1">
          <a:blip r:embed="rId14">
            <a:alphaModFix/>
          </a:blip>
          <a:srcRect b="0" l="0" r="0" t="0"/>
          <a:stretch/>
        </p:blipFill>
        <p:spPr>
          <a:xfrm>
            <a:off x="10306222" y="3887057"/>
            <a:ext cx="892393" cy="892393"/>
          </a:xfrm>
          <a:prstGeom prst="rect">
            <a:avLst/>
          </a:prstGeom>
          <a:noFill/>
          <a:ln>
            <a:noFill/>
          </a:ln>
        </p:spPr>
      </p:pic>
      <p:sp>
        <p:nvSpPr>
          <p:cNvPr id="3792" name="Google Shape;3792;p84"/>
          <p:cNvSpPr txBox="1"/>
          <p:nvPr/>
        </p:nvSpPr>
        <p:spPr>
          <a:xfrm>
            <a:off x="11486328" y="4179136"/>
            <a:ext cx="3107676" cy="3231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lt1"/>
                </a:solidFill>
                <a:latin typeface="Arial"/>
                <a:ea typeface="Arial"/>
                <a:cs typeface="Arial"/>
                <a:sym typeface="Arial"/>
              </a:rPr>
              <a:t>Cifra extraída de una referencia</a:t>
            </a:r>
            <a:endParaRPr sz="1500">
              <a:solidFill>
                <a:schemeClr val="lt1"/>
              </a:solidFill>
              <a:latin typeface="Calibri"/>
              <a:ea typeface="Calibri"/>
              <a:cs typeface="Calibri"/>
              <a:sym typeface="Calibri"/>
            </a:endParaRPr>
          </a:p>
        </p:txBody>
      </p:sp>
      <p:pic>
        <p:nvPicPr>
          <p:cNvPr descr="Logotipo&#10;&#10;Descripción generada automáticamente" id="3793" name="Google Shape;3793;p84"/>
          <p:cNvPicPr preferRelativeResize="0"/>
          <p:nvPr/>
        </p:nvPicPr>
        <p:blipFill rotWithShape="1">
          <a:blip r:embed="rId7">
            <a:alphaModFix/>
          </a:blip>
          <a:srcRect b="0" l="0" r="0" t="0"/>
          <a:stretch/>
        </p:blipFill>
        <p:spPr>
          <a:xfrm>
            <a:off x="10913060" y="4663888"/>
            <a:ext cx="525043" cy="525043"/>
          </a:xfrm>
          <a:prstGeom prst="rect">
            <a:avLst/>
          </a:prstGeom>
          <a:noFill/>
          <a:ln>
            <a:noFill/>
          </a:ln>
        </p:spPr>
      </p:pic>
      <p:sp>
        <p:nvSpPr>
          <p:cNvPr id="3794" name="Google Shape;3794;p84"/>
          <p:cNvSpPr/>
          <p:nvPr/>
        </p:nvSpPr>
        <p:spPr>
          <a:xfrm>
            <a:off x="4454630" y="5579981"/>
            <a:ext cx="10352102" cy="3090490"/>
          </a:xfrm>
          <a:prstGeom prst="roundRect">
            <a:avLst>
              <a:gd fmla="val 16667" name="adj"/>
            </a:avLst>
          </a:prstGeom>
          <a:solidFill>
            <a:schemeClr val="lt1"/>
          </a:solidFill>
          <a:ln cap="flat" cmpd="sng" w="57150">
            <a:solidFill>
              <a:srgbClr val="4826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5" name="Google Shape;3795;p84"/>
          <p:cNvSpPr/>
          <p:nvPr/>
        </p:nvSpPr>
        <p:spPr>
          <a:xfrm>
            <a:off x="13266136" y="5110470"/>
            <a:ext cx="842736" cy="469509"/>
          </a:xfrm>
          <a:prstGeom prst="triangle">
            <a:avLst>
              <a:gd fmla="val 50000" name="adj"/>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6" name="Google Shape;3796;p84"/>
          <p:cNvSpPr txBox="1"/>
          <p:nvPr/>
        </p:nvSpPr>
        <p:spPr>
          <a:xfrm>
            <a:off x="5455794" y="5809481"/>
            <a:ext cx="8349774" cy="263149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Fernández·Coliado, C.; Baptista, P. y Elkes, D. (1998), La televisión y el niño, México, D.F.: Editorial Oasis, p. 33.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Una referencia completa debe incluir:</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Cita o datos bibliográficos.</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Problema que se investigara o la hipótesis planteada.</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Sujetos o muestra de estudio.</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Diseño y forma de recolección de los datos.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Los resultados.</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Y las conclusiones.</a:t>
            </a:r>
            <a:endParaRPr/>
          </a:p>
        </p:txBody>
      </p:sp>
      <p:sp>
        <p:nvSpPr>
          <p:cNvPr id="3797" name="Google Shape;3797;p84"/>
          <p:cNvSpPr/>
          <p:nvPr/>
        </p:nvSpPr>
        <p:spPr>
          <a:xfrm>
            <a:off x="8943358" y="6417129"/>
            <a:ext cx="1539585" cy="440871"/>
          </a:xfrm>
          <a:prstGeom prst="roundRect">
            <a:avLst>
              <a:gd fmla="val 16667" name="adj"/>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8" name="Google Shape;3798;p84"/>
          <p:cNvSpPr txBox="1"/>
          <p:nvPr/>
        </p:nvSpPr>
        <p:spPr>
          <a:xfrm>
            <a:off x="8978496" y="6475981"/>
            <a:ext cx="1469308" cy="3231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500">
                <a:solidFill>
                  <a:srgbClr val="482649"/>
                </a:solidFill>
                <a:latin typeface="Arial"/>
                <a:ea typeface="Arial"/>
                <a:cs typeface="Arial"/>
                <a:sym typeface="Arial"/>
              </a:rPr>
              <a:t>Ver ejemplo</a:t>
            </a:r>
            <a:endParaRPr b="1" sz="1500">
              <a:solidFill>
                <a:srgbClr val="482649"/>
              </a:solidFill>
              <a:latin typeface="Arial"/>
              <a:ea typeface="Arial"/>
              <a:cs typeface="Arial"/>
              <a:sym typeface="Arial"/>
            </a:endParaRPr>
          </a:p>
        </p:txBody>
      </p:sp>
      <p:pic>
        <p:nvPicPr>
          <p:cNvPr descr="Logotipo&#10;&#10;Descripción generada automáticamente" id="3799" name="Google Shape;3799;p84"/>
          <p:cNvPicPr preferRelativeResize="0"/>
          <p:nvPr/>
        </p:nvPicPr>
        <p:blipFill rotWithShape="1">
          <a:blip r:embed="rId7">
            <a:alphaModFix/>
          </a:blip>
          <a:srcRect b="0" l="0" r="0" t="0"/>
          <a:stretch/>
        </p:blipFill>
        <p:spPr>
          <a:xfrm>
            <a:off x="15607034" y="4467538"/>
            <a:ext cx="525043" cy="525043"/>
          </a:xfrm>
          <a:prstGeom prst="rect">
            <a:avLst/>
          </a:prstGeom>
          <a:noFill/>
          <a:ln>
            <a:noFill/>
          </a:ln>
        </p:spPr>
      </p:pic>
      <p:sp>
        <p:nvSpPr>
          <p:cNvPr id="3800" name="Google Shape;3800;p84"/>
          <p:cNvSpPr txBox="1"/>
          <p:nvPr/>
        </p:nvSpPr>
        <p:spPr>
          <a:xfrm>
            <a:off x="3710940" y="3085975"/>
            <a:ext cx="928445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500">
                <a:solidFill>
                  <a:srgbClr val="9F4C97"/>
                </a:solidFill>
                <a:latin typeface="Arial"/>
                <a:ea typeface="Arial"/>
                <a:cs typeface="Arial"/>
                <a:sym typeface="Arial"/>
              </a:rPr>
              <a:t>Para conocer los ejemplo de recopilación de literatura, haga clic en cada botón:</a:t>
            </a:r>
            <a:endParaRPr b="1" i="1" sz="1500">
              <a:solidFill>
                <a:srgbClr val="9F4C97"/>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4" name="Shape 3804"/>
        <p:cNvGrpSpPr/>
        <p:nvPr/>
      </p:nvGrpSpPr>
      <p:grpSpPr>
        <a:xfrm>
          <a:off x="0" y="0"/>
          <a:ext cx="0" cy="0"/>
          <a:chOff x="0" y="0"/>
          <a:chExt cx="0" cy="0"/>
        </a:xfrm>
      </p:grpSpPr>
      <p:sp>
        <p:nvSpPr>
          <p:cNvPr id="3805" name="Google Shape;3805;p8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6" name="Google Shape;3806;p8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07" name="Google Shape;3807;p8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808" name="Google Shape;3808;p8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9" name="Google Shape;3809;p8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810" name="Google Shape;3810;p8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1" name="Google Shape;3811;p8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812" name="Google Shape;3812;p8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813" name="Google Shape;3813;p85"/>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3814" name="Google Shape;3814;p85"/>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3815" name="Google Shape;3815;p8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816" name="Google Shape;3816;p8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817" name="Google Shape;3817;p8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818" name="Google Shape;3818;p8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819" name="Google Shape;3819;p8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820" name="Google Shape;3820;p8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1" name="Google Shape;3821;p8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3822" name="Google Shape;3822;p85"/>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3823" name="Google Shape;3823;p85"/>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3824" name="Google Shape;3824;p85"/>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825" name="Google Shape;3825;p85"/>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826" name="Google Shape;3826;p85"/>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827" name="Google Shape;3827;p85"/>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828" name="Google Shape;3828;p85"/>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829" name="Google Shape;3829;p85"/>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3830" name="Google Shape;3830;p8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831" name="Google Shape;3831;p8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832" name="Google Shape;3832;p8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3" name="Google Shape;3833;p8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3834" name="Google Shape;3834;p85"/>
          <p:cNvSpPr txBox="1"/>
          <p:nvPr/>
        </p:nvSpPr>
        <p:spPr>
          <a:xfrm>
            <a:off x="4035639" y="5586156"/>
            <a:ext cx="4481894" cy="3320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círculo para visualizar la información</a:t>
            </a:r>
            <a:endParaRPr/>
          </a:p>
        </p:txBody>
      </p:sp>
      <p:pic>
        <p:nvPicPr>
          <p:cNvPr descr="Logotipo&#10;&#10;Descripción generada automáticamente" id="3835" name="Google Shape;3835;p85"/>
          <p:cNvPicPr preferRelativeResize="0"/>
          <p:nvPr/>
        </p:nvPicPr>
        <p:blipFill rotWithShape="1">
          <a:blip r:embed="rId8">
            <a:alphaModFix/>
          </a:blip>
          <a:srcRect b="0" l="0" r="0" t="0"/>
          <a:stretch/>
        </p:blipFill>
        <p:spPr>
          <a:xfrm>
            <a:off x="15607034" y="4467538"/>
            <a:ext cx="525043" cy="525043"/>
          </a:xfrm>
          <a:prstGeom prst="rect">
            <a:avLst/>
          </a:prstGeom>
          <a:noFill/>
          <a:ln>
            <a:noFill/>
          </a:ln>
        </p:spPr>
      </p:pic>
      <p:sp>
        <p:nvSpPr>
          <p:cNvPr id="3836" name="Google Shape;3836;p85"/>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3837" name="Google Shape;3837;p85"/>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3838" name="Google Shape;3838;p85"/>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3839" name="Google Shape;3839;p85"/>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3840" name="Google Shape;3840;p85"/>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3841" name="Google Shape;3841;p85"/>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3842" name="Google Shape;3842;p85"/>
          <p:cNvSpPr/>
          <p:nvPr/>
        </p:nvSpPr>
        <p:spPr>
          <a:xfrm flipH="1" rot="10800000">
            <a:off x="9530942"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3" name="Google Shape;3843;p85"/>
          <p:cNvSpPr/>
          <p:nvPr/>
        </p:nvSpPr>
        <p:spPr>
          <a:xfrm flipH="1" rot="10800000">
            <a:off x="12659381"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4" name="Google Shape;3844;p85"/>
          <p:cNvSpPr/>
          <p:nvPr/>
        </p:nvSpPr>
        <p:spPr>
          <a:xfrm>
            <a:off x="9325908"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5" name="Google Shape;3845;p85"/>
          <p:cNvSpPr/>
          <p:nvPr/>
        </p:nvSpPr>
        <p:spPr>
          <a:xfrm>
            <a:off x="12453906"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46" name="Google Shape;3846;p85"/>
          <p:cNvPicPr preferRelativeResize="0"/>
          <p:nvPr/>
        </p:nvPicPr>
        <p:blipFill rotWithShape="1">
          <a:blip r:embed="rId14">
            <a:alphaModFix/>
          </a:blip>
          <a:srcRect b="0" l="0" r="0" t="0"/>
          <a:stretch/>
        </p:blipFill>
        <p:spPr>
          <a:xfrm>
            <a:off x="10465000" y="7911392"/>
            <a:ext cx="579463" cy="579463"/>
          </a:xfrm>
          <a:prstGeom prst="rect">
            <a:avLst/>
          </a:prstGeom>
          <a:noFill/>
          <a:ln>
            <a:noFill/>
          </a:ln>
        </p:spPr>
      </p:pic>
      <p:pic>
        <p:nvPicPr>
          <p:cNvPr id="3847" name="Google Shape;3847;p85"/>
          <p:cNvPicPr preferRelativeResize="0"/>
          <p:nvPr/>
        </p:nvPicPr>
        <p:blipFill rotWithShape="1">
          <a:blip r:embed="rId15">
            <a:alphaModFix/>
          </a:blip>
          <a:srcRect b="0" l="0" r="0" t="0"/>
          <a:stretch/>
        </p:blipFill>
        <p:spPr>
          <a:xfrm>
            <a:off x="13583591" y="7940683"/>
            <a:ext cx="598279" cy="598279"/>
          </a:xfrm>
          <a:prstGeom prst="rect">
            <a:avLst/>
          </a:prstGeom>
          <a:noFill/>
          <a:ln>
            <a:noFill/>
          </a:ln>
        </p:spPr>
      </p:pic>
      <p:sp>
        <p:nvSpPr>
          <p:cNvPr id="3848" name="Google Shape;3848;p85"/>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2" name="Shape 3852"/>
        <p:cNvGrpSpPr/>
        <p:nvPr/>
      </p:nvGrpSpPr>
      <p:grpSpPr>
        <a:xfrm>
          <a:off x="0" y="0"/>
          <a:ext cx="0" cy="0"/>
          <a:chOff x="0" y="0"/>
          <a:chExt cx="0" cy="0"/>
        </a:xfrm>
      </p:grpSpPr>
      <p:sp>
        <p:nvSpPr>
          <p:cNvPr id="3853" name="Google Shape;3853;p8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4" name="Google Shape;3854;p8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55" name="Google Shape;3855;p8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856" name="Google Shape;3856;p8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7" name="Google Shape;3857;p8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858" name="Google Shape;3858;p8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9" name="Google Shape;3859;p8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860" name="Google Shape;3860;p8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861" name="Google Shape;3861;p8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862" name="Google Shape;3862;p8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863" name="Google Shape;3863;p8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864" name="Google Shape;3864;p8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865" name="Google Shape;3865;p8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866" name="Google Shape;3866;p8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867" name="Google Shape;3867;p8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868" name="Google Shape;3868;p8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9" name="Google Shape;3869;p8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3870" name="Google Shape;3870;p8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871" name="Google Shape;3871;p8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872" name="Google Shape;3872;p86"/>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873" name="Google Shape;3873;p8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874" name="Google Shape;3874;p8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875" name="Google Shape;3875;p8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876" name="Google Shape;3876;p8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877" name="Google Shape;3877;p86"/>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878" name="Google Shape;3878;p8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879" name="Google Shape;3879;p8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880" name="Google Shape;3880;p8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1" name="Google Shape;3881;p8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3882" name="Google Shape;3882;p86"/>
          <p:cNvPicPr preferRelativeResize="0"/>
          <p:nvPr/>
        </p:nvPicPr>
        <p:blipFill rotWithShape="1">
          <a:blip r:embed="rId7">
            <a:alphaModFix/>
          </a:blip>
          <a:srcRect b="0" l="0" r="0" t="0"/>
          <a:stretch/>
        </p:blipFill>
        <p:spPr>
          <a:xfrm>
            <a:off x="15607034" y="4467538"/>
            <a:ext cx="525043" cy="525043"/>
          </a:xfrm>
          <a:prstGeom prst="rect">
            <a:avLst/>
          </a:prstGeom>
          <a:noFill/>
          <a:ln>
            <a:noFill/>
          </a:ln>
        </p:spPr>
      </p:pic>
      <p:sp>
        <p:nvSpPr>
          <p:cNvPr id="3883" name="Google Shape;3883;p86"/>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3884" name="Google Shape;3884;p86"/>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3885" name="Google Shape;3885;p86"/>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3886" name="Google Shape;3886;p86"/>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3887" name="Google Shape;3887;p86"/>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3888" name="Google Shape;3888;p86"/>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3889" name="Google Shape;3889;p86"/>
          <p:cNvSpPr/>
          <p:nvPr/>
        </p:nvSpPr>
        <p:spPr>
          <a:xfrm flipH="1" rot="10800000">
            <a:off x="9530942"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0" name="Google Shape;3890;p86"/>
          <p:cNvSpPr/>
          <p:nvPr/>
        </p:nvSpPr>
        <p:spPr>
          <a:xfrm flipH="1" rot="10800000">
            <a:off x="12659381"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1" name="Google Shape;3891;p86"/>
          <p:cNvSpPr/>
          <p:nvPr/>
        </p:nvSpPr>
        <p:spPr>
          <a:xfrm>
            <a:off x="9325908"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2" name="Google Shape;3892;p86"/>
          <p:cNvSpPr/>
          <p:nvPr/>
        </p:nvSpPr>
        <p:spPr>
          <a:xfrm>
            <a:off x="12453906"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93" name="Google Shape;3893;p86"/>
          <p:cNvPicPr preferRelativeResize="0"/>
          <p:nvPr/>
        </p:nvPicPr>
        <p:blipFill rotWithShape="1">
          <a:blip r:embed="rId13">
            <a:alphaModFix/>
          </a:blip>
          <a:srcRect b="0" l="0" r="0" t="0"/>
          <a:stretch/>
        </p:blipFill>
        <p:spPr>
          <a:xfrm>
            <a:off x="10465000" y="7911392"/>
            <a:ext cx="579463" cy="579463"/>
          </a:xfrm>
          <a:prstGeom prst="rect">
            <a:avLst/>
          </a:prstGeom>
          <a:noFill/>
          <a:ln>
            <a:noFill/>
          </a:ln>
        </p:spPr>
      </p:pic>
      <p:pic>
        <p:nvPicPr>
          <p:cNvPr id="3894" name="Google Shape;3894;p86"/>
          <p:cNvPicPr preferRelativeResize="0"/>
          <p:nvPr/>
        </p:nvPicPr>
        <p:blipFill rotWithShape="1">
          <a:blip r:embed="rId14">
            <a:alphaModFix/>
          </a:blip>
          <a:srcRect b="0" l="0" r="0" t="0"/>
          <a:stretch/>
        </p:blipFill>
        <p:spPr>
          <a:xfrm>
            <a:off x="13583591" y="7940683"/>
            <a:ext cx="598279" cy="598279"/>
          </a:xfrm>
          <a:prstGeom prst="rect">
            <a:avLst/>
          </a:prstGeom>
          <a:noFill/>
          <a:ln>
            <a:noFill/>
          </a:ln>
        </p:spPr>
      </p:pic>
      <p:sp>
        <p:nvSpPr>
          <p:cNvPr id="3895" name="Google Shape;3895;p86"/>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sp>
        <p:nvSpPr>
          <p:cNvPr id="3896" name="Google Shape;3896;p86"/>
          <p:cNvSpPr/>
          <p:nvPr/>
        </p:nvSpPr>
        <p:spPr>
          <a:xfrm>
            <a:off x="4248926" y="5713458"/>
            <a:ext cx="3879073" cy="111034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7" name="Google Shape;3897;p86"/>
          <p:cNvSpPr/>
          <p:nvPr/>
        </p:nvSpPr>
        <p:spPr>
          <a:xfrm flipH="1" rot="10800000">
            <a:off x="4890064" y="5215442"/>
            <a:ext cx="213630" cy="331906"/>
          </a:xfrm>
          <a:prstGeom prst="triangle">
            <a:avLst>
              <a:gd fmla="val 50000"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3898" name="Google Shape;3898;p86"/>
          <p:cNvPicPr preferRelativeResize="0"/>
          <p:nvPr/>
        </p:nvPicPr>
        <p:blipFill rotWithShape="1">
          <a:blip r:embed="rId7">
            <a:alphaModFix/>
          </a:blip>
          <a:srcRect b="0" l="0" r="0" t="0"/>
          <a:stretch/>
        </p:blipFill>
        <p:spPr>
          <a:xfrm>
            <a:off x="4949053" y="4995092"/>
            <a:ext cx="525043" cy="525043"/>
          </a:xfrm>
          <a:prstGeom prst="rect">
            <a:avLst/>
          </a:prstGeom>
          <a:noFill/>
          <a:ln>
            <a:noFill/>
          </a:ln>
        </p:spPr>
      </p:pic>
      <p:sp>
        <p:nvSpPr>
          <p:cNvPr id="3899" name="Google Shape;3899;p86"/>
          <p:cNvSpPr txBox="1"/>
          <p:nvPr/>
        </p:nvSpPr>
        <p:spPr>
          <a:xfrm>
            <a:off x="4467547" y="5991629"/>
            <a:ext cx="344183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ya existe teoría desarrollada en relación a nuestro tema.</a:t>
            </a:r>
            <a:endParaRPr sz="15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sp>
        <p:nvSpPr>
          <p:cNvPr id="3904" name="Google Shape;3904;p8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5" name="Google Shape;3905;p8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06" name="Google Shape;3906;p8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907" name="Google Shape;3907;p8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8" name="Google Shape;3908;p8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909" name="Google Shape;3909;p8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0" name="Google Shape;3910;p8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911" name="Google Shape;3911;p8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912" name="Google Shape;3912;p8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913" name="Google Shape;3913;p8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914" name="Google Shape;3914;p8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915" name="Google Shape;3915;p8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916" name="Google Shape;3916;p8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917" name="Google Shape;3917;p8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918" name="Google Shape;3918;p8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919" name="Google Shape;3919;p8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0" name="Google Shape;3920;p8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3921" name="Google Shape;3921;p8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922" name="Google Shape;3922;p8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923" name="Google Shape;3923;p87"/>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924" name="Google Shape;3924;p8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925" name="Google Shape;3925;p8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926" name="Google Shape;3926;p8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927" name="Google Shape;3927;p8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928" name="Google Shape;3928;p87"/>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929" name="Google Shape;3929;p8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930" name="Google Shape;3930;p8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931" name="Google Shape;3931;p8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2" name="Google Shape;3932;p8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3933" name="Google Shape;3933;p87"/>
          <p:cNvPicPr preferRelativeResize="0"/>
          <p:nvPr/>
        </p:nvPicPr>
        <p:blipFill rotWithShape="1">
          <a:blip r:embed="rId7">
            <a:alphaModFix/>
          </a:blip>
          <a:srcRect b="0" l="0" r="0" t="0"/>
          <a:stretch/>
        </p:blipFill>
        <p:spPr>
          <a:xfrm>
            <a:off x="15607034" y="4467538"/>
            <a:ext cx="525043" cy="525043"/>
          </a:xfrm>
          <a:prstGeom prst="rect">
            <a:avLst/>
          </a:prstGeom>
          <a:noFill/>
          <a:ln>
            <a:noFill/>
          </a:ln>
        </p:spPr>
      </p:pic>
      <p:sp>
        <p:nvSpPr>
          <p:cNvPr id="3934" name="Google Shape;3934;p87"/>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3935" name="Google Shape;3935;p87"/>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3936" name="Google Shape;3936;p87"/>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3937" name="Google Shape;3937;p87"/>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3938" name="Google Shape;3938;p87"/>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3939" name="Google Shape;3939;p87"/>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3940" name="Google Shape;3940;p87"/>
          <p:cNvSpPr/>
          <p:nvPr/>
        </p:nvSpPr>
        <p:spPr>
          <a:xfrm flipH="1" rot="10800000">
            <a:off x="9530942"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1" name="Google Shape;3941;p87"/>
          <p:cNvSpPr/>
          <p:nvPr/>
        </p:nvSpPr>
        <p:spPr>
          <a:xfrm flipH="1" rot="10800000">
            <a:off x="12659381"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2" name="Google Shape;3942;p87"/>
          <p:cNvSpPr/>
          <p:nvPr/>
        </p:nvSpPr>
        <p:spPr>
          <a:xfrm>
            <a:off x="9325908"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3" name="Google Shape;3943;p87"/>
          <p:cNvSpPr/>
          <p:nvPr/>
        </p:nvSpPr>
        <p:spPr>
          <a:xfrm>
            <a:off x="12453906"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44" name="Google Shape;3944;p87"/>
          <p:cNvPicPr preferRelativeResize="0"/>
          <p:nvPr/>
        </p:nvPicPr>
        <p:blipFill rotWithShape="1">
          <a:blip r:embed="rId13">
            <a:alphaModFix/>
          </a:blip>
          <a:srcRect b="0" l="0" r="0" t="0"/>
          <a:stretch/>
        </p:blipFill>
        <p:spPr>
          <a:xfrm>
            <a:off x="10465000" y="7911392"/>
            <a:ext cx="579463" cy="579463"/>
          </a:xfrm>
          <a:prstGeom prst="rect">
            <a:avLst/>
          </a:prstGeom>
          <a:noFill/>
          <a:ln>
            <a:noFill/>
          </a:ln>
        </p:spPr>
      </p:pic>
      <p:pic>
        <p:nvPicPr>
          <p:cNvPr id="3945" name="Google Shape;3945;p87"/>
          <p:cNvPicPr preferRelativeResize="0"/>
          <p:nvPr/>
        </p:nvPicPr>
        <p:blipFill rotWithShape="1">
          <a:blip r:embed="rId14">
            <a:alphaModFix/>
          </a:blip>
          <a:srcRect b="0" l="0" r="0" t="0"/>
          <a:stretch/>
        </p:blipFill>
        <p:spPr>
          <a:xfrm>
            <a:off x="13583591" y="7940683"/>
            <a:ext cx="598279" cy="598279"/>
          </a:xfrm>
          <a:prstGeom prst="rect">
            <a:avLst/>
          </a:prstGeom>
          <a:noFill/>
          <a:ln>
            <a:noFill/>
          </a:ln>
        </p:spPr>
      </p:pic>
      <p:sp>
        <p:nvSpPr>
          <p:cNvPr id="3946" name="Google Shape;3946;p87"/>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sp>
        <p:nvSpPr>
          <p:cNvPr id="3947" name="Google Shape;3947;p87"/>
          <p:cNvSpPr/>
          <p:nvPr/>
        </p:nvSpPr>
        <p:spPr>
          <a:xfrm>
            <a:off x="4248926" y="5713458"/>
            <a:ext cx="3879073" cy="111034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8" name="Google Shape;3948;p87"/>
          <p:cNvSpPr/>
          <p:nvPr/>
        </p:nvSpPr>
        <p:spPr>
          <a:xfrm flipH="1" rot="10800000">
            <a:off x="6131041" y="5215442"/>
            <a:ext cx="213630" cy="331906"/>
          </a:xfrm>
          <a:prstGeom prst="triangle">
            <a:avLst>
              <a:gd fmla="val 50000"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3949" name="Google Shape;3949;p87"/>
          <p:cNvPicPr preferRelativeResize="0"/>
          <p:nvPr/>
        </p:nvPicPr>
        <p:blipFill rotWithShape="1">
          <a:blip r:embed="rId7">
            <a:alphaModFix/>
          </a:blip>
          <a:srcRect b="0" l="0" r="0" t="0"/>
          <a:stretch/>
        </p:blipFill>
        <p:spPr>
          <a:xfrm>
            <a:off x="6206356" y="4995092"/>
            <a:ext cx="525043" cy="525043"/>
          </a:xfrm>
          <a:prstGeom prst="rect">
            <a:avLst/>
          </a:prstGeom>
          <a:noFill/>
          <a:ln>
            <a:noFill/>
          </a:ln>
        </p:spPr>
      </p:pic>
      <p:sp>
        <p:nvSpPr>
          <p:cNvPr id="3950" name="Google Shape;3950;p87"/>
          <p:cNvSpPr txBox="1"/>
          <p:nvPr/>
        </p:nvSpPr>
        <p:spPr>
          <a:xfrm>
            <a:off x="4467547" y="5991629"/>
            <a:ext cx="3441831"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existe evidencia y que se aplica a nuestro problema de investigación.</a:t>
            </a:r>
            <a:endParaRPr sz="15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4" name="Shape 3954"/>
        <p:cNvGrpSpPr/>
        <p:nvPr/>
      </p:nvGrpSpPr>
      <p:grpSpPr>
        <a:xfrm>
          <a:off x="0" y="0"/>
          <a:ext cx="0" cy="0"/>
          <a:chOff x="0" y="0"/>
          <a:chExt cx="0" cy="0"/>
        </a:xfrm>
      </p:grpSpPr>
      <p:sp>
        <p:nvSpPr>
          <p:cNvPr id="3955" name="Google Shape;3955;p8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6" name="Google Shape;3956;p8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57" name="Google Shape;3957;p8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958" name="Google Shape;3958;p8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9" name="Google Shape;3959;p8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960" name="Google Shape;3960;p8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1" name="Google Shape;3961;p8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962" name="Google Shape;3962;p8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3963" name="Google Shape;3963;p8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3964" name="Google Shape;3964;p8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3965" name="Google Shape;3965;p8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3966" name="Google Shape;3966;p8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3967" name="Google Shape;3967;p8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3968" name="Google Shape;3968;p8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3969" name="Google Shape;3969;p8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3970" name="Google Shape;3970;p8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1" name="Google Shape;3971;p8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3972" name="Google Shape;3972;p8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3973" name="Google Shape;3973;p8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3974" name="Google Shape;3974;p88"/>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3975" name="Google Shape;3975;p8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3976" name="Google Shape;3976;p8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3977" name="Google Shape;3977;p8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3978" name="Google Shape;3978;p8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3979" name="Google Shape;3979;p88"/>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3980" name="Google Shape;3980;p8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3981" name="Google Shape;3981;p8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3982" name="Google Shape;3982;p8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3" name="Google Shape;3983;p8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3984" name="Google Shape;3984;p88"/>
          <p:cNvPicPr preferRelativeResize="0"/>
          <p:nvPr/>
        </p:nvPicPr>
        <p:blipFill rotWithShape="1">
          <a:blip r:embed="rId7">
            <a:alphaModFix/>
          </a:blip>
          <a:srcRect b="0" l="0" r="0" t="0"/>
          <a:stretch/>
        </p:blipFill>
        <p:spPr>
          <a:xfrm>
            <a:off x="15607034" y="4467538"/>
            <a:ext cx="525043" cy="525043"/>
          </a:xfrm>
          <a:prstGeom prst="rect">
            <a:avLst/>
          </a:prstGeom>
          <a:noFill/>
          <a:ln>
            <a:noFill/>
          </a:ln>
        </p:spPr>
      </p:pic>
      <p:sp>
        <p:nvSpPr>
          <p:cNvPr id="3985" name="Google Shape;3985;p88"/>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3986" name="Google Shape;3986;p88"/>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3987" name="Google Shape;3987;p88"/>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3988" name="Google Shape;3988;p88"/>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3989" name="Google Shape;3989;p88"/>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3990" name="Google Shape;3990;p88"/>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3991" name="Google Shape;3991;p88"/>
          <p:cNvSpPr/>
          <p:nvPr/>
        </p:nvSpPr>
        <p:spPr>
          <a:xfrm flipH="1" rot="10800000">
            <a:off x="9530942"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2" name="Google Shape;3992;p88"/>
          <p:cNvSpPr/>
          <p:nvPr/>
        </p:nvSpPr>
        <p:spPr>
          <a:xfrm flipH="1" rot="10800000">
            <a:off x="12659381"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3" name="Google Shape;3993;p88"/>
          <p:cNvSpPr/>
          <p:nvPr/>
        </p:nvSpPr>
        <p:spPr>
          <a:xfrm>
            <a:off x="9325908"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4" name="Google Shape;3994;p88"/>
          <p:cNvSpPr/>
          <p:nvPr/>
        </p:nvSpPr>
        <p:spPr>
          <a:xfrm>
            <a:off x="12453906"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95" name="Google Shape;3995;p88"/>
          <p:cNvPicPr preferRelativeResize="0"/>
          <p:nvPr/>
        </p:nvPicPr>
        <p:blipFill rotWithShape="1">
          <a:blip r:embed="rId13">
            <a:alphaModFix/>
          </a:blip>
          <a:srcRect b="0" l="0" r="0" t="0"/>
          <a:stretch/>
        </p:blipFill>
        <p:spPr>
          <a:xfrm>
            <a:off x="10465000" y="7911392"/>
            <a:ext cx="579463" cy="579463"/>
          </a:xfrm>
          <a:prstGeom prst="rect">
            <a:avLst/>
          </a:prstGeom>
          <a:noFill/>
          <a:ln>
            <a:noFill/>
          </a:ln>
        </p:spPr>
      </p:pic>
      <p:pic>
        <p:nvPicPr>
          <p:cNvPr id="3996" name="Google Shape;3996;p88"/>
          <p:cNvPicPr preferRelativeResize="0"/>
          <p:nvPr/>
        </p:nvPicPr>
        <p:blipFill rotWithShape="1">
          <a:blip r:embed="rId14">
            <a:alphaModFix/>
          </a:blip>
          <a:srcRect b="0" l="0" r="0" t="0"/>
          <a:stretch/>
        </p:blipFill>
        <p:spPr>
          <a:xfrm>
            <a:off x="13583591" y="7940683"/>
            <a:ext cx="598279" cy="598279"/>
          </a:xfrm>
          <a:prstGeom prst="rect">
            <a:avLst/>
          </a:prstGeom>
          <a:noFill/>
          <a:ln>
            <a:noFill/>
          </a:ln>
        </p:spPr>
      </p:pic>
      <p:sp>
        <p:nvSpPr>
          <p:cNvPr id="3997" name="Google Shape;3997;p88"/>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sp>
        <p:nvSpPr>
          <p:cNvPr id="3998" name="Google Shape;3998;p88"/>
          <p:cNvSpPr/>
          <p:nvPr/>
        </p:nvSpPr>
        <p:spPr>
          <a:xfrm>
            <a:off x="4248926" y="5713458"/>
            <a:ext cx="3879073" cy="111034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9" name="Google Shape;3999;p88"/>
          <p:cNvSpPr/>
          <p:nvPr/>
        </p:nvSpPr>
        <p:spPr>
          <a:xfrm flipH="1" rot="10800000">
            <a:off x="7355680" y="5215442"/>
            <a:ext cx="213630" cy="331906"/>
          </a:xfrm>
          <a:prstGeom prst="triangle">
            <a:avLst>
              <a:gd fmla="val 50000" name="adj"/>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tipo&#10;&#10;Descripción generada automáticamente" id="4000" name="Google Shape;4000;p88"/>
          <p:cNvPicPr preferRelativeResize="0"/>
          <p:nvPr/>
        </p:nvPicPr>
        <p:blipFill rotWithShape="1">
          <a:blip r:embed="rId7">
            <a:alphaModFix/>
          </a:blip>
          <a:srcRect b="0" l="0" r="0" t="0"/>
          <a:stretch/>
        </p:blipFill>
        <p:spPr>
          <a:xfrm>
            <a:off x="7398343" y="4995092"/>
            <a:ext cx="525043" cy="525043"/>
          </a:xfrm>
          <a:prstGeom prst="rect">
            <a:avLst/>
          </a:prstGeom>
          <a:noFill/>
          <a:ln>
            <a:noFill/>
          </a:ln>
        </p:spPr>
      </p:pic>
      <p:sp>
        <p:nvSpPr>
          <p:cNvPr id="4001" name="Google Shape;4001;p88"/>
          <p:cNvSpPr txBox="1"/>
          <p:nvPr/>
        </p:nvSpPr>
        <p:spPr>
          <a:xfrm>
            <a:off x="4467547" y="5877326"/>
            <a:ext cx="3441831"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00000"/>
                </a:solidFill>
                <a:latin typeface="Arial"/>
                <a:ea typeface="Arial"/>
                <a:cs typeface="Arial"/>
                <a:sym typeface="Arial"/>
              </a:rPr>
              <a:t>Que hay una o varias teorías en relación a nuestro tema de investigación.</a:t>
            </a:r>
            <a:endParaRPr sz="1500">
              <a:solidFill>
                <a:schemeClr val="dk1"/>
              </a:solidFill>
              <a:latin typeface="Calibri"/>
              <a:ea typeface="Calibri"/>
              <a:cs typeface="Calibri"/>
              <a:sym typeface="Calibri"/>
            </a:endParaRPr>
          </a:p>
        </p:txBody>
      </p:sp>
      <p:pic>
        <p:nvPicPr>
          <p:cNvPr descr="Logotipo&#10;&#10;Descripción generada automáticamente" id="4002" name="Google Shape;4002;p88"/>
          <p:cNvPicPr preferRelativeResize="0"/>
          <p:nvPr/>
        </p:nvPicPr>
        <p:blipFill rotWithShape="1">
          <a:blip r:embed="rId7">
            <a:alphaModFix/>
          </a:blip>
          <a:srcRect b="0" l="0" r="0" t="0"/>
          <a:stretch/>
        </p:blipFill>
        <p:spPr>
          <a:xfrm>
            <a:off x="11319495" y="8064548"/>
            <a:ext cx="525043" cy="52504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6" name="Shape 4006"/>
        <p:cNvGrpSpPr/>
        <p:nvPr/>
      </p:nvGrpSpPr>
      <p:grpSpPr>
        <a:xfrm>
          <a:off x="0" y="0"/>
          <a:ext cx="0" cy="0"/>
          <a:chOff x="0" y="0"/>
          <a:chExt cx="0" cy="0"/>
        </a:xfrm>
      </p:grpSpPr>
      <p:sp>
        <p:nvSpPr>
          <p:cNvPr id="4007" name="Google Shape;4007;p8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8" name="Google Shape;4008;p8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09" name="Google Shape;4009;p8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010" name="Google Shape;4010;p8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1" name="Google Shape;4011;p8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012" name="Google Shape;4012;p8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3" name="Google Shape;4013;p8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014" name="Google Shape;4014;p8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015" name="Google Shape;4015;p89"/>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016" name="Google Shape;4016;p89"/>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017" name="Google Shape;4017;p8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018" name="Google Shape;4018;p8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019" name="Google Shape;4019;p8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020" name="Google Shape;4020;p8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021" name="Google Shape;4021;p8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022" name="Google Shape;4022;p8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3" name="Google Shape;4023;p89"/>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024" name="Google Shape;4024;p89"/>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025" name="Google Shape;4025;p89"/>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026" name="Google Shape;4026;p89"/>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027" name="Google Shape;4027;p89"/>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028" name="Google Shape;4028;p89"/>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029" name="Google Shape;4029;p89"/>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030" name="Google Shape;4030;p89"/>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031" name="Google Shape;4031;p89"/>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032" name="Google Shape;4032;p89"/>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033" name="Google Shape;4033;p8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034" name="Google Shape;4034;p8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5" name="Google Shape;4035;p8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4036" name="Google Shape;4036;p89"/>
          <p:cNvPicPr preferRelativeResize="0"/>
          <p:nvPr/>
        </p:nvPicPr>
        <p:blipFill rotWithShape="1">
          <a:blip r:embed="rId7">
            <a:alphaModFix/>
          </a:blip>
          <a:srcRect b="0" l="0" r="0" t="0"/>
          <a:stretch/>
        </p:blipFill>
        <p:spPr>
          <a:xfrm>
            <a:off x="15607034" y="4467538"/>
            <a:ext cx="525043" cy="525043"/>
          </a:xfrm>
          <a:prstGeom prst="rect">
            <a:avLst/>
          </a:prstGeom>
          <a:noFill/>
          <a:ln>
            <a:noFill/>
          </a:ln>
        </p:spPr>
      </p:pic>
      <p:sp>
        <p:nvSpPr>
          <p:cNvPr id="4037" name="Google Shape;4037;p89"/>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4038" name="Google Shape;4038;p89"/>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4039" name="Google Shape;4039;p89"/>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4040" name="Google Shape;4040;p89"/>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4041" name="Google Shape;4041;p89"/>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4042" name="Google Shape;4042;p89"/>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4043" name="Google Shape;4043;p89"/>
          <p:cNvSpPr/>
          <p:nvPr/>
        </p:nvSpPr>
        <p:spPr>
          <a:xfrm flipH="1" rot="10800000">
            <a:off x="9530942" y="4572000"/>
            <a:ext cx="2447581" cy="4102594"/>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4" name="Google Shape;4044;p89"/>
          <p:cNvSpPr/>
          <p:nvPr/>
        </p:nvSpPr>
        <p:spPr>
          <a:xfrm flipH="1" rot="10800000">
            <a:off x="12659381"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5" name="Google Shape;4045;p89"/>
          <p:cNvSpPr/>
          <p:nvPr/>
        </p:nvSpPr>
        <p:spPr>
          <a:xfrm>
            <a:off x="9325908" y="4147453"/>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6" name="Google Shape;4046;p89"/>
          <p:cNvSpPr/>
          <p:nvPr/>
        </p:nvSpPr>
        <p:spPr>
          <a:xfrm>
            <a:off x="12453906"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47" name="Google Shape;4047;p89"/>
          <p:cNvPicPr preferRelativeResize="0"/>
          <p:nvPr/>
        </p:nvPicPr>
        <p:blipFill rotWithShape="1">
          <a:blip r:embed="rId13">
            <a:alphaModFix/>
          </a:blip>
          <a:srcRect b="0" l="0" r="0" t="0"/>
          <a:stretch/>
        </p:blipFill>
        <p:spPr>
          <a:xfrm>
            <a:off x="10465000" y="7911392"/>
            <a:ext cx="579463" cy="579463"/>
          </a:xfrm>
          <a:prstGeom prst="rect">
            <a:avLst/>
          </a:prstGeom>
          <a:noFill/>
          <a:ln>
            <a:noFill/>
          </a:ln>
        </p:spPr>
      </p:pic>
      <p:pic>
        <p:nvPicPr>
          <p:cNvPr id="4048" name="Google Shape;4048;p89"/>
          <p:cNvPicPr preferRelativeResize="0"/>
          <p:nvPr/>
        </p:nvPicPr>
        <p:blipFill rotWithShape="1">
          <a:blip r:embed="rId14">
            <a:alphaModFix/>
          </a:blip>
          <a:srcRect b="0" l="0" r="0" t="0"/>
          <a:stretch/>
        </p:blipFill>
        <p:spPr>
          <a:xfrm>
            <a:off x="13583591" y="7940683"/>
            <a:ext cx="598279" cy="598279"/>
          </a:xfrm>
          <a:prstGeom prst="rect">
            <a:avLst/>
          </a:prstGeom>
          <a:noFill/>
          <a:ln>
            <a:noFill/>
          </a:ln>
        </p:spPr>
      </p:pic>
      <p:sp>
        <p:nvSpPr>
          <p:cNvPr id="4049" name="Google Shape;4049;p89"/>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pic>
        <p:nvPicPr>
          <p:cNvPr descr="Logotipo&#10;&#10;Descripción generada automáticamente" id="4050" name="Google Shape;4050;p89"/>
          <p:cNvPicPr preferRelativeResize="0"/>
          <p:nvPr/>
        </p:nvPicPr>
        <p:blipFill rotWithShape="1">
          <a:blip r:embed="rId7">
            <a:alphaModFix/>
          </a:blip>
          <a:srcRect b="0" l="0" r="0" t="0"/>
          <a:stretch/>
        </p:blipFill>
        <p:spPr>
          <a:xfrm>
            <a:off x="11319495" y="8064548"/>
            <a:ext cx="525043" cy="525043"/>
          </a:xfrm>
          <a:prstGeom prst="rect">
            <a:avLst/>
          </a:prstGeom>
          <a:noFill/>
          <a:ln>
            <a:noFill/>
          </a:ln>
        </p:spPr>
      </p:pic>
      <p:sp>
        <p:nvSpPr>
          <p:cNvPr id="4051" name="Google Shape;4051;p89"/>
          <p:cNvSpPr txBox="1"/>
          <p:nvPr/>
        </p:nvSpPr>
        <p:spPr>
          <a:xfrm>
            <a:off x="4035639" y="5586156"/>
            <a:ext cx="4481894" cy="3320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círculo para visualizar la información</a:t>
            </a:r>
            <a:endParaRPr/>
          </a:p>
        </p:txBody>
      </p:sp>
      <p:sp>
        <p:nvSpPr>
          <p:cNvPr id="4052" name="Google Shape;4052;p89"/>
          <p:cNvSpPr txBox="1"/>
          <p:nvPr/>
        </p:nvSpPr>
        <p:spPr>
          <a:xfrm>
            <a:off x="9552212" y="4680218"/>
            <a:ext cx="2407249"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Y por ende que las podríamos utilizar como punto de partida para desarrollar nuestro marco teórico; en este caso, se podría tomar parte de alguna de estas teorías o todas, o sólo fragmentos, como mejor convenga a nuestro tema de investigación y de esta forma ir construyendo y sustentando nuestra investigación.</a:t>
            </a:r>
            <a:endParaRPr sz="15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9"/>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8" name="Google Shape;318;p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319" name="Google Shape;319;p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321" name="Google Shape;321;p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323" name="Google Shape;323;p9"/>
          <p:cNvSpPr txBox="1"/>
          <p:nvPr/>
        </p:nvSpPr>
        <p:spPr>
          <a:xfrm>
            <a:off x="3277144" y="859085"/>
            <a:ext cx="1474738" cy="328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Inicio</a:t>
            </a:r>
            <a:endParaRPr/>
          </a:p>
        </p:txBody>
      </p:sp>
      <p:pic>
        <p:nvPicPr>
          <p:cNvPr descr="Icono&#10;&#10;Descripción generada automáticamente" id="324" name="Google Shape;324;p9"/>
          <p:cNvPicPr preferRelativeResize="0"/>
          <p:nvPr/>
        </p:nvPicPr>
        <p:blipFill rotWithShape="1">
          <a:blip r:embed="rId3">
            <a:alphaModFix/>
          </a:blip>
          <a:srcRect b="0" l="0" r="0" t="0"/>
          <a:stretch/>
        </p:blipFill>
        <p:spPr>
          <a:xfrm>
            <a:off x="12734396" y="6374515"/>
            <a:ext cx="1722124" cy="1648971"/>
          </a:xfrm>
          <a:prstGeom prst="rect">
            <a:avLst/>
          </a:prstGeom>
          <a:noFill/>
          <a:ln>
            <a:noFill/>
          </a:ln>
        </p:spPr>
      </p:pic>
      <p:pic>
        <p:nvPicPr>
          <p:cNvPr descr="Icono&#10;&#10;Descripción generada automáticamente" id="325" name="Google Shape;325;p9"/>
          <p:cNvPicPr preferRelativeResize="0"/>
          <p:nvPr/>
        </p:nvPicPr>
        <p:blipFill rotWithShape="1">
          <a:blip r:embed="rId4">
            <a:alphaModFix/>
          </a:blip>
          <a:srcRect b="0" l="0" r="0" t="0"/>
          <a:stretch/>
        </p:blipFill>
        <p:spPr>
          <a:xfrm>
            <a:off x="4257258" y="6167250"/>
            <a:ext cx="1386843" cy="1856236"/>
          </a:xfrm>
          <a:prstGeom prst="rect">
            <a:avLst/>
          </a:prstGeom>
          <a:noFill/>
          <a:ln>
            <a:noFill/>
          </a:ln>
        </p:spPr>
      </p:pic>
      <p:pic>
        <p:nvPicPr>
          <p:cNvPr descr="Imagen que contiene objeto, reloj&#10;&#10;Descripción generada automáticamente" id="326" name="Google Shape;326;p9"/>
          <p:cNvPicPr preferRelativeResize="0"/>
          <p:nvPr/>
        </p:nvPicPr>
        <p:blipFill rotWithShape="1">
          <a:blip r:embed="rId5">
            <a:alphaModFix/>
          </a:blip>
          <a:srcRect b="0" l="0" r="0" t="0"/>
          <a:stretch/>
        </p:blipFill>
        <p:spPr>
          <a:xfrm>
            <a:off x="6938446" y="6439735"/>
            <a:ext cx="1840996" cy="1655067"/>
          </a:xfrm>
          <a:prstGeom prst="rect">
            <a:avLst/>
          </a:prstGeom>
          <a:noFill/>
          <a:ln>
            <a:noFill/>
          </a:ln>
        </p:spPr>
      </p:pic>
      <p:pic>
        <p:nvPicPr>
          <p:cNvPr descr="Icono&#10;&#10;Descripción generada automáticamente" id="327" name="Google Shape;327;p9"/>
          <p:cNvPicPr preferRelativeResize="0"/>
          <p:nvPr/>
        </p:nvPicPr>
        <p:blipFill rotWithShape="1">
          <a:blip r:embed="rId6">
            <a:alphaModFix/>
          </a:blip>
          <a:srcRect b="0" l="0" r="0" t="0"/>
          <a:stretch/>
        </p:blipFill>
        <p:spPr>
          <a:xfrm>
            <a:off x="10099849" y="6439735"/>
            <a:ext cx="1578867" cy="1554483"/>
          </a:xfrm>
          <a:prstGeom prst="rect">
            <a:avLst/>
          </a:prstGeom>
          <a:noFill/>
          <a:ln>
            <a:noFill/>
          </a:ln>
        </p:spPr>
      </p:pic>
      <p:sp>
        <p:nvSpPr>
          <p:cNvPr id="328" name="Google Shape;328;p9"/>
          <p:cNvSpPr txBox="1"/>
          <p:nvPr/>
        </p:nvSpPr>
        <p:spPr>
          <a:xfrm>
            <a:off x="4014513" y="1013576"/>
            <a:ext cx="10442007"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800">
                <a:solidFill>
                  <a:srgbClr val="482649"/>
                </a:solidFill>
                <a:latin typeface="Arial"/>
                <a:ea typeface="Arial"/>
                <a:cs typeface="Arial"/>
                <a:sym typeface="Arial"/>
              </a:rPr>
              <a:t>¡BIENVENIDOS AL CONTENIDO DIGITAL!</a:t>
            </a:r>
            <a:endParaRPr sz="3800">
              <a:solidFill>
                <a:srgbClr val="482649"/>
              </a:solidFill>
              <a:latin typeface="Arial"/>
              <a:ea typeface="Arial"/>
              <a:cs typeface="Arial"/>
              <a:sym typeface="Arial"/>
            </a:endParaRPr>
          </a:p>
        </p:txBody>
      </p:sp>
      <p:sp>
        <p:nvSpPr>
          <p:cNvPr id="329" name="Google Shape;329;p9"/>
          <p:cNvSpPr txBox="1"/>
          <p:nvPr/>
        </p:nvSpPr>
        <p:spPr>
          <a:xfrm>
            <a:off x="6951773" y="4799045"/>
            <a:ext cx="46413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3200">
                <a:solidFill>
                  <a:srgbClr val="9F4C97"/>
                </a:solidFill>
                <a:latin typeface="Arial"/>
                <a:ea typeface="Arial"/>
                <a:cs typeface="Arial"/>
                <a:sym typeface="Arial"/>
              </a:rPr>
              <a:t>MARCO TEÓRICO</a:t>
            </a:r>
            <a:endParaRPr sz="3200">
              <a:solidFill>
                <a:srgbClr val="9F4C97"/>
              </a:solidFill>
              <a:latin typeface="Arial"/>
              <a:ea typeface="Arial"/>
              <a:cs typeface="Arial"/>
              <a:sym typeface="Arial"/>
            </a:endParaRPr>
          </a:p>
        </p:txBody>
      </p:sp>
      <p:sp>
        <p:nvSpPr>
          <p:cNvPr id="330" name="Google Shape;330;p9"/>
          <p:cNvSpPr txBox="1"/>
          <p:nvPr/>
        </p:nvSpPr>
        <p:spPr>
          <a:xfrm>
            <a:off x="4375333" y="8035977"/>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Dirigido a</a:t>
            </a:r>
            <a:endParaRPr sz="1800">
              <a:solidFill>
                <a:srgbClr val="482649"/>
              </a:solidFill>
              <a:latin typeface="Arial"/>
              <a:ea typeface="Arial"/>
              <a:cs typeface="Arial"/>
              <a:sym typeface="Arial"/>
            </a:endParaRPr>
          </a:p>
        </p:txBody>
      </p:sp>
      <p:sp>
        <p:nvSpPr>
          <p:cNvPr id="331" name="Google Shape;331;p9"/>
          <p:cNvSpPr txBox="1"/>
          <p:nvPr/>
        </p:nvSpPr>
        <p:spPr>
          <a:xfrm>
            <a:off x="7304704" y="8037876"/>
            <a:ext cx="1474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Duración</a:t>
            </a:r>
            <a:endParaRPr sz="1800">
              <a:solidFill>
                <a:srgbClr val="482649"/>
              </a:solidFill>
              <a:latin typeface="Arial"/>
              <a:ea typeface="Arial"/>
              <a:cs typeface="Arial"/>
              <a:sym typeface="Arial"/>
            </a:endParaRPr>
          </a:p>
        </p:txBody>
      </p:sp>
      <p:sp>
        <p:nvSpPr>
          <p:cNvPr id="332" name="Google Shape;332;p9"/>
          <p:cNvSpPr txBox="1"/>
          <p:nvPr/>
        </p:nvSpPr>
        <p:spPr>
          <a:xfrm>
            <a:off x="10015251" y="8044395"/>
            <a:ext cx="15778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Objetivos de aprendizaje</a:t>
            </a:r>
            <a:endParaRPr sz="1800">
              <a:solidFill>
                <a:srgbClr val="482649"/>
              </a:solidFill>
              <a:latin typeface="Arial"/>
              <a:ea typeface="Arial"/>
              <a:cs typeface="Arial"/>
              <a:sym typeface="Arial"/>
            </a:endParaRPr>
          </a:p>
        </p:txBody>
      </p:sp>
      <p:sp>
        <p:nvSpPr>
          <p:cNvPr id="333" name="Google Shape;333;p9"/>
          <p:cNvSpPr txBox="1"/>
          <p:nvPr/>
        </p:nvSpPr>
        <p:spPr>
          <a:xfrm>
            <a:off x="12653928" y="7994218"/>
            <a:ext cx="184099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800">
                <a:solidFill>
                  <a:srgbClr val="482649"/>
                </a:solidFill>
                <a:latin typeface="Arial"/>
                <a:ea typeface="Arial"/>
                <a:cs typeface="Arial"/>
                <a:sym typeface="Arial"/>
              </a:rPr>
              <a:t>Introducción</a:t>
            </a:r>
            <a:endParaRPr/>
          </a:p>
        </p:txBody>
      </p:sp>
      <p:sp>
        <p:nvSpPr>
          <p:cNvPr id="334" name="Google Shape;334;p9"/>
          <p:cNvSpPr txBox="1"/>
          <p:nvPr/>
        </p:nvSpPr>
        <p:spPr>
          <a:xfrm>
            <a:off x="5972967" y="5381566"/>
            <a:ext cx="67935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800">
                <a:solidFill>
                  <a:srgbClr val="9F4C97"/>
                </a:solidFill>
                <a:latin typeface="Arial"/>
                <a:ea typeface="Arial"/>
                <a:cs typeface="Arial"/>
                <a:sym typeface="Arial"/>
              </a:rPr>
              <a:t>(Haga clic en cada botón para visualizar la información)</a:t>
            </a:r>
            <a:endParaRPr/>
          </a:p>
        </p:txBody>
      </p:sp>
      <p:pic>
        <p:nvPicPr>
          <p:cNvPr descr="Logotipo&#10;&#10;Descripción generada automáticamente" id="335" name="Google Shape;335;p9"/>
          <p:cNvPicPr preferRelativeResize="0"/>
          <p:nvPr/>
        </p:nvPicPr>
        <p:blipFill rotWithShape="1">
          <a:blip r:embed="rId7">
            <a:alphaModFix/>
          </a:blip>
          <a:srcRect b="0" l="0" r="0" t="0"/>
          <a:stretch/>
        </p:blipFill>
        <p:spPr>
          <a:xfrm>
            <a:off x="13720455" y="0"/>
            <a:ext cx="2522419" cy="798766"/>
          </a:xfrm>
          <a:prstGeom prst="rect">
            <a:avLst/>
          </a:prstGeom>
          <a:noFill/>
          <a:ln>
            <a:noFill/>
          </a:ln>
        </p:spPr>
      </p:pic>
      <p:pic>
        <p:nvPicPr>
          <p:cNvPr descr="Icono&#10;&#10;Descripción generada automáticamente" id="336" name="Google Shape;336;p9"/>
          <p:cNvPicPr preferRelativeResize="0"/>
          <p:nvPr/>
        </p:nvPicPr>
        <p:blipFill rotWithShape="1">
          <a:blip r:embed="rId8">
            <a:alphaModFix/>
          </a:blip>
          <a:srcRect b="0" l="0" r="0" t="0"/>
          <a:stretch/>
        </p:blipFill>
        <p:spPr>
          <a:xfrm>
            <a:off x="181266" y="884455"/>
            <a:ext cx="525043" cy="519216"/>
          </a:xfrm>
          <a:prstGeom prst="rect">
            <a:avLst/>
          </a:prstGeom>
          <a:noFill/>
          <a:ln>
            <a:noFill/>
          </a:ln>
        </p:spPr>
      </p:pic>
      <p:pic>
        <p:nvPicPr>
          <p:cNvPr descr="C:\Users\Andrés Mejia\Desktop\personaje.png" id="337" name="Google Shape;337;p9"/>
          <p:cNvPicPr preferRelativeResize="0"/>
          <p:nvPr/>
        </p:nvPicPr>
        <p:blipFill rotWithShape="1">
          <a:blip r:embed="rId9">
            <a:alphaModFix/>
          </a:blip>
          <a:srcRect b="0" l="0" r="0" t="0"/>
          <a:stretch/>
        </p:blipFill>
        <p:spPr>
          <a:xfrm>
            <a:off x="660113" y="6374515"/>
            <a:ext cx="1741353" cy="2540139"/>
          </a:xfrm>
          <a:prstGeom prst="rect">
            <a:avLst/>
          </a:prstGeom>
          <a:noFill/>
          <a:ln>
            <a:noFill/>
          </a:ln>
        </p:spPr>
      </p:pic>
      <p:pic>
        <p:nvPicPr>
          <p:cNvPr descr="Logotipo&#10;&#10;Descripción generada automáticamente" id="338" name="Google Shape;338;p9"/>
          <p:cNvPicPr preferRelativeResize="0"/>
          <p:nvPr/>
        </p:nvPicPr>
        <p:blipFill rotWithShape="1">
          <a:blip r:embed="rId10">
            <a:alphaModFix/>
          </a:blip>
          <a:srcRect b="0" l="0" r="0" t="0"/>
          <a:stretch/>
        </p:blipFill>
        <p:spPr>
          <a:xfrm>
            <a:off x="1539350" y="1089609"/>
            <a:ext cx="525043" cy="525043"/>
          </a:xfrm>
          <a:prstGeom prst="rect">
            <a:avLst/>
          </a:prstGeom>
          <a:noFill/>
          <a:ln>
            <a:noFill/>
          </a:ln>
        </p:spPr>
      </p:pic>
      <p:pic>
        <p:nvPicPr>
          <p:cNvPr descr="Logotipo&#10;&#10;Descripción generada automáticamente" id="339" name="Google Shape;339;p9"/>
          <p:cNvPicPr preferRelativeResize="0"/>
          <p:nvPr/>
        </p:nvPicPr>
        <p:blipFill rotWithShape="1">
          <a:blip r:embed="rId10">
            <a:alphaModFix/>
          </a:blip>
          <a:srcRect b="0" l="0" r="0" t="0"/>
          <a:stretch/>
        </p:blipFill>
        <p:spPr>
          <a:xfrm>
            <a:off x="14969625" y="5381566"/>
            <a:ext cx="525043" cy="525043"/>
          </a:xfrm>
          <a:prstGeom prst="rect">
            <a:avLst/>
          </a:prstGeom>
          <a:noFill/>
          <a:ln>
            <a:noFill/>
          </a:ln>
        </p:spPr>
      </p:pic>
      <p:pic>
        <p:nvPicPr>
          <p:cNvPr descr="Icono&#10;&#10;Descripción generada automáticamente" id="340" name="Google Shape;340;p9"/>
          <p:cNvPicPr preferRelativeResize="0"/>
          <p:nvPr/>
        </p:nvPicPr>
        <p:blipFill rotWithShape="1">
          <a:blip r:embed="rId11">
            <a:alphaModFix/>
          </a:blip>
          <a:srcRect b="0" l="0" r="0" t="0"/>
          <a:stretch/>
        </p:blipFill>
        <p:spPr>
          <a:xfrm>
            <a:off x="14645363" y="4273770"/>
            <a:ext cx="1255779" cy="1182626"/>
          </a:xfrm>
          <a:prstGeom prst="rect">
            <a:avLst/>
          </a:prstGeom>
          <a:noFill/>
          <a:ln>
            <a:noFill/>
          </a:ln>
        </p:spPr>
      </p:pic>
      <p:pic>
        <p:nvPicPr>
          <p:cNvPr descr="C:\Users\Andrés Mejia\Desktop\METODOLOGÍA INVESTIGACIÓN\colleagues-working-together-on-financial-report-using-modern-gadget (1).jpg" id="341" name="Google Shape;341;p9"/>
          <p:cNvPicPr preferRelativeResize="0"/>
          <p:nvPr/>
        </p:nvPicPr>
        <p:blipFill rotWithShape="1">
          <a:blip r:embed="rId12">
            <a:alphaModFix/>
          </a:blip>
          <a:srcRect b="24854" l="3605" r="7701" t="17859"/>
          <a:stretch/>
        </p:blipFill>
        <p:spPr>
          <a:xfrm>
            <a:off x="5808533" y="1626828"/>
            <a:ext cx="7122444" cy="306747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342" name="Google Shape;342;p9"/>
          <p:cNvSpPr txBox="1"/>
          <p:nvPr/>
        </p:nvSpPr>
        <p:spPr>
          <a:xfrm>
            <a:off x="3277144" y="209791"/>
            <a:ext cx="39345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A5A5A5"/>
                </a:solidFill>
                <a:latin typeface="Arial"/>
                <a:ea typeface="Arial"/>
                <a:cs typeface="Arial"/>
                <a:sym typeface="Arial"/>
              </a:rPr>
              <a:t>Metodología de la investigación</a:t>
            </a:r>
            <a:endParaRPr sz="1800">
              <a:solidFill>
                <a:srgbClr val="A5A5A5"/>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6" name="Shape 4056"/>
        <p:cNvGrpSpPr/>
        <p:nvPr/>
      </p:nvGrpSpPr>
      <p:grpSpPr>
        <a:xfrm>
          <a:off x="0" y="0"/>
          <a:ext cx="0" cy="0"/>
          <a:chOff x="0" y="0"/>
          <a:chExt cx="0" cy="0"/>
        </a:xfrm>
      </p:grpSpPr>
      <p:sp>
        <p:nvSpPr>
          <p:cNvPr id="4057" name="Google Shape;4057;p90"/>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8" name="Google Shape;4058;p90"/>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59" name="Google Shape;4059;p90"/>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060" name="Google Shape;4060;p90"/>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1" name="Google Shape;4061;p90"/>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062" name="Google Shape;4062;p90"/>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3" name="Google Shape;4063;p90"/>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064" name="Google Shape;4064;p90"/>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065" name="Google Shape;4065;p90"/>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4066" name="Google Shape;4066;p90"/>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4067" name="Google Shape;4067;p90"/>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068" name="Google Shape;4068;p90"/>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069" name="Google Shape;4069;p90"/>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070" name="Google Shape;4070;p90"/>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071" name="Google Shape;4071;p90"/>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072" name="Google Shape;4072;p90"/>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3" name="Google Shape;4073;p90"/>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074" name="Google Shape;4074;p90"/>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4075" name="Google Shape;4075;p90"/>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4076" name="Google Shape;4076;p90"/>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077" name="Google Shape;4077;p90"/>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078" name="Google Shape;4078;p90"/>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079" name="Google Shape;4079;p90"/>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080" name="Google Shape;4080;p90"/>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081" name="Google Shape;4081;p90"/>
          <p:cNvPicPr preferRelativeResize="0"/>
          <p:nvPr/>
        </p:nvPicPr>
        <p:blipFill rotWithShape="1">
          <a:blip r:embed="rId13">
            <a:alphaModFix/>
          </a:blip>
          <a:srcRect b="0" l="0" r="0" t="0"/>
          <a:stretch/>
        </p:blipFill>
        <p:spPr>
          <a:xfrm>
            <a:off x="3277143" y="1132487"/>
            <a:ext cx="3618957" cy="1270393"/>
          </a:xfrm>
          <a:prstGeom prst="rect">
            <a:avLst/>
          </a:prstGeom>
          <a:noFill/>
          <a:ln>
            <a:noFill/>
          </a:ln>
        </p:spPr>
      </p:pic>
      <p:sp>
        <p:nvSpPr>
          <p:cNvPr id="4082" name="Google Shape;4082;p90"/>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083" name="Google Shape;4083;p90"/>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084" name="Google Shape;4084;p90"/>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5" name="Google Shape;4085;p90"/>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4086" name="Google Shape;4086;p90"/>
          <p:cNvPicPr preferRelativeResize="0"/>
          <p:nvPr/>
        </p:nvPicPr>
        <p:blipFill rotWithShape="1">
          <a:blip r:embed="rId8">
            <a:alphaModFix/>
          </a:blip>
          <a:srcRect b="0" l="0" r="0" t="0"/>
          <a:stretch/>
        </p:blipFill>
        <p:spPr>
          <a:xfrm>
            <a:off x="15607034" y="4467538"/>
            <a:ext cx="525043" cy="525043"/>
          </a:xfrm>
          <a:prstGeom prst="rect">
            <a:avLst/>
          </a:prstGeom>
          <a:noFill/>
          <a:ln>
            <a:noFill/>
          </a:ln>
        </p:spPr>
      </p:pic>
      <p:sp>
        <p:nvSpPr>
          <p:cNvPr id="4087" name="Google Shape;4087;p90"/>
          <p:cNvSpPr txBox="1"/>
          <p:nvPr/>
        </p:nvSpPr>
        <p:spPr>
          <a:xfrm>
            <a:off x="3804485" y="3019763"/>
            <a:ext cx="11371304" cy="12464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principal objetivo al momento de realizar la revisión de la literatura dentro de un proceso de investigación, es analizar si la teoría que existe y por consiguiente las investigaciones anteriores dan o apuntan a una respuesta tentativa a la pregunta de investigación que el investigador se ha planteado al inicio de su proyecto, o si la literatura que encuentre le den una luz para dirigir y encaminar su tema o su idea de investigación, por tal motivo, la revisión literaria es fundamental en el proceso investigativo. Y nos da información sobre:</a:t>
            </a:r>
            <a:endParaRPr sz="1500">
              <a:solidFill>
                <a:schemeClr val="dk1"/>
              </a:solidFill>
              <a:latin typeface="Calibri"/>
              <a:ea typeface="Calibri"/>
              <a:cs typeface="Calibri"/>
              <a:sym typeface="Calibri"/>
            </a:endParaRPr>
          </a:p>
        </p:txBody>
      </p:sp>
      <p:cxnSp>
        <p:nvCxnSpPr>
          <p:cNvPr id="4088" name="Google Shape;4088;p90"/>
          <p:cNvCxnSpPr/>
          <p:nvPr/>
        </p:nvCxnSpPr>
        <p:spPr>
          <a:xfrm>
            <a:off x="4248926" y="4946168"/>
            <a:ext cx="3931685" cy="0"/>
          </a:xfrm>
          <a:prstGeom prst="straightConnector1">
            <a:avLst/>
          </a:prstGeom>
          <a:noFill/>
          <a:ln cap="flat" cmpd="sng" w="76200">
            <a:solidFill>
              <a:srgbClr val="876CE4"/>
            </a:solidFill>
            <a:prstDash val="solid"/>
            <a:miter lim="800000"/>
            <a:headEnd len="sm" w="sm" type="none"/>
            <a:tailEnd len="sm" w="sm" type="none"/>
          </a:ln>
        </p:spPr>
      </p:cxnSp>
      <p:sp>
        <p:nvSpPr>
          <p:cNvPr id="4089" name="Google Shape;4089;p90"/>
          <p:cNvSpPr/>
          <p:nvPr/>
        </p:nvSpPr>
        <p:spPr>
          <a:xfrm>
            <a:off x="4598748"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1</a:t>
            </a:r>
            <a:endParaRPr b="1" sz="1800">
              <a:solidFill>
                <a:schemeClr val="lt1"/>
              </a:solidFill>
              <a:latin typeface="Arial"/>
              <a:ea typeface="Arial"/>
              <a:cs typeface="Arial"/>
              <a:sym typeface="Arial"/>
            </a:endParaRPr>
          </a:p>
        </p:txBody>
      </p:sp>
      <p:sp>
        <p:nvSpPr>
          <p:cNvPr id="4090" name="Google Shape;4090;p90"/>
          <p:cNvSpPr/>
          <p:nvPr/>
        </p:nvSpPr>
        <p:spPr>
          <a:xfrm>
            <a:off x="5803519"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2</a:t>
            </a:r>
            <a:endParaRPr b="1" sz="1800">
              <a:solidFill>
                <a:schemeClr val="lt1"/>
              </a:solidFill>
              <a:latin typeface="Arial"/>
              <a:ea typeface="Arial"/>
              <a:cs typeface="Arial"/>
              <a:sym typeface="Arial"/>
            </a:endParaRPr>
          </a:p>
        </p:txBody>
      </p:sp>
      <p:sp>
        <p:nvSpPr>
          <p:cNvPr id="4091" name="Google Shape;4091;p90"/>
          <p:cNvSpPr/>
          <p:nvPr/>
        </p:nvSpPr>
        <p:spPr>
          <a:xfrm>
            <a:off x="7070985" y="4598167"/>
            <a:ext cx="787957" cy="680065"/>
          </a:xfrm>
          <a:prstGeom prst="ellipse">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1800">
                <a:solidFill>
                  <a:schemeClr val="lt1"/>
                </a:solidFill>
                <a:latin typeface="Arial"/>
                <a:ea typeface="Arial"/>
                <a:cs typeface="Arial"/>
                <a:sym typeface="Arial"/>
              </a:rPr>
              <a:t>3</a:t>
            </a:r>
            <a:endParaRPr b="1" sz="1800">
              <a:solidFill>
                <a:schemeClr val="lt1"/>
              </a:solidFill>
              <a:latin typeface="Arial"/>
              <a:ea typeface="Arial"/>
              <a:cs typeface="Arial"/>
              <a:sym typeface="Arial"/>
            </a:endParaRPr>
          </a:p>
        </p:txBody>
      </p:sp>
      <p:cxnSp>
        <p:nvCxnSpPr>
          <p:cNvPr id="4092" name="Google Shape;4092;p90"/>
          <p:cNvCxnSpPr/>
          <p:nvPr/>
        </p:nvCxnSpPr>
        <p:spPr>
          <a:xfrm>
            <a:off x="8850082" y="4619555"/>
            <a:ext cx="0" cy="4148721"/>
          </a:xfrm>
          <a:prstGeom prst="straightConnector1">
            <a:avLst/>
          </a:prstGeom>
          <a:noFill/>
          <a:ln cap="flat" cmpd="sng" w="9525">
            <a:solidFill>
              <a:srgbClr val="482649"/>
            </a:solidFill>
            <a:prstDash val="solid"/>
            <a:miter lim="800000"/>
            <a:headEnd len="sm" w="sm" type="none"/>
            <a:tailEnd len="sm" w="sm" type="none"/>
          </a:ln>
        </p:spPr>
      </p:cxnSp>
      <p:sp>
        <p:nvSpPr>
          <p:cNvPr id="4093" name="Google Shape;4093;p90"/>
          <p:cNvSpPr/>
          <p:nvPr/>
        </p:nvSpPr>
        <p:spPr>
          <a:xfrm flipH="1" rot="10800000">
            <a:off x="9530942" y="7719471"/>
            <a:ext cx="2447581" cy="955123"/>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4" name="Google Shape;4094;p90"/>
          <p:cNvSpPr/>
          <p:nvPr/>
        </p:nvSpPr>
        <p:spPr>
          <a:xfrm flipH="1" rot="10800000">
            <a:off x="12659381" y="4512766"/>
            <a:ext cx="2447581" cy="4161827"/>
          </a:xfrm>
          <a:prstGeom prst="round2SameRect">
            <a:avLst>
              <a:gd fmla="val 16667" name="adj1"/>
              <a:gd fmla="val 0" name="adj2"/>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5" name="Google Shape;4095;p90"/>
          <p:cNvSpPr/>
          <p:nvPr/>
        </p:nvSpPr>
        <p:spPr>
          <a:xfrm>
            <a:off x="9325908" y="7347856"/>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6" name="Google Shape;4096;p90"/>
          <p:cNvSpPr/>
          <p:nvPr/>
        </p:nvSpPr>
        <p:spPr>
          <a:xfrm>
            <a:off x="12453906" y="4147447"/>
            <a:ext cx="2857648" cy="489856"/>
          </a:xfrm>
          <a:prstGeom prst="round2DiagRect">
            <a:avLst>
              <a:gd fmla="val 16667" name="adj1"/>
              <a:gd fmla="val 0" name="adj2"/>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97" name="Google Shape;4097;p90"/>
          <p:cNvPicPr preferRelativeResize="0"/>
          <p:nvPr/>
        </p:nvPicPr>
        <p:blipFill rotWithShape="1">
          <a:blip r:embed="rId14">
            <a:alphaModFix/>
          </a:blip>
          <a:srcRect b="0" l="0" r="0" t="0"/>
          <a:stretch/>
        </p:blipFill>
        <p:spPr>
          <a:xfrm>
            <a:off x="10465000" y="7911392"/>
            <a:ext cx="579463" cy="579463"/>
          </a:xfrm>
          <a:prstGeom prst="rect">
            <a:avLst/>
          </a:prstGeom>
          <a:noFill/>
          <a:ln>
            <a:noFill/>
          </a:ln>
        </p:spPr>
      </p:pic>
      <p:pic>
        <p:nvPicPr>
          <p:cNvPr id="4098" name="Google Shape;4098;p90"/>
          <p:cNvPicPr preferRelativeResize="0"/>
          <p:nvPr/>
        </p:nvPicPr>
        <p:blipFill rotWithShape="1">
          <a:blip r:embed="rId15">
            <a:alphaModFix/>
          </a:blip>
          <a:srcRect b="0" l="0" r="0" t="0"/>
          <a:stretch/>
        </p:blipFill>
        <p:spPr>
          <a:xfrm>
            <a:off x="13583591" y="7940683"/>
            <a:ext cx="598279" cy="598279"/>
          </a:xfrm>
          <a:prstGeom prst="rect">
            <a:avLst/>
          </a:prstGeom>
          <a:noFill/>
          <a:ln>
            <a:noFill/>
          </a:ln>
        </p:spPr>
      </p:pic>
      <p:sp>
        <p:nvSpPr>
          <p:cNvPr id="4099" name="Google Shape;4099;p90"/>
          <p:cNvSpPr txBox="1"/>
          <p:nvPr/>
        </p:nvSpPr>
        <p:spPr>
          <a:xfrm>
            <a:off x="9530942" y="8736193"/>
            <a:ext cx="54358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A65B9F"/>
                </a:solidFill>
                <a:latin typeface="Arial"/>
                <a:ea typeface="Arial"/>
                <a:cs typeface="Arial"/>
                <a:sym typeface="Arial"/>
              </a:rPr>
              <a:t>Pase el mouse por cada cuadro para más información.</a:t>
            </a:r>
            <a:endParaRPr i="1" sz="1500">
              <a:solidFill>
                <a:srgbClr val="A65B9F"/>
              </a:solidFill>
              <a:latin typeface="Arial"/>
              <a:ea typeface="Arial"/>
              <a:cs typeface="Arial"/>
              <a:sym typeface="Arial"/>
            </a:endParaRPr>
          </a:p>
        </p:txBody>
      </p:sp>
      <p:pic>
        <p:nvPicPr>
          <p:cNvPr descr="Logotipo&#10;&#10;Descripción generada automáticamente" id="4100" name="Google Shape;4100;p90"/>
          <p:cNvPicPr preferRelativeResize="0"/>
          <p:nvPr/>
        </p:nvPicPr>
        <p:blipFill rotWithShape="1">
          <a:blip r:embed="rId8">
            <a:alphaModFix/>
          </a:blip>
          <a:srcRect b="0" l="0" r="0" t="0"/>
          <a:stretch/>
        </p:blipFill>
        <p:spPr>
          <a:xfrm>
            <a:off x="14581034" y="8197032"/>
            <a:ext cx="525043" cy="525043"/>
          </a:xfrm>
          <a:prstGeom prst="rect">
            <a:avLst/>
          </a:prstGeom>
          <a:noFill/>
          <a:ln>
            <a:noFill/>
          </a:ln>
        </p:spPr>
      </p:pic>
      <p:sp>
        <p:nvSpPr>
          <p:cNvPr id="4101" name="Google Shape;4101;p90"/>
          <p:cNvSpPr txBox="1"/>
          <p:nvPr/>
        </p:nvSpPr>
        <p:spPr>
          <a:xfrm>
            <a:off x="4035639" y="5586156"/>
            <a:ext cx="4481894" cy="3320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en cada círculo para visualizar la información</a:t>
            </a:r>
            <a:endParaRPr/>
          </a:p>
        </p:txBody>
      </p:sp>
      <p:sp>
        <p:nvSpPr>
          <p:cNvPr id="4102" name="Google Shape;4102;p90"/>
          <p:cNvSpPr txBox="1"/>
          <p:nvPr/>
        </p:nvSpPr>
        <p:spPr>
          <a:xfrm>
            <a:off x="12691155" y="4702619"/>
            <a:ext cx="2195263" cy="30931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De igual manera, en el proceso de revisión de literatura existente, es mucho lo que se puede encontrar, usted puede encontrar, por ejemplo, teoría o investigaciones que se acercan un poco aunque no directamente a su tema, es decir, que usted siente que esa teoría o investigación</a:t>
            </a:r>
            <a:endParaRPr sz="1500">
              <a:solidFill>
                <a:schemeClr val="lt1"/>
              </a:solidFill>
              <a:latin typeface="Calibri"/>
              <a:ea typeface="Calibri"/>
              <a:cs typeface="Calibri"/>
              <a:sym typeface="Calibri"/>
            </a:endParaRPr>
          </a:p>
        </p:txBody>
      </p:sp>
      <p:grpSp>
        <p:nvGrpSpPr>
          <p:cNvPr id="4103" name="Google Shape;4103;p90"/>
          <p:cNvGrpSpPr/>
          <p:nvPr/>
        </p:nvGrpSpPr>
        <p:grpSpPr>
          <a:xfrm>
            <a:off x="14891613" y="5231895"/>
            <a:ext cx="181957" cy="2034601"/>
            <a:chOff x="12069134" y="3667757"/>
            <a:chExt cx="392660" cy="3070062"/>
          </a:xfrm>
        </p:grpSpPr>
        <p:cxnSp>
          <p:nvCxnSpPr>
            <p:cNvPr id="4104" name="Google Shape;4104;p90"/>
            <p:cNvCxnSpPr/>
            <p:nvPr/>
          </p:nvCxnSpPr>
          <p:spPr>
            <a:xfrm>
              <a:off x="12272211" y="3667757"/>
              <a:ext cx="0" cy="3070062"/>
            </a:xfrm>
            <a:prstGeom prst="straightConnector1">
              <a:avLst/>
            </a:prstGeom>
            <a:noFill/>
            <a:ln cap="flat" cmpd="sng" w="38100">
              <a:solidFill>
                <a:schemeClr val="lt1"/>
              </a:solidFill>
              <a:prstDash val="solid"/>
              <a:round/>
              <a:headEnd len="sm" w="sm" type="none"/>
              <a:tailEnd len="sm" w="sm" type="none"/>
            </a:ln>
          </p:spPr>
        </p:cxnSp>
        <p:sp>
          <p:nvSpPr>
            <p:cNvPr id="4105" name="Google Shape;4105;p90"/>
            <p:cNvSpPr/>
            <p:nvPr/>
          </p:nvSpPr>
          <p:spPr>
            <a:xfrm>
              <a:off x="12069134" y="3834063"/>
              <a:ext cx="392660" cy="392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06" name="Google Shape;4106;p90"/>
            <p:cNvCxnSpPr/>
            <p:nvPr/>
          </p:nvCxnSpPr>
          <p:spPr>
            <a:xfrm>
              <a:off x="12161963" y="4039100"/>
              <a:ext cx="203077" cy="0"/>
            </a:xfrm>
            <a:prstGeom prst="straightConnector1">
              <a:avLst/>
            </a:prstGeom>
            <a:noFill/>
            <a:ln cap="flat" cmpd="sng" w="38100">
              <a:solidFill>
                <a:srgbClr val="482649"/>
              </a:solidFill>
              <a:prstDash val="solid"/>
              <a:miter lim="800000"/>
              <a:headEnd len="sm" w="sm" type="none"/>
              <a:tailEnd len="sm" w="sm" type="none"/>
            </a:ln>
          </p:spPr>
        </p:cxn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0" name="Shape 4110"/>
        <p:cNvGrpSpPr/>
        <p:nvPr/>
      </p:nvGrpSpPr>
      <p:grpSpPr>
        <a:xfrm>
          <a:off x="0" y="0"/>
          <a:ext cx="0" cy="0"/>
          <a:chOff x="0" y="0"/>
          <a:chExt cx="0" cy="0"/>
        </a:xfrm>
      </p:grpSpPr>
      <p:sp>
        <p:nvSpPr>
          <p:cNvPr id="4111" name="Google Shape;4111;p91"/>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12" name="Google Shape;4112;p91"/>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113" name="Google Shape;4113;p91"/>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4" name="Google Shape;4114;p91"/>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115" name="Google Shape;4115;p91"/>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6" name="Google Shape;4116;p91"/>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4117" name="Google Shape;4117;p91"/>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118" name="Google Shape;4118;p91"/>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119" name="Google Shape;4119;p91"/>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120" name="Google Shape;4120;p91"/>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4121" name="Google Shape;4121;p91"/>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122" name="Google Shape;4122;p91"/>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123" name="Google Shape;4123;p91"/>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124" name="Google Shape;4124;p91"/>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125" name="Google Shape;4125;p91"/>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4126" name="Google Shape;4126;p91"/>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127" name="Google Shape;4127;p91"/>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128" name="Google Shape;4128;p91"/>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129" name="Google Shape;4129;p91"/>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4130" name="Google Shape;4130;p91"/>
          <p:cNvSpPr/>
          <p:nvPr/>
        </p:nvSpPr>
        <p:spPr>
          <a:xfrm>
            <a:off x="5851297" y="3811891"/>
            <a:ext cx="7612041"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1" name="Google Shape;4131;p91"/>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4</a:t>
            </a:r>
            <a:endParaRPr sz="2000">
              <a:solidFill>
                <a:srgbClr val="9F4C97"/>
              </a:solidFill>
              <a:latin typeface="Arial"/>
              <a:ea typeface="Arial"/>
              <a:cs typeface="Arial"/>
              <a:sym typeface="Arial"/>
            </a:endParaRPr>
          </a:p>
        </p:txBody>
      </p:sp>
      <p:cxnSp>
        <p:nvCxnSpPr>
          <p:cNvPr id="4132" name="Google Shape;4132;p91"/>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4133" name="Google Shape;4133;p91"/>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4134" name="Google Shape;4134;p91"/>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5" name="Google Shape;4135;p91"/>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3 horas autónomos.</a:t>
            </a:r>
            <a:endParaRPr/>
          </a:p>
        </p:txBody>
      </p:sp>
      <p:pic>
        <p:nvPicPr>
          <p:cNvPr descr="C:\Users\Andrés Mejia\Desktop\reloj.png" id="4136" name="Google Shape;4136;p91"/>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4137" name="Google Shape;4137;p91"/>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pic>
        <p:nvPicPr>
          <p:cNvPr id="4138" name="Google Shape;4138;p91"/>
          <p:cNvPicPr preferRelativeResize="0"/>
          <p:nvPr/>
        </p:nvPicPr>
        <p:blipFill rotWithShape="1">
          <a:blip r:embed="rId14">
            <a:alphaModFix/>
          </a:blip>
          <a:srcRect b="0" l="0" r="0" t="0"/>
          <a:stretch/>
        </p:blipFill>
        <p:spPr>
          <a:xfrm>
            <a:off x="8276683" y="4501316"/>
            <a:ext cx="2761268" cy="2761268"/>
          </a:xfrm>
          <a:prstGeom prst="rect">
            <a:avLst/>
          </a:prstGeom>
          <a:noFill/>
          <a:ln>
            <a:noFill/>
          </a:ln>
        </p:spPr>
      </p:pic>
      <p:sp>
        <p:nvSpPr>
          <p:cNvPr id="4139" name="Google Shape;4139;p91"/>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4140" name="Google Shape;4140;p91"/>
          <p:cNvPicPr preferRelativeResize="0"/>
          <p:nvPr/>
        </p:nvPicPr>
        <p:blipFill rotWithShape="1">
          <a:blip r:embed="rId15">
            <a:alphaModFix/>
          </a:blip>
          <a:srcRect b="0" l="0" r="0" t="0"/>
          <a:stretch/>
        </p:blipFill>
        <p:spPr>
          <a:xfrm>
            <a:off x="12938293" y="7262584"/>
            <a:ext cx="525043" cy="525043"/>
          </a:xfrm>
          <a:prstGeom prst="rect">
            <a:avLst/>
          </a:prstGeom>
          <a:noFill/>
          <a:ln>
            <a:noFill/>
          </a:ln>
        </p:spPr>
      </p:pic>
      <p:sp>
        <p:nvSpPr>
          <p:cNvPr id="4141" name="Google Shape;4141;p91"/>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
        <p:nvSpPr>
          <p:cNvPr id="4142" name="Google Shape;4142;p91"/>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4143" name="Google Shape;4143;p91"/>
          <p:cNvPicPr preferRelativeResize="0"/>
          <p:nvPr/>
        </p:nvPicPr>
        <p:blipFill rotWithShape="1">
          <a:blip r:embed="rId15">
            <a:alphaModFix/>
          </a:blip>
          <a:srcRect b="0" l="0" r="0" t="0"/>
          <a:stretch/>
        </p:blipFill>
        <p:spPr>
          <a:xfrm>
            <a:off x="2198533" y="4663889"/>
            <a:ext cx="525043" cy="525043"/>
          </a:xfrm>
          <a:prstGeom prst="rect">
            <a:avLst/>
          </a:prstGeom>
          <a:noFill/>
          <a:ln>
            <a:noFill/>
          </a:ln>
        </p:spPr>
      </p:pic>
      <p:sp>
        <p:nvSpPr>
          <p:cNvPr id="4144" name="Google Shape;4144;p91"/>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145" name="Google Shape;4145;p91"/>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6" name="Google Shape;4146;p91"/>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92"/>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52" name="Google Shape;4152;p92"/>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153" name="Google Shape;4153;p92"/>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4" name="Google Shape;4154;p92"/>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155" name="Google Shape;4155;p92"/>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6" name="Google Shape;4156;p92"/>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pic>
        <p:nvPicPr>
          <p:cNvPr descr="Logotipo&#10;&#10;Descripción generada automáticamente" id="4157" name="Google Shape;4157;p92"/>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158" name="Google Shape;4158;p92"/>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159" name="Google Shape;4159;p92"/>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160" name="Google Shape;4160;p92"/>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cxnSp>
        <p:nvCxnSpPr>
          <p:cNvPr id="4161" name="Google Shape;4161;p92"/>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162" name="Google Shape;4162;p92"/>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163" name="Google Shape;4163;p92"/>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164" name="Google Shape;4164;p92"/>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165" name="Google Shape;4165;p92"/>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C:\Users\Andrés Mejia\Desktop\METODOLOGÍA INVESTIGACIÓN\bibliografia.png" id="4166" name="Google Shape;4166;p92"/>
          <p:cNvPicPr preferRelativeResize="0"/>
          <p:nvPr/>
        </p:nvPicPr>
        <p:blipFill rotWithShape="1">
          <a:blip r:embed="rId7">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167" name="Google Shape;4167;p92"/>
          <p:cNvPicPr preferRelativeResize="0"/>
          <p:nvPr/>
        </p:nvPicPr>
        <p:blipFill rotWithShape="1">
          <a:blip r:embed="rId8">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168" name="Google Shape;4168;p92"/>
          <p:cNvPicPr preferRelativeResize="0"/>
          <p:nvPr/>
        </p:nvPicPr>
        <p:blipFill rotWithShape="1">
          <a:blip r:embed="rId9">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169" name="Google Shape;4169;p92"/>
          <p:cNvPicPr preferRelativeResize="0"/>
          <p:nvPr/>
        </p:nvPicPr>
        <p:blipFill rotWithShape="1">
          <a:blip r:embed="rId10">
            <a:alphaModFix/>
          </a:blip>
          <a:srcRect b="0" l="0" r="0" t="0"/>
          <a:stretch/>
        </p:blipFill>
        <p:spPr>
          <a:xfrm>
            <a:off x="3983717" y="5560"/>
            <a:ext cx="727547" cy="719928"/>
          </a:xfrm>
          <a:prstGeom prst="rect">
            <a:avLst/>
          </a:prstGeom>
          <a:noFill/>
          <a:ln>
            <a:noFill/>
          </a:ln>
        </p:spPr>
      </p:pic>
      <p:sp>
        <p:nvSpPr>
          <p:cNvPr id="4170" name="Google Shape;4170;p92"/>
          <p:cNvSpPr txBox="1"/>
          <p:nvPr/>
        </p:nvSpPr>
        <p:spPr>
          <a:xfrm>
            <a:off x="4691355" y="2003924"/>
            <a:ext cx="23270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000">
                <a:solidFill>
                  <a:srgbClr val="9F4C97"/>
                </a:solidFill>
                <a:latin typeface="Arial"/>
                <a:ea typeface="Arial"/>
                <a:cs typeface="Arial"/>
                <a:sym typeface="Arial"/>
              </a:rPr>
              <a:t>ACTIVIDAD # 4</a:t>
            </a:r>
            <a:endParaRPr sz="2000">
              <a:solidFill>
                <a:srgbClr val="9F4C97"/>
              </a:solidFill>
              <a:latin typeface="Arial"/>
              <a:ea typeface="Arial"/>
              <a:cs typeface="Arial"/>
              <a:sym typeface="Arial"/>
            </a:endParaRPr>
          </a:p>
        </p:txBody>
      </p:sp>
      <p:cxnSp>
        <p:nvCxnSpPr>
          <p:cNvPr id="4171" name="Google Shape;4171;p92"/>
          <p:cNvCxnSpPr/>
          <p:nvPr/>
        </p:nvCxnSpPr>
        <p:spPr>
          <a:xfrm>
            <a:off x="3824323" y="2485128"/>
            <a:ext cx="3025656" cy="0"/>
          </a:xfrm>
          <a:prstGeom prst="straightConnector1">
            <a:avLst/>
          </a:prstGeom>
          <a:noFill/>
          <a:ln cap="flat" cmpd="sng" w="57150">
            <a:solidFill>
              <a:srgbClr val="9F4C97"/>
            </a:solidFill>
            <a:prstDash val="solid"/>
            <a:miter lim="800000"/>
            <a:headEnd len="sm" w="sm" type="none"/>
            <a:tailEnd len="sm" w="sm" type="none"/>
          </a:ln>
        </p:spPr>
      </p:cxnSp>
      <p:pic>
        <p:nvPicPr>
          <p:cNvPr descr="Icono&#10;&#10;Descripción generada automáticamente" id="4172" name="Google Shape;4172;p92"/>
          <p:cNvPicPr preferRelativeResize="0"/>
          <p:nvPr/>
        </p:nvPicPr>
        <p:blipFill rotWithShape="1">
          <a:blip r:embed="rId11">
            <a:alphaModFix/>
          </a:blip>
          <a:srcRect b="0" l="0" r="0" t="0"/>
          <a:stretch/>
        </p:blipFill>
        <p:spPr>
          <a:xfrm>
            <a:off x="3226954" y="1434320"/>
            <a:ext cx="1485849" cy="1485849"/>
          </a:xfrm>
          <a:prstGeom prst="rect">
            <a:avLst/>
          </a:prstGeom>
          <a:noFill/>
          <a:ln>
            <a:noFill/>
          </a:ln>
        </p:spPr>
      </p:pic>
      <p:sp>
        <p:nvSpPr>
          <p:cNvPr id="4173" name="Google Shape;4173;p92"/>
          <p:cNvSpPr/>
          <p:nvPr/>
        </p:nvSpPr>
        <p:spPr>
          <a:xfrm>
            <a:off x="7194968" y="1461471"/>
            <a:ext cx="8198121" cy="1076743"/>
          </a:xfrm>
          <a:prstGeom prst="roundRect">
            <a:avLst>
              <a:gd fmla="val 16667" name="adj"/>
            </a:avLst>
          </a:prstGeom>
          <a:solidFill>
            <a:srgbClr val="65AF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Andrés Mejia\Desktop\reloj.png" id="4174" name="Google Shape;4174;p92"/>
          <p:cNvPicPr preferRelativeResize="0"/>
          <p:nvPr/>
        </p:nvPicPr>
        <p:blipFill rotWithShape="1">
          <a:blip r:embed="rId12">
            <a:alphaModFix/>
          </a:blip>
          <a:srcRect b="0" l="0" r="0" t="0"/>
          <a:stretch/>
        </p:blipFill>
        <p:spPr>
          <a:xfrm>
            <a:off x="7697245" y="2111198"/>
            <a:ext cx="330091" cy="330091"/>
          </a:xfrm>
          <a:prstGeom prst="rect">
            <a:avLst/>
          </a:prstGeom>
          <a:noFill/>
          <a:ln>
            <a:noFill/>
          </a:ln>
        </p:spPr>
      </p:pic>
      <p:pic>
        <p:nvPicPr>
          <p:cNvPr descr="C:\Users\Andrés Mejia\Desktop\actividad.png" id="4175" name="Google Shape;4175;p92"/>
          <p:cNvPicPr preferRelativeResize="0"/>
          <p:nvPr/>
        </p:nvPicPr>
        <p:blipFill rotWithShape="1">
          <a:blip r:embed="rId13">
            <a:alphaModFix/>
          </a:blip>
          <a:srcRect b="0" l="0" r="0" t="0"/>
          <a:stretch/>
        </p:blipFill>
        <p:spPr>
          <a:xfrm>
            <a:off x="7672689" y="1645195"/>
            <a:ext cx="354647" cy="354647"/>
          </a:xfrm>
          <a:prstGeom prst="rect">
            <a:avLst/>
          </a:prstGeom>
          <a:noFill/>
          <a:ln>
            <a:noFill/>
          </a:ln>
        </p:spPr>
      </p:pic>
      <p:sp>
        <p:nvSpPr>
          <p:cNvPr id="4176" name="Google Shape;4176;p92"/>
          <p:cNvSpPr txBox="1"/>
          <p:nvPr/>
        </p:nvSpPr>
        <p:spPr>
          <a:xfrm>
            <a:off x="6507366" y="3448173"/>
            <a:ext cx="34530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1500">
                <a:solidFill>
                  <a:srgbClr val="9F4C97"/>
                </a:solidFill>
                <a:latin typeface="Arial"/>
                <a:ea typeface="Arial"/>
                <a:cs typeface="Arial"/>
                <a:sym typeface="Arial"/>
              </a:rPr>
              <a:t>Clic para conocer la actividad</a:t>
            </a:r>
            <a:endParaRPr i="1" sz="1500">
              <a:solidFill>
                <a:srgbClr val="9F4C97"/>
              </a:solidFill>
              <a:latin typeface="Arial"/>
              <a:ea typeface="Arial"/>
              <a:cs typeface="Arial"/>
              <a:sym typeface="Arial"/>
            </a:endParaRPr>
          </a:p>
        </p:txBody>
      </p:sp>
      <p:pic>
        <p:nvPicPr>
          <p:cNvPr descr="Logotipo&#10;&#10;Descripción generada automáticamente" id="4177" name="Google Shape;4177;p92"/>
          <p:cNvPicPr preferRelativeResize="0"/>
          <p:nvPr/>
        </p:nvPicPr>
        <p:blipFill rotWithShape="1">
          <a:blip r:embed="rId14">
            <a:alphaModFix/>
          </a:blip>
          <a:srcRect b="0" l="0" r="0" t="0"/>
          <a:stretch/>
        </p:blipFill>
        <p:spPr>
          <a:xfrm>
            <a:off x="12441107" y="6355479"/>
            <a:ext cx="525043" cy="525043"/>
          </a:xfrm>
          <a:prstGeom prst="rect">
            <a:avLst/>
          </a:prstGeom>
          <a:noFill/>
          <a:ln>
            <a:noFill/>
          </a:ln>
        </p:spPr>
      </p:pic>
      <p:sp>
        <p:nvSpPr>
          <p:cNvPr id="4178" name="Google Shape;4178;p92"/>
          <p:cNvSpPr/>
          <p:nvPr/>
        </p:nvSpPr>
        <p:spPr>
          <a:xfrm rot="5400000">
            <a:off x="8923365" y="3412043"/>
            <a:ext cx="4140121" cy="4939822"/>
          </a:xfrm>
          <a:prstGeom prst="round2SameRect">
            <a:avLst>
              <a:gd fmla="val 16667" name="adj1"/>
              <a:gd fmla="val 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9" name="Google Shape;4179;p92"/>
          <p:cNvSpPr/>
          <p:nvPr/>
        </p:nvSpPr>
        <p:spPr>
          <a:xfrm>
            <a:off x="5851298" y="3811891"/>
            <a:ext cx="3453063" cy="4140119"/>
          </a:xfrm>
          <a:prstGeom prst="roundRect">
            <a:avLst>
              <a:gd fmla="val 16667" name="adj"/>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80" name="Google Shape;4180;p92"/>
          <p:cNvPicPr preferRelativeResize="0"/>
          <p:nvPr/>
        </p:nvPicPr>
        <p:blipFill rotWithShape="1">
          <a:blip r:embed="rId15">
            <a:alphaModFix/>
          </a:blip>
          <a:srcRect b="0" l="0" r="0" t="0"/>
          <a:stretch/>
        </p:blipFill>
        <p:spPr>
          <a:xfrm>
            <a:off x="6202957" y="4501316"/>
            <a:ext cx="2761268" cy="2761268"/>
          </a:xfrm>
          <a:prstGeom prst="rect">
            <a:avLst/>
          </a:prstGeom>
          <a:noFill/>
          <a:ln>
            <a:noFill/>
          </a:ln>
        </p:spPr>
      </p:pic>
      <p:pic>
        <p:nvPicPr>
          <p:cNvPr descr="Logotipo&#10;&#10;Descripción generada automáticamente" id="4181" name="Google Shape;4181;p92"/>
          <p:cNvPicPr preferRelativeResize="0"/>
          <p:nvPr/>
        </p:nvPicPr>
        <p:blipFill rotWithShape="1">
          <a:blip r:embed="rId14">
            <a:alphaModFix/>
          </a:blip>
          <a:srcRect b="0" l="0" r="0" t="0"/>
          <a:stretch/>
        </p:blipFill>
        <p:spPr>
          <a:xfrm>
            <a:off x="12938293" y="7262584"/>
            <a:ext cx="525043" cy="525043"/>
          </a:xfrm>
          <a:prstGeom prst="rect">
            <a:avLst/>
          </a:prstGeom>
          <a:noFill/>
          <a:ln>
            <a:noFill/>
          </a:ln>
        </p:spPr>
      </p:pic>
      <p:sp>
        <p:nvSpPr>
          <p:cNvPr id="4182" name="Google Shape;4182;p92"/>
          <p:cNvSpPr txBox="1"/>
          <p:nvPr/>
        </p:nvSpPr>
        <p:spPr>
          <a:xfrm>
            <a:off x="9463601" y="4828454"/>
            <a:ext cx="3660853"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O" sz="1500">
                <a:solidFill>
                  <a:schemeClr val="dk1"/>
                </a:solidFill>
                <a:latin typeface="Arial"/>
                <a:ea typeface="Arial"/>
                <a:cs typeface="Arial"/>
                <a:sym typeface="Arial"/>
              </a:rPr>
              <a:t>Sugerencia de lectura:</a:t>
            </a:r>
            <a:endParaRPr/>
          </a:p>
          <a:p>
            <a:pPr indent="0" lvl="0" marL="0" marR="0" rtl="0" algn="just">
              <a:spcBef>
                <a:spcPts val="0"/>
              </a:spcBef>
              <a:spcAft>
                <a:spcPts val="0"/>
              </a:spcAft>
              <a:buNone/>
            </a:pPr>
            <a:r>
              <a:t/>
            </a:r>
            <a:endParaRPr b="1"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Para una mayor comprensión del tema visto, amplíe la idea de fundamento teórico; no es necesario que se limite a un referente bibliográfico en particular, la elección es personal.</a:t>
            </a:r>
            <a:endParaRPr/>
          </a:p>
        </p:txBody>
      </p:sp>
      <p:pic>
        <p:nvPicPr>
          <p:cNvPr descr="Logotipo&#10;&#10;Descripción generada automáticamente" id="4183" name="Google Shape;4183;p92"/>
          <p:cNvPicPr preferRelativeResize="0"/>
          <p:nvPr/>
        </p:nvPicPr>
        <p:blipFill rotWithShape="1">
          <a:blip r:embed="rId14">
            <a:alphaModFix/>
          </a:blip>
          <a:srcRect b="0" l="0" r="0" t="0"/>
          <a:stretch/>
        </p:blipFill>
        <p:spPr>
          <a:xfrm>
            <a:off x="15521370" y="4565932"/>
            <a:ext cx="525043" cy="525043"/>
          </a:xfrm>
          <a:prstGeom prst="rect">
            <a:avLst/>
          </a:prstGeom>
          <a:noFill/>
          <a:ln>
            <a:noFill/>
          </a:ln>
        </p:spPr>
      </p:pic>
      <p:sp>
        <p:nvSpPr>
          <p:cNvPr id="4184" name="Google Shape;4184;p92"/>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pic>
        <p:nvPicPr>
          <p:cNvPr descr="Logotipo&#10;&#10;Descripción generada automáticamente" id="4185" name="Google Shape;4185;p92"/>
          <p:cNvPicPr preferRelativeResize="0"/>
          <p:nvPr/>
        </p:nvPicPr>
        <p:blipFill rotWithShape="1">
          <a:blip r:embed="rId14">
            <a:alphaModFix/>
          </a:blip>
          <a:srcRect b="0" l="0" r="0" t="0"/>
          <a:stretch/>
        </p:blipFill>
        <p:spPr>
          <a:xfrm>
            <a:off x="2198533" y="4663889"/>
            <a:ext cx="525043" cy="525043"/>
          </a:xfrm>
          <a:prstGeom prst="rect">
            <a:avLst/>
          </a:prstGeom>
          <a:noFill/>
          <a:ln>
            <a:noFill/>
          </a:ln>
        </p:spPr>
      </p:pic>
      <p:sp>
        <p:nvSpPr>
          <p:cNvPr id="4186" name="Google Shape;4186;p92"/>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187" name="Google Shape;4187;p92"/>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8" name="Google Shape;4188;p92"/>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189" name="Google Shape;4189;p92"/>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sp>
        <p:nvSpPr>
          <p:cNvPr id="4190" name="Google Shape;4190;p92"/>
          <p:cNvSpPr txBox="1"/>
          <p:nvPr/>
        </p:nvSpPr>
        <p:spPr>
          <a:xfrm>
            <a:off x="8178794" y="1561798"/>
            <a:ext cx="6230468" cy="87203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Actividad de lectura.</a:t>
            </a:r>
            <a:endParaRPr/>
          </a:p>
          <a:p>
            <a:pPr indent="0" lvl="0" marL="0" marR="0" rtl="0" algn="just">
              <a:lnSpc>
                <a:spcPct val="150000"/>
              </a:lnSpc>
              <a:spcBef>
                <a:spcPts val="0"/>
              </a:spcBef>
              <a:spcAft>
                <a:spcPts val="0"/>
              </a:spcAft>
              <a:buNone/>
            </a:pPr>
            <a:r>
              <a:rPr lang="es-CO" sz="1800">
                <a:solidFill>
                  <a:srgbClr val="0C0C0C"/>
                </a:solidFill>
                <a:latin typeface="Arial"/>
                <a:ea typeface="Arial"/>
                <a:cs typeface="Arial"/>
                <a:sym typeface="Arial"/>
              </a:rPr>
              <a:t>Tiempo sugerido: 3 horas autónomos.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93"/>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6" name="Google Shape;4196;p93"/>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197" name="Google Shape;4197;p93"/>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198" name="Google Shape;4198;p93"/>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9" name="Google Shape;4199;p93"/>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200" name="Google Shape;4200;p93"/>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1" name="Google Shape;4201;p93"/>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202" name="Google Shape;4202;p93"/>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203" name="Google Shape;4203;p93"/>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204" name="Google Shape;4204;p93"/>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205" name="Google Shape;4205;p93"/>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206" name="Google Shape;4206;p93"/>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207" name="Google Shape;4207;p93"/>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208" name="Google Shape;4208;p93"/>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209" name="Google Shape;4209;p93"/>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210" name="Google Shape;4210;p93"/>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1" name="Google Shape;4211;p93"/>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212" name="Google Shape;4212;p93"/>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213" name="Google Shape;4213;p93"/>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214" name="Google Shape;4214;p93"/>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215" name="Google Shape;4215;p93"/>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216" name="Google Shape;4216;p93"/>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217" name="Google Shape;4217;p93"/>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218" name="Google Shape;4218;p93"/>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219" name="Google Shape;4219;p93"/>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220" name="Google Shape;4220;p93"/>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221" name="Google Shape;4221;p93"/>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222" name="Google Shape;4222;p93"/>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3" name="Google Shape;4223;p93"/>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224" name="Google Shape;4224;p93"/>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225" name="Google Shape;4225;p93"/>
          <p:cNvSpPr/>
          <p:nvPr/>
        </p:nvSpPr>
        <p:spPr>
          <a:xfrm>
            <a:off x="5174332" y="3858054"/>
            <a:ext cx="7747636" cy="776158"/>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6" name="Google Shape;4226;p93"/>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227" name="Google Shape;4227;p93"/>
          <p:cNvSpPr/>
          <p:nvPr/>
        </p:nvSpPr>
        <p:spPr>
          <a:xfrm>
            <a:off x="13046391" y="3858054"/>
            <a:ext cx="1247125" cy="776158"/>
          </a:xfrm>
          <a:prstGeom prst="rect">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8" name="Google Shape;4228;p93"/>
          <p:cNvSpPr/>
          <p:nvPr/>
        </p:nvSpPr>
        <p:spPr>
          <a:xfrm rot="5400000">
            <a:off x="14451615"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9" name="Google Shape;4229;p93"/>
          <p:cNvSpPr/>
          <p:nvPr/>
        </p:nvSpPr>
        <p:spPr>
          <a:xfrm flipH="1" rot="10800000">
            <a:off x="5037166" y="5391508"/>
            <a:ext cx="8009226" cy="2266592"/>
          </a:xfrm>
          <a:prstGeom prst="round2SameRect">
            <a:avLst>
              <a:gd fmla="val 16667" name="adj1"/>
              <a:gd fmla="val 0" name="adj2"/>
            </a:avLst>
          </a:prstGeom>
          <a:solidFill>
            <a:srgbClr val="DB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0" name="Google Shape;4230;p93"/>
          <p:cNvSpPr txBox="1"/>
          <p:nvPr/>
        </p:nvSpPr>
        <p:spPr>
          <a:xfrm>
            <a:off x="5199815" y="5597113"/>
            <a:ext cx="7747636" cy="17081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En este caso, lo que podemos hacer, es establecerlos de manera lógica relacionarlos con nuestro problema,  tomando como puntos de referencia lo más relevante de cada investigación encontrada, posterior a esto se procede a citar de manera correcta y siguiendo las normas APA para que en nuestro marco teórico estos estudios sean los antecedentes; interpretándolos además para así darle forma y desarrollarlo de manera clara sin dar paso a malas interpretaciones, se debe ser claro y dar los créditos referenciales a los autores dueños de esos estudios.</a:t>
            </a:r>
            <a:endParaRPr sz="1500">
              <a:solidFill>
                <a:schemeClr val="dk1"/>
              </a:solidFill>
              <a:latin typeface="Calibri"/>
              <a:ea typeface="Calibri"/>
              <a:cs typeface="Calibri"/>
              <a:sym typeface="Calibri"/>
            </a:endParaRPr>
          </a:p>
        </p:txBody>
      </p:sp>
      <p:pic>
        <p:nvPicPr>
          <p:cNvPr descr="Logotipo&#10;&#10;Descripción generada automáticamente" id="4231" name="Google Shape;4231;p93"/>
          <p:cNvPicPr preferRelativeResize="0"/>
          <p:nvPr/>
        </p:nvPicPr>
        <p:blipFill rotWithShape="1">
          <a:blip r:embed="rId7">
            <a:alphaModFix/>
          </a:blip>
          <a:srcRect b="0" l="0" r="0" t="0"/>
          <a:stretch/>
        </p:blipFill>
        <p:spPr>
          <a:xfrm>
            <a:off x="14522322" y="4312871"/>
            <a:ext cx="525043" cy="525043"/>
          </a:xfrm>
          <a:prstGeom prst="rect">
            <a:avLst/>
          </a:prstGeom>
          <a:noFill/>
          <a:ln>
            <a:noFill/>
          </a:ln>
        </p:spPr>
      </p:pic>
      <p:sp>
        <p:nvSpPr>
          <p:cNvPr id="4232" name="Google Shape;4232;p93"/>
          <p:cNvSpPr/>
          <p:nvPr/>
        </p:nvSpPr>
        <p:spPr>
          <a:xfrm>
            <a:off x="5024198" y="5257797"/>
            <a:ext cx="8022420" cy="150040"/>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94"/>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8" name="Google Shape;4238;p94"/>
          <p:cNvSpPr/>
          <p:nvPr/>
        </p:nvSpPr>
        <p:spPr>
          <a:xfrm flipH="1" rot="10800000">
            <a:off x="5037166" y="5391508"/>
            <a:ext cx="8009226" cy="2266592"/>
          </a:xfrm>
          <a:prstGeom prst="round2SameRect">
            <a:avLst>
              <a:gd fmla="val 16667" name="adj1"/>
              <a:gd fmla="val 0" name="adj2"/>
            </a:avLst>
          </a:prstGeom>
          <a:solidFill>
            <a:srgbClr val="E3B5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9" name="Google Shape;4239;p94"/>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40" name="Google Shape;4240;p94"/>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241" name="Google Shape;4241;p94"/>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2" name="Google Shape;4242;p94"/>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243" name="Google Shape;4243;p94"/>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4" name="Google Shape;4244;p94"/>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245" name="Google Shape;4245;p94"/>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246" name="Google Shape;4246;p94"/>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247" name="Google Shape;4247;p94"/>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248" name="Google Shape;4248;p94"/>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249" name="Google Shape;4249;p94"/>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250" name="Google Shape;4250;p94"/>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251" name="Google Shape;4251;p94"/>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252" name="Google Shape;4252;p94"/>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253" name="Google Shape;4253;p94"/>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4" name="Google Shape;4254;p94"/>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255" name="Google Shape;4255;p94"/>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256" name="Google Shape;4256;p94"/>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257" name="Google Shape;4257;p94"/>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258" name="Google Shape;4258;p94"/>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259" name="Google Shape;4259;p94"/>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260" name="Google Shape;4260;p94"/>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261" name="Google Shape;4261;p94"/>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262" name="Google Shape;4262;p94"/>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263" name="Google Shape;4263;p94"/>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264" name="Google Shape;4264;p94"/>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265" name="Google Shape;4265;p94"/>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6" name="Google Shape;4266;p94"/>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267" name="Google Shape;4267;p94"/>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268" name="Google Shape;4268;p94"/>
          <p:cNvSpPr/>
          <p:nvPr/>
        </p:nvSpPr>
        <p:spPr>
          <a:xfrm>
            <a:off x="5174332" y="3858054"/>
            <a:ext cx="7747636" cy="776158"/>
          </a:xfrm>
          <a:prstGeom prst="rect">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9" name="Google Shape;4269;p94"/>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270" name="Google Shape;4270;p94"/>
          <p:cNvSpPr/>
          <p:nvPr/>
        </p:nvSpPr>
        <p:spPr>
          <a:xfrm>
            <a:off x="3802582" y="3858054"/>
            <a:ext cx="1247125" cy="776158"/>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1" name="Google Shape;4271;p94"/>
          <p:cNvSpPr/>
          <p:nvPr/>
        </p:nvSpPr>
        <p:spPr>
          <a:xfrm>
            <a:off x="13046391" y="3858054"/>
            <a:ext cx="1247125" cy="776158"/>
          </a:xfrm>
          <a:prstGeom prst="rect">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2" name="Google Shape;4272;p94"/>
          <p:cNvSpPr/>
          <p:nvPr/>
        </p:nvSpPr>
        <p:spPr>
          <a:xfrm rot="5400000">
            <a:off x="14451615"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3" name="Google Shape;4273;p94"/>
          <p:cNvSpPr txBox="1"/>
          <p:nvPr/>
        </p:nvSpPr>
        <p:spPr>
          <a:xfrm>
            <a:off x="5199815" y="5597113"/>
            <a:ext cx="774763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También suele pasar, que sobre nuestro tema de investigación lo que se ha desarrollado previamente sea nulo, que sea un área poco explorada, en dicha circunstancia se debe optar por buscar literatura que, aunque no nombre nuestro tema de manera específica, si tenga cierto acercamiento, para así orientarse y tratar de explicar los antecedentes, pero de manera general y en la mayoría de los casos siempre se encontrará literatura existente o de referencia para los problemas que se investigan, todo depende en gran medida de la perspicacia del investigador para desglosar lo encontrado y encaminarlo hacia su área de estudio.</a:t>
            </a:r>
            <a:endParaRPr sz="1500">
              <a:solidFill>
                <a:schemeClr val="dk1"/>
              </a:solidFill>
              <a:latin typeface="Calibri"/>
              <a:ea typeface="Calibri"/>
              <a:cs typeface="Calibri"/>
              <a:sym typeface="Calibri"/>
            </a:endParaRPr>
          </a:p>
        </p:txBody>
      </p:sp>
      <p:pic>
        <p:nvPicPr>
          <p:cNvPr descr="Logotipo&#10;&#10;Descripción generada automáticamente" id="4274" name="Google Shape;4274;p94"/>
          <p:cNvPicPr preferRelativeResize="0"/>
          <p:nvPr/>
        </p:nvPicPr>
        <p:blipFill rotWithShape="1">
          <a:blip r:embed="rId7">
            <a:alphaModFix/>
          </a:blip>
          <a:srcRect b="0" l="0" r="0" t="0"/>
          <a:stretch/>
        </p:blipFill>
        <p:spPr>
          <a:xfrm>
            <a:off x="14522322" y="4312871"/>
            <a:ext cx="525043" cy="525043"/>
          </a:xfrm>
          <a:prstGeom prst="rect">
            <a:avLst/>
          </a:prstGeom>
          <a:noFill/>
          <a:ln>
            <a:noFill/>
          </a:ln>
        </p:spPr>
      </p:pic>
      <p:sp>
        <p:nvSpPr>
          <p:cNvPr id="4275" name="Google Shape;4275;p94"/>
          <p:cNvSpPr/>
          <p:nvPr/>
        </p:nvSpPr>
        <p:spPr>
          <a:xfrm>
            <a:off x="5024198" y="5257797"/>
            <a:ext cx="8022420" cy="150040"/>
          </a:xfrm>
          <a:prstGeom prst="rect">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95"/>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1" name="Google Shape;4281;p95"/>
          <p:cNvSpPr/>
          <p:nvPr/>
        </p:nvSpPr>
        <p:spPr>
          <a:xfrm flipH="1" rot="10800000">
            <a:off x="5037166" y="5391508"/>
            <a:ext cx="8009226" cy="2266592"/>
          </a:xfrm>
          <a:prstGeom prst="round2SameRect">
            <a:avLst>
              <a:gd fmla="val 16667" name="adj1"/>
              <a:gd fmla="val 0" name="adj2"/>
            </a:avLst>
          </a:prstGeom>
          <a:solidFill>
            <a:srgbClr val="B3A1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2" name="Google Shape;4282;p95"/>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83" name="Google Shape;4283;p95"/>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284" name="Google Shape;4284;p95"/>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5" name="Google Shape;4285;p95"/>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286" name="Google Shape;4286;p95"/>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7" name="Google Shape;4287;p95"/>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288" name="Google Shape;4288;p95"/>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289" name="Google Shape;4289;p95"/>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290" name="Google Shape;4290;p95"/>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291" name="Google Shape;4291;p95"/>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292" name="Google Shape;4292;p95"/>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293" name="Google Shape;4293;p95"/>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294" name="Google Shape;4294;p95"/>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295" name="Google Shape;4295;p95"/>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296" name="Google Shape;4296;p95"/>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7" name="Google Shape;4297;p95"/>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298" name="Google Shape;4298;p95"/>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299" name="Google Shape;4299;p95"/>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300" name="Google Shape;4300;p95"/>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301" name="Google Shape;4301;p95"/>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302" name="Google Shape;4302;p95"/>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303" name="Google Shape;4303;p95"/>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304" name="Google Shape;4304;p95"/>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305" name="Google Shape;4305;p95"/>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306" name="Google Shape;4306;p95"/>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307" name="Google Shape;4307;p95"/>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308" name="Google Shape;4308;p95"/>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9" name="Google Shape;4309;p95"/>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310" name="Google Shape;4310;p95"/>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311" name="Google Shape;4311;p95"/>
          <p:cNvSpPr/>
          <p:nvPr/>
        </p:nvSpPr>
        <p:spPr>
          <a:xfrm>
            <a:off x="5174332" y="3858054"/>
            <a:ext cx="7747636" cy="776158"/>
          </a:xfrm>
          <a:prstGeom prst="rect">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2" name="Google Shape;4312;p95"/>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313" name="Google Shape;4313;p95"/>
          <p:cNvSpPr/>
          <p:nvPr/>
        </p:nvSpPr>
        <p:spPr>
          <a:xfrm>
            <a:off x="3802582" y="3858054"/>
            <a:ext cx="1247125" cy="776158"/>
          </a:xfrm>
          <a:prstGeom prst="rect">
            <a:avLst/>
          </a:prstGeom>
          <a:solidFill>
            <a:srgbClr val="C769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4" name="Google Shape;4314;p95"/>
          <p:cNvSpPr/>
          <p:nvPr/>
        </p:nvSpPr>
        <p:spPr>
          <a:xfrm>
            <a:off x="13046391" y="3858054"/>
            <a:ext cx="1247125" cy="776158"/>
          </a:xfrm>
          <a:prstGeom prst="rect">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5" name="Google Shape;4315;p95"/>
          <p:cNvSpPr/>
          <p:nvPr/>
        </p:nvSpPr>
        <p:spPr>
          <a:xfrm rot="5400000">
            <a:off x="14451615"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6" name="Google Shape;4316;p95"/>
          <p:cNvSpPr txBox="1"/>
          <p:nvPr/>
        </p:nvSpPr>
        <p:spPr>
          <a:xfrm>
            <a:off x="5199815" y="5597113"/>
            <a:ext cx="774763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Para ilustrar lo anterior, se podría citar el siguiente ejemplo: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0" lvl="0" marL="0" marR="0" rtl="0" algn="just">
              <a:spcBef>
                <a:spcPts val="0"/>
              </a:spcBef>
              <a:spcAft>
                <a:spcPts val="0"/>
              </a:spcAft>
              <a:buNone/>
            </a:pPr>
            <a:r>
              <a:rPr lang="es-CO" sz="1500">
                <a:solidFill>
                  <a:schemeClr val="dk1"/>
                </a:solidFill>
                <a:latin typeface="Arial"/>
                <a:ea typeface="Arial"/>
                <a:cs typeface="Arial"/>
                <a:sym typeface="Arial"/>
              </a:rPr>
              <a:t>Al llevar a cabo una revisión de la bibliografía sobre las relaciones interpersonales del comprador y el vendedor en el contexto organizacional mexicano, no detectó ninguna fuente primaria sobre el tema específico. Entonces, tomó referencias sobre relaciones interpersonales provenientes de otros contextos (superior-subordinado, entre compañeros de trabajo y desarrollo de las relaciones en general), y las aplicó a la relación comprador-vendedor industrial para construir el marco teórico. (Paniagua,1985).</a:t>
            </a:r>
            <a:endParaRPr/>
          </a:p>
        </p:txBody>
      </p:sp>
      <p:pic>
        <p:nvPicPr>
          <p:cNvPr descr="Logotipo&#10;&#10;Descripción generada automáticamente" id="4317" name="Google Shape;4317;p95"/>
          <p:cNvPicPr preferRelativeResize="0"/>
          <p:nvPr/>
        </p:nvPicPr>
        <p:blipFill rotWithShape="1">
          <a:blip r:embed="rId7">
            <a:alphaModFix/>
          </a:blip>
          <a:srcRect b="0" l="0" r="0" t="0"/>
          <a:stretch/>
        </p:blipFill>
        <p:spPr>
          <a:xfrm>
            <a:off x="14522322" y="4312871"/>
            <a:ext cx="525043" cy="525043"/>
          </a:xfrm>
          <a:prstGeom prst="rect">
            <a:avLst/>
          </a:prstGeom>
          <a:noFill/>
          <a:ln>
            <a:noFill/>
          </a:ln>
        </p:spPr>
      </p:pic>
      <p:sp>
        <p:nvSpPr>
          <p:cNvPr id="4318" name="Google Shape;4318;p95"/>
          <p:cNvSpPr/>
          <p:nvPr/>
        </p:nvSpPr>
        <p:spPr>
          <a:xfrm>
            <a:off x="5024424" y="5255141"/>
            <a:ext cx="8021968" cy="155352"/>
          </a:xfrm>
          <a:prstGeom prst="rect">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sp>
        <p:nvSpPr>
          <p:cNvPr id="4323" name="Google Shape;4323;p96"/>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4" name="Google Shape;4324;p96"/>
          <p:cNvSpPr/>
          <p:nvPr/>
        </p:nvSpPr>
        <p:spPr>
          <a:xfrm flipH="1" rot="10800000">
            <a:off x="5037166" y="5391508"/>
            <a:ext cx="8009226" cy="2266592"/>
          </a:xfrm>
          <a:prstGeom prst="round2SameRect">
            <a:avLst>
              <a:gd fmla="val 16667" name="adj1"/>
              <a:gd fmla="val 0" name="adj2"/>
            </a:avLst>
          </a:prstGeom>
          <a:solidFill>
            <a:srgbClr val="A9B5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5" name="Google Shape;4325;p96"/>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26" name="Google Shape;4326;p96"/>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327" name="Google Shape;4327;p96"/>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8" name="Google Shape;4328;p96"/>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329" name="Google Shape;4329;p96"/>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0" name="Google Shape;4330;p96"/>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331" name="Google Shape;4331;p96"/>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332" name="Google Shape;4332;p96"/>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333" name="Google Shape;4333;p96"/>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334" name="Google Shape;4334;p96"/>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335" name="Google Shape;4335;p96"/>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336" name="Google Shape;4336;p96"/>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337" name="Google Shape;4337;p96"/>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338" name="Google Shape;4338;p96"/>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339" name="Google Shape;4339;p96"/>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0" name="Google Shape;4340;p96"/>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341" name="Google Shape;4341;p96"/>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342" name="Google Shape;4342;p96"/>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343" name="Google Shape;4343;p96"/>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344" name="Google Shape;4344;p96"/>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345" name="Google Shape;4345;p96"/>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346" name="Google Shape;4346;p96"/>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347" name="Google Shape;4347;p96"/>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348" name="Google Shape;4348;p96"/>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349" name="Google Shape;4349;p96"/>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350" name="Google Shape;4350;p96"/>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351" name="Google Shape;4351;p96"/>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2" name="Google Shape;4352;p96"/>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353" name="Google Shape;4353;p96"/>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354" name="Google Shape;4354;p96"/>
          <p:cNvSpPr/>
          <p:nvPr/>
        </p:nvSpPr>
        <p:spPr>
          <a:xfrm>
            <a:off x="5174332" y="3858054"/>
            <a:ext cx="7747636" cy="776158"/>
          </a:xfrm>
          <a:prstGeom prst="rect">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5" name="Google Shape;4355;p96"/>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356" name="Google Shape;4356;p96"/>
          <p:cNvSpPr/>
          <p:nvPr/>
        </p:nvSpPr>
        <p:spPr>
          <a:xfrm>
            <a:off x="3802582" y="3858054"/>
            <a:ext cx="1247125" cy="776158"/>
          </a:xfrm>
          <a:prstGeom prst="rect">
            <a:avLst/>
          </a:prstGeom>
          <a:solidFill>
            <a:srgbClr val="896C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7" name="Google Shape;4357;p96"/>
          <p:cNvSpPr/>
          <p:nvPr/>
        </p:nvSpPr>
        <p:spPr>
          <a:xfrm>
            <a:off x="13046391" y="3858054"/>
            <a:ext cx="1247125" cy="776158"/>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8" name="Google Shape;4358;p96"/>
          <p:cNvSpPr/>
          <p:nvPr/>
        </p:nvSpPr>
        <p:spPr>
          <a:xfrm rot="5400000">
            <a:off x="14451615"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9" name="Google Shape;4359;p96"/>
          <p:cNvSpPr txBox="1"/>
          <p:nvPr/>
        </p:nvSpPr>
        <p:spPr>
          <a:xfrm>
            <a:off x="5199815" y="5597113"/>
            <a:ext cx="7747636"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El anterior es un claro ejemplo de cuando no se encuentra literatura que tenga una relación exacta con nuestro problema, se opta por la que más se le acerque, así acomodamos un poco el contexto o la situación, para valernos de la literatura que se encuentre.</a:t>
            </a:r>
            <a:endParaRPr/>
          </a:p>
        </p:txBody>
      </p:sp>
      <p:pic>
        <p:nvPicPr>
          <p:cNvPr descr="Logotipo&#10;&#10;Descripción generada automáticamente" id="4360" name="Google Shape;4360;p96"/>
          <p:cNvPicPr preferRelativeResize="0"/>
          <p:nvPr/>
        </p:nvPicPr>
        <p:blipFill rotWithShape="1">
          <a:blip r:embed="rId7">
            <a:alphaModFix/>
          </a:blip>
          <a:srcRect b="0" l="0" r="0" t="0"/>
          <a:stretch/>
        </p:blipFill>
        <p:spPr>
          <a:xfrm>
            <a:off x="14522322" y="4312871"/>
            <a:ext cx="525043" cy="525043"/>
          </a:xfrm>
          <a:prstGeom prst="rect">
            <a:avLst/>
          </a:prstGeom>
          <a:noFill/>
          <a:ln>
            <a:noFill/>
          </a:ln>
        </p:spPr>
      </p:pic>
      <p:sp>
        <p:nvSpPr>
          <p:cNvPr id="4361" name="Google Shape;4361;p96"/>
          <p:cNvSpPr/>
          <p:nvPr/>
        </p:nvSpPr>
        <p:spPr>
          <a:xfrm>
            <a:off x="5024424" y="5255141"/>
            <a:ext cx="8021968" cy="155352"/>
          </a:xfrm>
          <a:prstGeom prst="rect">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5" name="Shape 4365"/>
        <p:cNvGrpSpPr/>
        <p:nvPr/>
      </p:nvGrpSpPr>
      <p:grpSpPr>
        <a:xfrm>
          <a:off x="0" y="0"/>
          <a:ext cx="0" cy="0"/>
          <a:chOff x="0" y="0"/>
          <a:chExt cx="0" cy="0"/>
        </a:xfrm>
      </p:grpSpPr>
      <p:sp>
        <p:nvSpPr>
          <p:cNvPr id="4366" name="Google Shape;4366;p97"/>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7" name="Google Shape;4367;p97"/>
          <p:cNvSpPr/>
          <p:nvPr/>
        </p:nvSpPr>
        <p:spPr>
          <a:xfrm flipH="1" rot="10800000">
            <a:off x="5037166" y="5391507"/>
            <a:ext cx="8009226" cy="3262635"/>
          </a:xfrm>
          <a:prstGeom prst="round2SameRect">
            <a:avLst>
              <a:gd fmla="val 16667" name="adj1"/>
              <a:gd fmla="val 0" name="adj2"/>
            </a:avLst>
          </a:prstGeom>
          <a:solidFill>
            <a:srgbClr val="AFD5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8" name="Google Shape;4368;p97"/>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69" name="Google Shape;4369;p97"/>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370" name="Google Shape;4370;p97"/>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1" name="Google Shape;4371;p97"/>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372" name="Google Shape;4372;p97"/>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3" name="Google Shape;4373;p97"/>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374" name="Google Shape;4374;p97"/>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375" name="Google Shape;4375;p97"/>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376" name="Google Shape;4376;p97"/>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377" name="Google Shape;4377;p97"/>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378" name="Google Shape;4378;p97"/>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379" name="Google Shape;4379;p97"/>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380" name="Google Shape;4380;p97"/>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381" name="Google Shape;4381;p97"/>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382" name="Google Shape;4382;p97"/>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3" name="Google Shape;4383;p97"/>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384" name="Google Shape;4384;p97"/>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385" name="Google Shape;4385;p97"/>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386" name="Google Shape;4386;p97"/>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387" name="Google Shape;4387;p97"/>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388" name="Google Shape;4388;p97"/>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389" name="Google Shape;4389;p97"/>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390" name="Google Shape;4390;p97"/>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391" name="Google Shape;4391;p97"/>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392" name="Google Shape;4392;p97"/>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393" name="Google Shape;4393;p97"/>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394" name="Google Shape;4394;p97"/>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5" name="Google Shape;4395;p97"/>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396" name="Google Shape;4396;p97"/>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397" name="Google Shape;4397;p97"/>
          <p:cNvSpPr/>
          <p:nvPr/>
        </p:nvSpPr>
        <p:spPr>
          <a:xfrm>
            <a:off x="5174332" y="3858054"/>
            <a:ext cx="7747636" cy="776158"/>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8" name="Google Shape;4398;p97"/>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399" name="Google Shape;4399;p97"/>
          <p:cNvSpPr/>
          <p:nvPr/>
        </p:nvSpPr>
        <p:spPr>
          <a:xfrm>
            <a:off x="3802582" y="3858054"/>
            <a:ext cx="1247125" cy="776158"/>
          </a:xfrm>
          <a:prstGeom prst="rect">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0" name="Google Shape;4400;p97"/>
          <p:cNvSpPr/>
          <p:nvPr/>
        </p:nvSpPr>
        <p:spPr>
          <a:xfrm>
            <a:off x="13046391" y="3858054"/>
            <a:ext cx="1247125" cy="776158"/>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1" name="Google Shape;4401;p97"/>
          <p:cNvSpPr/>
          <p:nvPr/>
        </p:nvSpPr>
        <p:spPr>
          <a:xfrm rot="5400000">
            <a:off x="14451615"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2" name="Google Shape;4402;p97"/>
          <p:cNvSpPr txBox="1"/>
          <p:nvPr/>
        </p:nvSpPr>
        <p:spPr>
          <a:xfrm>
            <a:off x="5199815" y="5597113"/>
            <a:ext cx="7747636"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Antes de recolectar los datos, ayuda a ...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Aprender más acerca de la historia, origen y alcance del problema de investigación.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Conocer qué métodos se han aplicado exitosa o erróneamente para estudiar el problema específico o problemas relacionados.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Saber qué respuestas existen actualmente para las preguntas de investigación.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Identificar variables que requieren ser medidas y observadas, además de cómo han sido medidas y observadas.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Decidir cuál es la mejor manera de recolectar los datos que necesitamos y dónde obtenerlos.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Resolver cómo pueden analizarse los datos.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Refinar el planteamiento y sugerir hipótesis. Justificar la importancia del estudio.</a:t>
            </a:r>
            <a:endParaRPr/>
          </a:p>
        </p:txBody>
      </p:sp>
      <p:pic>
        <p:nvPicPr>
          <p:cNvPr descr="Logotipo&#10;&#10;Descripción generada automáticamente" id="4403" name="Google Shape;4403;p97"/>
          <p:cNvPicPr preferRelativeResize="0"/>
          <p:nvPr/>
        </p:nvPicPr>
        <p:blipFill rotWithShape="1">
          <a:blip r:embed="rId7">
            <a:alphaModFix/>
          </a:blip>
          <a:srcRect b="0" l="0" r="0" t="0"/>
          <a:stretch/>
        </p:blipFill>
        <p:spPr>
          <a:xfrm>
            <a:off x="14522322" y="4312871"/>
            <a:ext cx="525043" cy="525043"/>
          </a:xfrm>
          <a:prstGeom prst="rect">
            <a:avLst/>
          </a:prstGeom>
          <a:noFill/>
          <a:ln>
            <a:noFill/>
          </a:ln>
        </p:spPr>
      </p:pic>
      <p:sp>
        <p:nvSpPr>
          <p:cNvPr id="4404" name="Google Shape;4404;p97"/>
          <p:cNvSpPr/>
          <p:nvPr/>
        </p:nvSpPr>
        <p:spPr>
          <a:xfrm>
            <a:off x="5037165" y="5255387"/>
            <a:ext cx="7996486" cy="154860"/>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sp>
        <p:nvSpPr>
          <p:cNvPr id="4409" name="Google Shape;4409;p98"/>
          <p:cNvSpPr/>
          <p:nvPr/>
        </p:nvSpPr>
        <p:spPr>
          <a:xfrm>
            <a:off x="2953062" y="816930"/>
            <a:ext cx="13302938" cy="832707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0" name="Google Shape;4410;p98"/>
          <p:cNvSpPr/>
          <p:nvPr/>
        </p:nvSpPr>
        <p:spPr>
          <a:xfrm flipH="1" rot="10800000">
            <a:off x="5037166" y="5391508"/>
            <a:ext cx="8009226" cy="2266592"/>
          </a:xfrm>
          <a:prstGeom prst="round2SameRect">
            <a:avLst>
              <a:gd fmla="val 16667" name="adj1"/>
              <a:gd fmla="val 0" name="adj2"/>
            </a:avLst>
          </a:prstGeom>
          <a:solidFill>
            <a:srgbClr val="E3B5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1" name="Google Shape;4411;p98"/>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412" name="Google Shape;4412;p98"/>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413" name="Google Shape;4413;p98"/>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4" name="Google Shape;4414;p98"/>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415" name="Google Shape;4415;p98"/>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6" name="Google Shape;4416;p98"/>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417" name="Google Shape;4417;p98"/>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418" name="Google Shape;4418;p98"/>
          <p:cNvPicPr preferRelativeResize="0"/>
          <p:nvPr/>
        </p:nvPicPr>
        <p:blipFill rotWithShape="1">
          <a:blip r:embed="rId3">
            <a:alphaModFix/>
          </a:blip>
          <a:srcRect b="0" l="0" r="0" t="0"/>
          <a:stretch/>
        </p:blipFill>
        <p:spPr>
          <a:xfrm>
            <a:off x="13720455" y="0"/>
            <a:ext cx="2522419" cy="798766"/>
          </a:xfrm>
          <a:prstGeom prst="rect">
            <a:avLst/>
          </a:prstGeom>
          <a:noFill/>
          <a:ln>
            <a:noFill/>
          </a:ln>
        </p:spPr>
      </p:pic>
      <p:pic>
        <p:nvPicPr>
          <p:cNvPr descr="Icono&#10;&#10;Descripción generada automáticamente" id="4419" name="Google Shape;4419;p98"/>
          <p:cNvPicPr preferRelativeResize="0"/>
          <p:nvPr/>
        </p:nvPicPr>
        <p:blipFill rotWithShape="1">
          <a:blip r:embed="rId4">
            <a:alphaModFix/>
          </a:blip>
          <a:srcRect b="0" l="0" r="0" t="0"/>
          <a:stretch/>
        </p:blipFill>
        <p:spPr>
          <a:xfrm>
            <a:off x="181266" y="884455"/>
            <a:ext cx="525043" cy="519216"/>
          </a:xfrm>
          <a:prstGeom prst="rect">
            <a:avLst/>
          </a:prstGeom>
          <a:noFill/>
          <a:ln>
            <a:noFill/>
          </a:ln>
        </p:spPr>
      </p:pic>
      <p:cxnSp>
        <p:nvCxnSpPr>
          <p:cNvPr id="4420" name="Google Shape;4420;p98"/>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421" name="Google Shape;4421;p98"/>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422" name="Google Shape;4422;p98"/>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423" name="Google Shape;4423;p98"/>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424" name="Google Shape;4424;p98"/>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425" name="Google Shape;4425;p98"/>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6" name="Google Shape;4426;p98"/>
          <p:cNvSpPr txBox="1"/>
          <p:nvPr/>
        </p:nvSpPr>
        <p:spPr>
          <a:xfrm>
            <a:off x="3668161" y="2536148"/>
            <a:ext cx="6063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rgbClr val="482649"/>
                </a:solidFill>
                <a:latin typeface="Arial"/>
                <a:ea typeface="Arial"/>
                <a:cs typeface="Arial"/>
                <a:sym typeface="Arial"/>
              </a:rPr>
              <a:t>Adopción de una teoría</a:t>
            </a:r>
            <a:endParaRPr sz="1800">
              <a:solidFill>
                <a:srgbClr val="482649"/>
              </a:solidFill>
              <a:latin typeface="Arial"/>
              <a:ea typeface="Arial"/>
              <a:cs typeface="Arial"/>
              <a:sym typeface="Arial"/>
            </a:endParaRPr>
          </a:p>
        </p:txBody>
      </p:sp>
      <p:pic>
        <p:nvPicPr>
          <p:cNvPr descr="Icono&#10;&#10;Descripción generada automáticamente" id="4427" name="Google Shape;4427;p98"/>
          <p:cNvPicPr preferRelativeResize="0"/>
          <p:nvPr/>
        </p:nvPicPr>
        <p:blipFill rotWithShape="1">
          <a:blip r:embed="rId5">
            <a:alphaModFix/>
          </a:blip>
          <a:srcRect b="0" l="0" r="0" t="0"/>
          <a:stretch/>
        </p:blipFill>
        <p:spPr>
          <a:xfrm>
            <a:off x="15497131" y="4235686"/>
            <a:ext cx="700959" cy="660126"/>
          </a:xfrm>
          <a:prstGeom prst="rect">
            <a:avLst/>
          </a:prstGeom>
          <a:noFill/>
          <a:ln>
            <a:noFill/>
          </a:ln>
        </p:spPr>
      </p:pic>
      <p:pic>
        <p:nvPicPr>
          <p:cNvPr descr="Icono&#10;&#10;Descripción generada automáticamente" id="4428" name="Google Shape;4428;p98"/>
          <p:cNvPicPr preferRelativeResize="0"/>
          <p:nvPr/>
        </p:nvPicPr>
        <p:blipFill rotWithShape="1">
          <a:blip r:embed="rId6">
            <a:alphaModFix/>
          </a:blip>
          <a:srcRect b="0" l="0" r="0" t="0"/>
          <a:stretch/>
        </p:blipFill>
        <p:spPr>
          <a:xfrm>
            <a:off x="2882620" y="4292981"/>
            <a:ext cx="936836" cy="660126"/>
          </a:xfrm>
          <a:prstGeom prst="rect">
            <a:avLst/>
          </a:prstGeom>
          <a:noFill/>
          <a:ln>
            <a:noFill/>
          </a:ln>
        </p:spPr>
      </p:pic>
      <p:pic>
        <p:nvPicPr>
          <p:cNvPr descr="Logotipo&#10;&#10;Descripción generada automáticamente" id="4429" name="Google Shape;4429;p98"/>
          <p:cNvPicPr preferRelativeResize="0"/>
          <p:nvPr/>
        </p:nvPicPr>
        <p:blipFill rotWithShape="1">
          <a:blip r:embed="rId7">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430" name="Google Shape;4430;p98"/>
          <p:cNvPicPr preferRelativeResize="0"/>
          <p:nvPr/>
        </p:nvPicPr>
        <p:blipFill rotWithShape="1">
          <a:blip r:embed="rId8">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431" name="Google Shape;4431;p98"/>
          <p:cNvPicPr preferRelativeResize="0"/>
          <p:nvPr/>
        </p:nvPicPr>
        <p:blipFill rotWithShape="1">
          <a:blip r:embed="rId9">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432" name="Google Shape;4432;p98"/>
          <p:cNvPicPr preferRelativeResize="0"/>
          <p:nvPr/>
        </p:nvPicPr>
        <p:blipFill rotWithShape="1">
          <a:blip r:embed="rId10">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433" name="Google Shape;4433;p98"/>
          <p:cNvPicPr preferRelativeResize="0"/>
          <p:nvPr/>
        </p:nvPicPr>
        <p:blipFill rotWithShape="1">
          <a:blip r:embed="rId11">
            <a:alphaModFix/>
          </a:blip>
          <a:srcRect b="0" l="0" r="0" t="0"/>
          <a:stretch/>
        </p:blipFill>
        <p:spPr>
          <a:xfrm>
            <a:off x="3983717" y="5560"/>
            <a:ext cx="727547" cy="719928"/>
          </a:xfrm>
          <a:prstGeom prst="rect">
            <a:avLst/>
          </a:prstGeom>
          <a:noFill/>
          <a:ln>
            <a:noFill/>
          </a:ln>
        </p:spPr>
      </p:pic>
      <p:pic>
        <p:nvPicPr>
          <p:cNvPr descr="C:\Users\Andrés Mejia\Desktop\METODOLOGÍA INVESTIGACIÓN\Metodología de la investigación-03.png" id="4434" name="Google Shape;4434;p98"/>
          <p:cNvPicPr preferRelativeResize="0"/>
          <p:nvPr/>
        </p:nvPicPr>
        <p:blipFill rotWithShape="1">
          <a:blip r:embed="rId12">
            <a:alphaModFix/>
          </a:blip>
          <a:srcRect b="0" l="0" r="0" t="0"/>
          <a:stretch/>
        </p:blipFill>
        <p:spPr>
          <a:xfrm>
            <a:off x="3277143" y="1132487"/>
            <a:ext cx="3618957" cy="1270393"/>
          </a:xfrm>
          <a:prstGeom prst="rect">
            <a:avLst/>
          </a:prstGeom>
          <a:noFill/>
          <a:ln>
            <a:noFill/>
          </a:ln>
        </p:spPr>
      </p:pic>
      <p:sp>
        <p:nvSpPr>
          <p:cNvPr id="4435" name="Google Shape;4435;p98"/>
          <p:cNvSpPr txBox="1"/>
          <p:nvPr/>
        </p:nvSpPr>
        <p:spPr>
          <a:xfrm>
            <a:off x="4655995" y="1606100"/>
            <a:ext cx="184742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Marco Teórico</a:t>
            </a:r>
            <a:endParaRPr sz="1500">
              <a:solidFill>
                <a:srgbClr val="482649"/>
              </a:solidFill>
              <a:latin typeface="Arial"/>
              <a:ea typeface="Arial"/>
              <a:cs typeface="Arial"/>
              <a:sym typeface="Arial"/>
            </a:endParaRPr>
          </a:p>
        </p:txBody>
      </p:sp>
      <p:sp>
        <p:nvSpPr>
          <p:cNvPr id="4436" name="Google Shape;4436;p98"/>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437" name="Google Shape;4437;p98"/>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8" name="Google Shape;4438;p98"/>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sp>
        <p:nvSpPr>
          <p:cNvPr id="4439" name="Google Shape;4439;p98"/>
          <p:cNvSpPr txBox="1"/>
          <p:nvPr/>
        </p:nvSpPr>
        <p:spPr>
          <a:xfrm>
            <a:off x="3924249" y="3070931"/>
            <a:ext cx="11057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Así mismo, en la revisión de la literatura, podríamos encontrar que no hay teorías previas ni publicaciones experimentales, sino someramente algún que otro estudio relacionados relativamente con nuestro problema de investigación o tema de estudio.</a:t>
            </a:r>
            <a:endParaRPr sz="1500">
              <a:solidFill>
                <a:schemeClr val="dk1"/>
              </a:solidFill>
              <a:latin typeface="Calibri"/>
              <a:ea typeface="Calibri"/>
              <a:cs typeface="Calibri"/>
              <a:sym typeface="Calibri"/>
            </a:endParaRPr>
          </a:p>
        </p:txBody>
      </p:sp>
      <p:sp>
        <p:nvSpPr>
          <p:cNvPr id="4440" name="Google Shape;4440;p98"/>
          <p:cNvSpPr/>
          <p:nvPr/>
        </p:nvSpPr>
        <p:spPr>
          <a:xfrm>
            <a:off x="6301005" y="3858054"/>
            <a:ext cx="7747636" cy="776158"/>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1" name="Google Shape;4441;p98"/>
          <p:cNvSpPr txBox="1"/>
          <p:nvPr/>
        </p:nvSpPr>
        <p:spPr>
          <a:xfrm>
            <a:off x="7035176" y="4719669"/>
            <a:ext cx="402594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s-CO" sz="1500" u="none" strike="noStrike">
                <a:solidFill>
                  <a:srgbClr val="9F4C97"/>
                </a:solidFill>
                <a:latin typeface="Arial"/>
                <a:ea typeface="Arial"/>
                <a:cs typeface="Arial"/>
                <a:sym typeface="Arial"/>
              </a:rPr>
              <a:t>Clic en la flecha para avanzar en el recorrido.</a:t>
            </a:r>
            <a:endParaRPr b="0" i="1" sz="1500">
              <a:solidFill>
                <a:srgbClr val="9F4C97"/>
              </a:solidFill>
              <a:latin typeface="Calibri"/>
              <a:ea typeface="Calibri"/>
              <a:cs typeface="Calibri"/>
              <a:sym typeface="Calibri"/>
            </a:endParaRPr>
          </a:p>
        </p:txBody>
      </p:sp>
      <p:sp>
        <p:nvSpPr>
          <p:cNvPr id="4442" name="Google Shape;4442;p98"/>
          <p:cNvSpPr/>
          <p:nvPr/>
        </p:nvSpPr>
        <p:spPr>
          <a:xfrm>
            <a:off x="4929255" y="3858054"/>
            <a:ext cx="1247125" cy="776158"/>
          </a:xfrm>
          <a:prstGeom prst="rect">
            <a:avLst/>
          </a:prstGeom>
          <a:solidFill>
            <a:srgbClr val="65AF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3" name="Google Shape;4443;p98"/>
          <p:cNvSpPr/>
          <p:nvPr/>
        </p:nvSpPr>
        <p:spPr>
          <a:xfrm flipH="1" rot="-5400000">
            <a:off x="3903350" y="3886905"/>
            <a:ext cx="802856" cy="718457"/>
          </a:xfrm>
          <a:prstGeom prst="triangle">
            <a:avLst>
              <a:gd fmla="val 50000" name="adj"/>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4" name="Google Shape;4444;p98"/>
          <p:cNvSpPr txBox="1"/>
          <p:nvPr/>
        </p:nvSpPr>
        <p:spPr>
          <a:xfrm>
            <a:off x="5199815" y="5597113"/>
            <a:ext cx="774763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dk1"/>
                </a:solidFill>
                <a:latin typeface="Arial"/>
                <a:ea typeface="Arial"/>
                <a:cs typeface="Arial"/>
                <a:sym typeface="Arial"/>
              </a:rPr>
              <a:t>Después de recolectar los datos, nos ayuda a ...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Explicar diferencias y similitudes entre nuestros resultados y el conocimiento existente.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Analizar formas de cómo podemos interpretar los datos.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Ubicar nuestros resultados y conclusiones dentro del conocimiento existente.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Construir teorías y explicaciones. </a:t>
            </a:r>
            <a:endParaRPr/>
          </a:p>
          <a:p>
            <a:pPr indent="-285750" lvl="0" marL="285750" marR="0" rtl="0" algn="just">
              <a:spcBef>
                <a:spcPts val="0"/>
              </a:spcBef>
              <a:spcAft>
                <a:spcPts val="0"/>
              </a:spcAft>
              <a:buClr>
                <a:schemeClr val="dk1"/>
              </a:buClr>
              <a:buSzPts val="1500"/>
              <a:buFont typeface="Noto Sans Symbols"/>
              <a:buChar char="❖"/>
            </a:pPr>
            <a:r>
              <a:rPr lang="es-CO" sz="1500">
                <a:solidFill>
                  <a:schemeClr val="dk1"/>
                </a:solidFill>
                <a:latin typeface="Arial"/>
                <a:ea typeface="Arial"/>
                <a:cs typeface="Arial"/>
                <a:sym typeface="Arial"/>
              </a:rPr>
              <a:t>Desarrollar nuevas preguntas de investigación e hipótesis.</a:t>
            </a:r>
            <a:endParaRPr/>
          </a:p>
        </p:txBody>
      </p:sp>
      <p:pic>
        <p:nvPicPr>
          <p:cNvPr descr="Logotipo&#10;&#10;Descripción generada automáticamente" id="4445" name="Google Shape;4445;p98"/>
          <p:cNvPicPr preferRelativeResize="0"/>
          <p:nvPr/>
        </p:nvPicPr>
        <p:blipFill rotWithShape="1">
          <a:blip r:embed="rId7">
            <a:alphaModFix/>
          </a:blip>
          <a:srcRect b="0" l="0" r="0" t="0"/>
          <a:stretch/>
        </p:blipFill>
        <p:spPr>
          <a:xfrm>
            <a:off x="15585088" y="4517791"/>
            <a:ext cx="525043" cy="525043"/>
          </a:xfrm>
          <a:prstGeom prst="rect">
            <a:avLst/>
          </a:prstGeom>
          <a:noFill/>
          <a:ln>
            <a:noFill/>
          </a:ln>
        </p:spPr>
      </p:pic>
      <p:sp>
        <p:nvSpPr>
          <p:cNvPr id="4446" name="Google Shape;4446;p98"/>
          <p:cNvSpPr/>
          <p:nvPr/>
        </p:nvSpPr>
        <p:spPr>
          <a:xfrm>
            <a:off x="5024423" y="5255141"/>
            <a:ext cx="8021970" cy="155352"/>
          </a:xfrm>
          <a:prstGeom prst="rect">
            <a:avLst/>
          </a:prstGeom>
          <a:solidFill>
            <a:srgbClr val="9949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0" name="Shape 4450"/>
        <p:cNvGrpSpPr/>
        <p:nvPr/>
      </p:nvGrpSpPr>
      <p:grpSpPr>
        <a:xfrm>
          <a:off x="0" y="0"/>
          <a:ext cx="0" cy="0"/>
          <a:chOff x="0" y="0"/>
          <a:chExt cx="0" cy="0"/>
        </a:xfrm>
      </p:grpSpPr>
      <p:sp>
        <p:nvSpPr>
          <p:cNvPr id="4451" name="Google Shape;4451;p99"/>
          <p:cNvSpPr/>
          <p:nvPr/>
        </p:nvSpPr>
        <p:spPr>
          <a:xfrm>
            <a:off x="0" y="0"/>
            <a:ext cx="2953062" cy="9131499"/>
          </a:xfrm>
          <a:prstGeom prst="rect">
            <a:avLst/>
          </a:prstGeom>
          <a:solidFill>
            <a:srgbClr val="9F4C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452" name="Google Shape;4452;p99"/>
          <p:cNvCxnSpPr/>
          <p:nvPr/>
        </p:nvCxnSpPr>
        <p:spPr>
          <a:xfrm flipH="1" rot="10800000">
            <a:off x="0" y="1461471"/>
            <a:ext cx="2953062" cy="2958"/>
          </a:xfrm>
          <a:prstGeom prst="straightConnector1">
            <a:avLst/>
          </a:prstGeom>
          <a:noFill/>
          <a:ln cap="flat" cmpd="sng" w="9525">
            <a:solidFill>
              <a:schemeClr val="lt1"/>
            </a:solidFill>
            <a:prstDash val="solid"/>
            <a:miter lim="800000"/>
            <a:headEnd len="sm" w="sm" type="none"/>
            <a:tailEnd len="sm" w="sm" type="none"/>
          </a:ln>
        </p:spPr>
      </p:cxnSp>
      <p:sp>
        <p:nvSpPr>
          <p:cNvPr id="4453" name="Google Shape;4453;p99"/>
          <p:cNvSpPr/>
          <p:nvPr/>
        </p:nvSpPr>
        <p:spPr>
          <a:xfrm>
            <a:off x="0" y="12491"/>
            <a:ext cx="2953062" cy="817122"/>
          </a:xfrm>
          <a:prstGeom prst="rect">
            <a:avLst/>
          </a:prstGeom>
          <a:solidFill>
            <a:srgbClr val="482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4" name="Google Shape;4454;p99"/>
          <p:cNvSpPr txBox="1"/>
          <p:nvPr/>
        </p:nvSpPr>
        <p:spPr>
          <a:xfrm>
            <a:off x="303029" y="213791"/>
            <a:ext cx="1227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MENÚ</a:t>
            </a:r>
            <a:endParaRPr/>
          </a:p>
        </p:txBody>
      </p:sp>
      <p:sp>
        <p:nvSpPr>
          <p:cNvPr id="4455" name="Google Shape;4455;p99"/>
          <p:cNvSpPr/>
          <p:nvPr/>
        </p:nvSpPr>
        <p:spPr>
          <a:xfrm>
            <a:off x="2953062" y="-12683"/>
            <a:ext cx="13302938" cy="817122"/>
          </a:xfrm>
          <a:prstGeom prst="rect">
            <a:avLst/>
          </a:pr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6" name="Google Shape;4456;p99"/>
          <p:cNvSpPr txBox="1"/>
          <p:nvPr/>
        </p:nvSpPr>
        <p:spPr>
          <a:xfrm>
            <a:off x="704757" y="982799"/>
            <a:ext cx="922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lt1"/>
                </a:solidFill>
                <a:latin typeface="Arial"/>
                <a:ea typeface="Arial"/>
                <a:cs typeface="Arial"/>
                <a:sym typeface="Arial"/>
              </a:rPr>
              <a:t>Inicio</a:t>
            </a:r>
            <a:endParaRPr/>
          </a:p>
        </p:txBody>
      </p:sp>
      <p:sp>
        <p:nvSpPr>
          <p:cNvPr id="4457" name="Google Shape;4457;p99"/>
          <p:cNvSpPr txBox="1"/>
          <p:nvPr/>
        </p:nvSpPr>
        <p:spPr>
          <a:xfrm>
            <a:off x="3277143" y="859085"/>
            <a:ext cx="942648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A5A5A5"/>
                </a:solidFill>
                <a:latin typeface="Arial"/>
                <a:ea typeface="Arial"/>
                <a:cs typeface="Arial"/>
                <a:sym typeface="Arial"/>
              </a:rPr>
              <a:t>Menú &gt; </a:t>
            </a:r>
            <a:r>
              <a:rPr lang="es-CO" sz="1500">
                <a:solidFill>
                  <a:srgbClr val="A5A5A5"/>
                </a:solidFill>
                <a:latin typeface="Arial"/>
                <a:ea typeface="Arial"/>
                <a:cs typeface="Arial"/>
                <a:sym typeface="Arial"/>
              </a:rPr>
              <a:t>Unidades de aprendizaje &gt; 2. Fundamento Teórico &gt; Proceso de revisión de la literatura</a:t>
            </a:r>
            <a:endParaRPr sz="1500">
              <a:solidFill>
                <a:srgbClr val="A5A5A5"/>
              </a:solidFill>
              <a:latin typeface="Arial"/>
              <a:ea typeface="Arial"/>
              <a:cs typeface="Arial"/>
              <a:sym typeface="Arial"/>
            </a:endParaRPr>
          </a:p>
        </p:txBody>
      </p:sp>
      <p:pic>
        <p:nvPicPr>
          <p:cNvPr descr="Logotipo&#10;&#10;Descripción generada automáticamente" id="4458" name="Google Shape;4458;p99"/>
          <p:cNvPicPr preferRelativeResize="0"/>
          <p:nvPr/>
        </p:nvPicPr>
        <p:blipFill rotWithShape="1">
          <a:blip r:embed="rId4">
            <a:alphaModFix/>
          </a:blip>
          <a:srcRect b="0" l="0" r="0" t="0"/>
          <a:stretch/>
        </p:blipFill>
        <p:spPr>
          <a:xfrm>
            <a:off x="13720455" y="0"/>
            <a:ext cx="2522419" cy="798766"/>
          </a:xfrm>
          <a:prstGeom prst="rect">
            <a:avLst/>
          </a:prstGeom>
          <a:noFill/>
          <a:ln>
            <a:noFill/>
          </a:ln>
        </p:spPr>
      </p:pic>
      <p:pic>
        <p:nvPicPr>
          <p:cNvPr descr="Icono&#10;&#10;Descripción generada automáticamente" id="4459" name="Google Shape;4459;p99"/>
          <p:cNvPicPr preferRelativeResize="0"/>
          <p:nvPr/>
        </p:nvPicPr>
        <p:blipFill rotWithShape="1">
          <a:blip r:embed="rId5">
            <a:alphaModFix/>
          </a:blip>
          <a:srcRect b="0" l="0" r="0" t="0"/>
          <a:stretch/>
        </p:blipFill>
        <p:spPr>
          <a:xfrm>
            <a:off x="181266" y="884455"/>
            <a:ext cx="525043" cy="519216"/>
          </a:xfrm>
          <a:prstGeom prst="rect">
            <a:avLst/>
          </a:prstGeom>
          <a:noFill/>
          <a:ln>
            <a:noFill/>
          </a:ln>
        </p:spPr>
      </p:pic>
      <p:cxnSp>
        <p:nvCxnSpPr>
          <p:cNvPr id="4460" name="Google Shape;4460;p99"/>
          <p:cNvCxnSpPr/>
          <p:nvPr/>
        </p:nvCxnSpPr>
        <p:spPr>
          <a:xfrm>
            <a:off x="13807" y="3648173"/>
            <a:ext cx="2939255" cy="0"/>
          </a:xfrm>
          <a:prstGeom prst="straightConnector1">
            <a:avLst/>
          </a:prstGeom>
          <a:noFill/>
          <a:ln cap="flat" cmpd="sng" w="9525">
            <a:solidFill>
              <a:schemeClr val="lt1"/>
            </a:solidFill>
            <a:prstDash val="solid"/>
            <a:miter lim="800000"/>
            <a:headEnd len="sm" w="sm" type="none"/>
            <a:tailEnd len="sm" w="sm" type="none"/>
          </a:ln>
        </p:spPr>
      </p:cxnSp>
      <p:sp>
        <p:nvSpPr>
          <p:cNvPr id="4461" name="Google Shape;4461;p99"/>
          <p:cNvSpPr txBox="1"/>
          <p:nvPr/>
        </p:nvSpPr>
        <p:spPr>
          <a:xfrm>
            <a:off x="232941" y="2178186"/>
            <a:ext cx="26490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1. La pesquisa bibliográfica</a:t>
            </a:r>
            <a:endParaRPr/>
          </a:p>
        </p:txBody>
      </p:sp>
      <p:sp>
        <p:nvSpPr>
          <p:cNvPr id="4462" name="Google Shape;4462;p99"/>
          <p:cNvSpPr txBox="1"/>
          <p:nvPr/>
        </p:nvSpPr>
        <p:spPr>
          <a:xfrm>
            <a:off x="286296" y="2839688"/>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Exploración de la literatura como sustento</a:t>
            </a:r>
            <a:endParaRPr b="1" sz="1500">
              <a:solidFill>
                <a:schemeClr val="lt1"/>
              </a:solidFill>
              <a:latin typeface="Arial"/>
              <a:ea typeface="Arial"/>
              <a:cs typeface="Arial"/>
              <a:sym typeface="Arial"/>
            </a:endParaRPr>
          </a:p>
        </p:txBody>
      </p:sp>
      <p:cxnSp>
        <p:nvCxnSpPr>
          <p:cNvPr id="4463" name="Google Shape;4463;p99"/>
          <p:cNvCxnSpPr/>
          <p:nvPr/>
        </p:nvCxnSpPr>
        <p:spPr>
          <a:xfrm>
            <a:off x="51266" y="2099245"/>
            <a:ext cx="2901796" cy="0"/>
          </a:xfrm>
          <a:prstGeom prst="straightConnector1">
            <a:avLst/>
          </a:prstGeom>
          <a:noFill/>
          <a:ln cap="flat" cmpd="sng" w="9525">
            <a:solidFill>
              <a:schemeClr val="lt1"/>
            </a:solidFill>
            <a:prstDash val="solid"/>
            <a:miter lim="800000"/>
            <a:headEnd len="sm" w="sm" type="none"/>
            <a:tailEnd len="sm" w="sm" type="none"/>
          </a:ln>
        </p:spPr>
      </p:cxnSp>
      <p:sp>
        <p:nvSpPr>
          <p:cNvPr id="4464" name="Google Shape;4464;p99"/>
          <p:cNvSpPr txBox="1"/>
          <p:nvPr/>
        </p:nvSpPr>
        <p:spPr>
          <a:xfrm>
            <a:off x="232941" y="1645195"/>
            <a:ext cx="259569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Unidades de aprendizaje</a:t>
            </a:r>
            <a:endParaRPr/>
          </a:p>
        </p:txBody>
      </p:sp>
      <p:sp>
        <p:nvSpPr>
          <p:cNvPr id="4465" name="Google Shape;4465;p99"/>
          <p:cNvSpPr/>
          <p:nvPr/>
        </p:nvSpPr>
        <p:spPr>
          <a:xfrm rot="-9031622">
            <a:off x="2354739" y="2374042"/>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cono&#10;&#10;Descripción generada automáticamente" id="4466" name="Google Shape;4466;p99"/>
          <p:cNvPicPr preferRelativeResize="0"/>
          <p:nvPr/>
        </p:nvPicPr>
        <p:blipFill rotWithShape="1">
          <a:blip r:embed="rId6">
            <a:alphaModFix/>
          </a:blip>
          <a:srcRect b="0" l="0" r="0" t="0"/>
          <a:stretch/>
        </p:blipFill>
        <p:spPr>
          <a:xfrm>
            <a:off x="15497131" y="4235686"/>
            <a:ext cx="700959" cy="660126"/>
          </a:xfrm>
          <a:prstGeom prst="rect">
            <a:avLst/>
          </a:prstGeom>
          <a:noFill/>
          <a:ln>
            <a:noFill/>
          </a:ln>
        </p:spPr>
      </p:pic>
      <p:pic>
        <p:nvPicPr>
          <p:cNvPr descr="Icono&#10;&#10;Descripción generada automáticamente" id="4467" name="Google Shape;4467;p99"/>
          <p:cNvPicPr preferRelativeResize="0"/>
          <p:nvPr/>
        </p:nvPicPr>
        <p:blipFill rotWithShape="1">
          <a:blip r:embed="rId7">
            <a:alphaModFix/>
          </a:blip>
          <a:srcRect b="0" l="0" r="0" t="0"/>
          <a:stretch/>
        </p:blipFill>
        <p:spPr>
          <a:xfrm>
            <a:off x="2882620" y="4292981"/>
            <a:ext cx="936836" cy="660126"/>
          </a:xfrm>
          <a:prstGeom prst="rect">
            <a:avLst/>
          </a:prstGeom>
          <a:noFill/>
          <a:ln>
            <a:noFill/>
          </a:ln>
        </p:spPr>
      </p:pic>
      <p:pic>
        <p:nvPicPr>
          <p:cNvPr descr="Logotipo&#10;&#10;Descripción generada automáticamente" id="4468" name="Google Shape;4468;p99"/>
          <p:cNvPicPr preferRelativeResize="0"/>
          <p:nvPr/>
        </p:nvPicPr>
        <p:blipFill rotWithShape="1">
          <a:blip r:embed="rId8">
            <a:alphaModFix/>
          </a:blip>
          <a:srcRect b="0" l="0" r="0" t="0"/>
          <a:stretch/>
        </p:blipFill>
        <p:spPr>
          <a:xfrm>
            <a:off x="2198533" y="4663889"/>
            <a:ext cx="525043" cy="525043"/>
          </a:xfrm>
          <a:prstGeom prst="rect">
            <a:avLst/>
          </a:prstGeom>
          <a:noFill/>
          <a:ln>
            <a:noFill/>
          </a:ln>
        </p:spPr>
      </p:pic>
      <p:pic>
        <p:nvPicPr>
          <p:cNvPr descr="C:\Users\Andrés Mejia\Desktop\METODOLOGÍA INVESTIGACIÓN\bibliografia.png" id="4469" name="Google Shape;4469;p99"/>
          <p:cNvPicPr preferRelativeResize="0"/>
          <p:nvPr/>
        </p:nvPicPr>
        <p:blipFill rotWithShape="1">
          <a:blip r:embed="rId9">
            <a:alphaModFix/>
          </a:blip>
          <a:srcRect b="0" l="0" r="0" t="0"/>
          <a:stretch/>
        </p:blipFill>
        <p:spPr>
          <a:xfrm>
            <a:off x="5368330" y="135456"/>
            <a:ext cx="482967" cy="529874"/>
          </a:xfrm>
          <a:prstGeom prst="rect">
            <a:avLst/>
          </a:prstGeom>
          <a:noFill/>
          <a:ln>
            <a:noFill/>
          </a:ln>
        </p:spPr>
      </p:pic>
      <p:pic>
        <p:nvPicPr>
          <p:cNvPr descr="C:\Users\Andrés Mejia\Desktop\METODOLOGÍA INVESTIGACIÓN\Botonera-77.png" id="4470" name="Google Shape;4470;p99"/>
          <p:cNvPicPr preferRelativeResize="0"/>
          <p:nvPr/>
        </p:nvPicPr>
        <p:blipFill rotWithShape="1">
          <a:blip r:embed="rId10">
            <a:alphaModFix/>
          </a:blip>
          <a:srcRect b="0" l="0" r="0" t="0"/>
          <a:stretch/>
        </p:blipFill>
        <p:spPr>
          <a:xfrm>
            <a:off x="3400063" y="97813"/>
            <a:ext cx="621754" cy="603139"/>
          </a:xfrm>
          <a:prstGeom prst="rect">
            <a:avLst/>
          </a:prstGeom>
          <a:noFill/>
          <a:ln>
            <a:noFill/>
          </a:ln>
        </p:spPr>
      </p:pic>
      <p:pic>
        <p:nvPicPr>
          <p:cNvPr descr="C:\Users\Andrés Mejia\Desktop\METODOLOGÍA INVESTIGACIÓN\Botonera-78.png" id="4471" name="Google Shape;4471;p99"/>
          <p:cNvPicPr preferRelativeResize="0"/>
          <p:nvPr/>
        </p:nvPicPr>
        <p:blipFill rotWithShape="1">
          <a:blip r:embed="rId11">
            <a:alphaModFix/>
          </a:blip>
          <a:srcRect b="0" l="0" r="0" t="0"/>
          <a:stretch/>
        </p:blipFill>
        <p:spPr>
          <a:xfrm>
            <a:off x="4666655" y="113808"/>
            <a:ext cx="701675" cy="600075"/>
          </a:xfrm>
          <a:prstGeom prst="rect">
            <a:avLst/>
          </a:prstGeom>
          <a:noFill/>
          <a:ln>
            <a:noFill/>
          </a:ln>
        </p:spPr>
      </p:pic>
      <p:pic>
        <p:nvPicPr>
          <p:cNvPr descr="C:\Users\Andrés Mejia\Desktop\METODOLOGÍA INVESTIGACIÓN\Botonera-79.png" id="4472" name="Google Shape;4472;p99"/>
          <p:cNvPicPr preferRelativeResize="0"/>
          <p:nvPr/>
        </p:nvPicPr>
        <p:blipFill rotWithShape="1">
          <a:blip r:embed="rId12">
            <a:alphaModFix/>
          </a:blip>
          <a:srcRect b="0" l="0" r="0" t="0"/>
          <a:stretch/>
        </p:blipFill>
        <p:spPr>
          <a:xfrm>
            <a:off x="3983717" y="5560"/>
            <a:ext cx="727547" cy="719928"/>
          </a:xfrm>
          <a:prstGeom prst="rect">
            <a:avLst/>
          </a:prstGeom>
          <a:noFill/>
          <a:ln>
            <a:noFill/>
          </a:ln>
        </p:spPr>
      </p:pic>
      <p:sp>
        <p:nvSpPr>
          <p:cNvPr id="4473" name="Google Shape;4473;p99"/>
          <p:cNvSpPr txBox="1"/>
          <p:nvPr/>
        </p:nvSpPr>
        <p:spPr>
          <a:xfrm>
            <a:off x="232940" y="3732081"/>
            <a:ext cx="2244297"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chemeClr val="lt1"/>
                </a:solidFill>
                <a:latin typeface="Arial"/>
                <a:ea typeface="Arial"/>
                <a:cs typeface="Arial"/>
                <a:sym typeface="Arial"/>
              </a:rPr>
              <a:t>2. Fundamento Teórico</a:t>
            </a:r>
            <a:endParaRPr/>
          </a:p>
        </p:txBody>
      </p:sp>
      <p:sp>
        <p:nvSpPr>
          <p:cNvPr id="4474" name="Google Shape;4474;p99"/>
          <p:cNvSpPr/>
          <p:nvPr/>
        </p:nvSpPr>
        <p:spPr>
          <a:xfrm rot="-9031622">
            <a:off x="2354741" y="4021173"/>
            <a:ext cx="156013" cy="134494"/>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5" name="Google Shape;4475;p99"/>
          <p:cNvSpPr txBox="1"/>
          <p:nvPr/>
        </p:nvSpPr>
        <p:spPr>
          <a:xfrm>
            <a:off x="259618" y="4412774"/>
            <a:ext cx="25956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500">
                <a:solidFill>
                  <a:srgbClr val="482649"/>
                </a:solidFill>
                <a:latin typeface="Arial"/>
                <a:ea typeface="Arial"/>
                <a:cs typeface="Arial"/>
                <a:sym typeface="Arial"/>
              </a:rPr>
              <a:t>Proceso de revisión de la literatura</a:t>
            </a:r>
            <a:endParaRPr b="1" sz="1500">
              <a:solidFill>
                <a:srgbClr val="482649"/>
              </a:solidFill>
              <a:latin typeface="Arial"/>
              <a:ea typeface="Arial"/>
              <a:cs typeface="Arial"/>
              <a:sym typeface="Arial"/>
            </a:endParaRPr>
          </a:p>
        </p:txBody>
      </p:sp>
      <p:pic>
        <p:nvPicPr>
          <p:cNvPr descr="Logotipo&#10;&#10;Descripción generada automáticamente" id="4476" name="Google Shape;4476;p99"/>
          <p:cNvPicPr preferRelativeResize="0"/>
          <p:nvPr/>
        </p:nvPicPr>
        <p:blipFill rotWithShape="1">
          <a:blip r:embed="rId8">
            <a:alphaModFix/>
          </a:blip>
          <a:srcRect b="0" l="0" r="0" t="0"/>
          <a:stretch/>
        </p:blipFill>
        <p:spPr>
          <a:xfrm>
            <a:off x="15585088" y="4517791"/>
            <a:ext cx="525043" cy="525043"/>
          </a:xfrm>
          <a:prstGeom prst="rect">
            <a:avLst/>
          </a:prstGeom>
          <a:noFill/>
          <a:ln>
            <a:noFill/>
          </a:ln>
        </p:spPr>
      </p:pic>
      <p:sp>
        <p:nvSpPr>
          <p:cNvPr id="4477" name="Google Shape;4477;p99"/>
          <p:cNvSpPr txBox="1"/>
          <p:nvPr/>
        </p:nvSpPr>
        <p:spPr>
          <a:xfrm>
            <a:off x="4720107" y="1583869"/>
            <a:ext cx="1933370" cy="61555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1700">
                <a:solidFill>
                  <a:srgbClr val="9F4C97"/>
                </a:solidFill>
                <a:latin typeface="Arial"/>
                <a:ea typeface="Arial"/>
                <a:cs typeface="Arial"/>
                <a:sym typeface="Arial"/>
              </a:rPr>
              <a:t>ACTIVIDAD INTERACTIVA</a:t>
            </a:r>
            <a:endParaRPr sz="1700">
              <a:solidFill>
                <a:srgbClr val="9F4C97"/>
              </a:solidFill>
              <a:latin typeface="Arial"/>
              <a:ea typeface="Arial"/>
              <a:cs typeface="Arial"/>
              <a:sym typeface="Arial"/>
            </a:endParaRPr>
          </a:p>
        </p:txBody>
      </p:sp>
      <p:cxnSp>
        <p:nvCxnSpPr>
          <p:cNvPr id="4478" name="Google Shape;4478;p99"/>
          <p:cNvCxnSpPr/>
          <p:nvPr/>
        </p:nvCxnSpPr>
        <p:spPr>
          <a:xfrm flipH="1" rot="10800000">
            <a:off x="3819456" y="2295335"/>
            <a:ext cx="2833154" cy="9805"/>
          </a:xfrm>
          <a:prstGeom prst="straightConnector1">
            <a:avLst/>
          </a:prstGeom>
          <a:noFill/>
          <a:ln cap="flat" cmpd="sng" w="57150">
            <a:solidFill>
              <a:srgbClr val="9F4C97"/>
            </a:solidFill>
            <a:prstDash val="solid"/>
            <a:miter lim="800000"/>
            <a:headEnd len="sm" w="sm" type="none"/>
            <a:tailEnd len="sm" w="sm" type="none"/>
          </a:ln>
        </p:spPr>
      </p:cxnSp>
      <p:pic>
        <p:nvPicPr>
          <p:cNvPr descr="Gráfico, Icono&#10;&#10;Descripción generada automáticamente" id="4479" name="Google Shape;4479;p99"/>
          <p:cNvPicPr preferRelativeResize="0"/>
          <p:nvPr/>
        </p:nvPicPr>
        <p:blipFill rotWithShape="1">
          <a:blip r:embed="rId13">
            <a:alphaModFix/>
          </a:blip>
          <a:srcRect b="0" l="0" r="0" t="0"/>
          <a:stretch/>
        </p:blipFill>
        <p:spPr>
          <a:xfrm>
            <a:off x="3386322" y="1377015"/>
            <a:ext cx="1302253" cy="1302253"/>
          </a:xfrm>
          <a:prstGeom prst="rect">
            <a:avLst/>
          </a:prstGeom>
          <a:noFill/>
          <a:ln>
            <a:noFill/>
          </a:ln>
        </p:spPr>
      </p:pic>
      <p:sp>
        <p:nvSpPr>
          <p:cNvPr id="4480" name="Google Shape;4480;p99"/>
          <p:cNvSpPr/>
          <p:nvPr/>
        </p:nvSpPr>
        <p:spPr>
          <a:xfrm>
            <a:off x="6968307" y="1461471"/>
            <a:ext cx="8198121" cy="1076743"/>
          </a:xfrm>
          <a:prstGeom prst="roundRect">
            <a:avLst>
              <a:gd fmla="val 16667" name="adj"/>
            </a:avLst>
          </a:prstGeom>
          <a:solidFill>
            <a:srgbClr val="DDEAF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1" name="Google Shape;4481;p99"/>
          <p:cNvSpPr txBox="1"/>
          <p:nvPr/>
        </p:nvSpPr>
        <p:spPr>
          <a:xfrm>
            <a:off x="7194968" y="1751142"/>
            <a:ext cx="7744798"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rgbClr val="0C0C0C"/>
                </a:solidFill>
                <a:latin typeface="Arial"/>
                <a:ea typeface="Arial"/>
                <a:cs typeface="Arial"/>
                <a:sym typeface="Arial"/>
              </a:rPr>
              <a:t>Seleccione falso o verdadero según corresponda, al finalizar pulse la opción "</a:t>
            </a:r>
            <a:r>
              <a:rPr b="1" lang="es-CO" sz="1500">
                <a:solidFill>
                  <a:srgbClr val="0C0C0C"/>
                </a:solidFill>
                <a:latin typeface="Arial"/>
                <a:ea typeface="Arial"/>
                <a:cs typeface="Arial"/>
                <a:sym typeface="Arial"/>
              </a:rPr>
              <a:t>Calificar</a:t>
            </a:r>
            <a:r>
              <a:rPr lang="es-CO" sz="1500">
                <a:solidFill>
                  <a:srgbClr val="0C0C0C"/>
                </a:solidFill>
                <a:latin typeface="Arial"/>
                <a:ea typeface="Arial"/>
                <a:cs typeface="Arial"/>
                <a:sym typeface="Arial"/>
              </a:rPr>
              <a:t>" para conocer su puntuación.</a:t>
            </a:r>
            <a:endParaRPr/>
          </a:p>
        </p:txBody>
      </p:sp>
      <p:sp>
        <p:nvSpPr>
          <p:cNvPr id="4482" name="Google Shape;4482;p99"/>
          <p:cNvSpPr txBox="1"/>
          <p:nvPr/>
        </p:nvSpPr>
        <p:spPr>
          <a:xfrm>
            <a:off x="4381303" y="2388645"/>
            <a:ext cx="261809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1600">
                <a:solidFill>
                  <a:srgbClr val="A5A5A5"/>
                </a:solidFill>
                <a:latin typeface="Arial"/>
                <a:ea typeface="Arial"/>
                <a:cs typeface="Arial"/>
                <a:sym typeface="Arial"/>
              </a:rPr>
              <a:t>FALSO/VERDADERO</a:t>
            </a:r>
            <a:endParaRPr/>
          </a:p>
        </p:txBody>
      </p:sp>
      <p:sp>
        <p:nvSpPr>
          <p:cNvPr id="4483" name="Google Shape;4483;p99"/>
          <p:cNvSpPr/>
          <p:nvPr/>
        </p:nvSpPr>
        <p:spPr>
          <a:xfrm>
            <a:off x="3831629" y="3165146"/>
            <a:ext cx="11480657" cy="4533949"/>
          </a:xfrm>
          <a:prstGeom prst="roundRect">
            <a:avLst>
              <a:gd fmla="val 16667" name="adj"/>
            </a:avLst>
          </a:prstGeom>
          <a:solidFill>
            <a:srgbClr val="697E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4" name="Google Shape;4484;p99"/>
          <p:cNvSpPr/>
          <p:nvPr/>
        </p:nvSpPr>
        <p:spPr>
          <a:xfrm>
            <a:off x="4185357" y="3427667"/>
            <a:ext cx="10974311" cy="4049215"/>
          </a:xfrm>
          <a:prstGeom prst="roundRect">
            <a:avLst>
              <a:gd fmla="val 16667" name="adj"/>
            </a:avLst>
          </a:prstGeom>
          <a:noFill/>
          <a:ln cap="flat" cmpd="sng" w="381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0000"/>
              </a:solidFill>
              <a:latin typeface="Calibri"/>
              <a:ea typeface="Calibri"/>
              <a:cs typeface="Calibri"/>
              <a:sym typeface="Calibri"/>
            </a:endParaRPr>
          </a:p>
        </p:txBody>
      </p:sp>
      <p:sp>
        <p:nvSpPr>
          <p:cNvPr id="4485" name="Google Shape;4485;p99"/>
          <p:cNvSpPr txBox="1"/>
          <p:nvPr/>
        </p:nvSpPr>
        <p:spPr>
          <a:xfrm>
            <a:off x="5255070" y="3742320"/>
            <a:ext cx="7490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Ítem</a:t>
            </a:r>
            <a:endParaRPr/>
          </a:p>
        </p:txBody>
      </p:sp>
      <p:sp>
        <p:nvSpPr>
          <p:cNvPr id="4486" name="Google Shape;4486;p99"/>
          <p:cNvSpPr txBox="1"/>
          <p:nvPr/>
        </p:nvSpPr>
        <p:spPr>
          <a:xfrm>
            <a:off x="10920641" y="3742320"/>
            <a:ext cx="15417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Verdadero</a:t>
            </a:r>
            <a:endParaRPr/>
          </a:p>
        </p:txBody>
      </p:sp>
      <p:sp>
        <p:nvSpPr>
          <p:cNvPr id="4487" name="Google Shape;4487;p99"/>
          <p:cNvSpPr txBox="1"/>
          <p:nvPr/>
        </p:nvSpPr>
        <p:spPr>
          <a:xfrm>
            <a:off x="13070970" y="3742320"/>
            <a:ext cx="91968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000">
                <a:solidFill>
                  <a:schemeClr val="lt1"/>
                </a:solidFill>
                <a:latin typeface="Arial"/>
                <a:ea typeface="Arial"/>
                <a:cs typeface="Arial"/>
                <a:sym typeface="Arial"/>
              </a:rPr>
              <a:t>Falso</a:t>
            </a:r>
            <a:endParaRPr/>
          </a:p>
        </p:txBody>
      </p:sp>
      <p:cxnSp>
        <p:nvCxnSpPr>
          <p:cNvPr id="4488" name="Google Shape;4488;p99"/>
          <p:cNvCxnSpPr/>
          <p:nvPr/>
        </p:nvCxnSpPr>
        <p:spPr>
          <a:xfrm>
            <a:off x="4537410" y="4538979"/>
            <a:ext cx="9975872" cy="0"/>
          </a:xfrm>
          <a:prstGeom prst="straightConnector1">
            <a:avLst/>
          </a:prstGeom>
          <a:noFill/>
          <a:ln cap="flat" cmpd="sng" w="12700">
            <a:solidFill>
              <a:schemeClr val="lt1"/>
            </a:solidFill>
            <a:prstDash val="solid"/>
            <a:miter lim="800000"/>
            <a:headEnd len="sm" w="sm" type="none"/>
            <a:tailEnd len="sm" w="sm" type="none"/>
          </a:ln>
        </p:spPr>
      </p:cxnSp>
      <p:pic>
        <p:nvPicPr>
          <p:cNvPr descr="C:\Users\Andrés Mejia\Desktop\feliz.png" id="4489" name="Google Shape;4489;p99"/>
          <p:cNvPicPr preferRelativeResize="0"/>
          <p:nvPr/>
        </p:nvPicPr>
        <p:blipFill rotWithShape="1">
          <a:blip r:embed="rId14">
            <a:alphaModFix/>
          </a:blip>
          <a:srcRect b="0" l="0" r="0" t="0"/>
          <a:stretch/>
        </p:blipFill>
        <p:spPr>
          <a:xfrm>
            <a:off x="13327798" y="4602401"/>
            <a:ext cx="430924" cy="430924"/>
          </a:xfrm>
          <a:prstGeom prst="rect">
            <a:avLst/>
          </a:prstGeom>
          <a:noFill/>
          <a:ln>
            <a:noFill/>
          </a:ln>
        </p:spPr>
      </p:pic>
      <p:pic>
        <p:nvPicPr>
          <p:cNvPr descr="C:\Users\Andrés Mejia\Desktop\triste.png" id="4490" name="Google Shape;4490;p99"/>
          <p:cNvPicPr preferRelativeResize="0"/>
          <p:nvPr/>
        </p:nvPicPr>
        <p:blipFill rotWithShape="1">
          <a:blip r:embed="rId15">
            <a:alphaModFix/>
          </a:blip>
          <a:srcRect b="0" l="0" r="0" t="0"/>
          <a:stretch/>
        </p:blipFill>
        <p:spPr>
          <a:xfrm>
            <a:off x="11500063" y="4643200"/>
            <a:ext cx="425669" cy="425669"/>
          </a:xfrm>
          <a:prstGeom prst="rect">
            <a:avLst/>
          </a:prstGeom>
          <a:noFill/>
          <a:ln>
            <a:noFill/>
          </a:ln>
        </p:spPr>
      </p:pic>
      <p:cxnSp>
        <p:nvCxnSpPr>
          <p:cNvPr id="4491" name="Google Shape;4491;p99"/>
          <p:cNvCxnSpPr/>
          <p:nvPr/>
        </p:nvCxnSpPr>
        <p:spPr>
          <a:xfrm>
            <a:off x="4537410" y="5170596"/>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492" name="Google Shape;4492;p99"/>
          <p:cNvCxnSpPr/>
          <p:nvPr/>
        </p:nvCxnSpPr>
        <p:spPr>
          <a:xfrm>
            <a:off x="4584021" y="5748665"/>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493" name="Google Shape;4493;p99"/>
          <p:cNvCxnSpPr/>
          <p:nvPr/>
        </p:nvCxnSpPr>
        <p:spPr>
          <a:xfrm>
            <a:off x="4584021" y="6469595"/>
            <a:ext cx="9975872" cy="0"/>
          </a:xfrm>
          <a:prstGeom prst="straightConnector1">
            <a:avLst/>
          </a:prstGeom>
          <a:noFill/>
          <a:ln cap="flat" cmpd="sng" w="12700">
            <a:solidFill>
              <a:schemeClr val="lt1"/>
            </a:solidFill>
            <a:prstDash val="solid"/>
            <a:miter lim="800000"/>
            <a:headEnd len="sm" w="sm" type="none"/>
            <a:tailEnd len="sm" w="sm" type="none"/>
          </a:ln>
        </p:spPr>
      </p:cxnSp>
      <p:cxnSp>
        <p:nvCxnSpPr>
          <p:cNvPr id="4494" name="Google Shape;4494;p99"/>
          <p:cNvCxnSpPr/>
          <p:nvPr/>
        </p:nvCxnSpPr>
        <p:spPr>
          <a:xfrm>
            <a:off x="4584021" y="7125336"/>
            <a:ext cx="9975872" cy="0"/>
          </a:xfrm>
          <a:prstGeom prst="straightConnector1">
            <a:avLst/>
          </a:prstGeom>
          <a:noFill/>
          <a:ln cap="flat" cmpd="sng" w="12700">
            <a:solidFill>
              <a:schemeClr val="lt1"/>
            </a:solidFill>
            <a:prstDash val="solid"/>
            <a:miter lim="800000"/>
            <a:headEnd len="sm" w="sm" type="none"/>
            <a:tailEnd len="sm" w="sm" type="none"/>
          </a:ln>
        </p:spPr>
      </p:cxnSp>
      <p:pic>
        <p:nvPicPr>
          <p:cNvPr descr="C:\Users\Andrés Mejia\Desktop\feliz.png" id="4495" name="Google Shape;4495;p99"/>
          <p:cNvPicPr preferRelativeResize="0"/>
          <p:nvPr/>
        </p:nvPicPr>
        <p:blipFill rotWithShape="1">
          <a:blip r:embed="rId14">
            <a:alphaModFix/>
          </a:blip>
          <a:srcRect b="0" l="0" r="0" t="0"/>
          <a:stretch/>
        </p:blipFill>
        <p:spPr>
          <a:xfrm>
            <a:off x="13327798" y="5234018"/>
            <a:ext cx="430924" cy="430924"/>
          </a:xfrm>
          <a:prstGeom prst="rect">
            <a:avLst/>
          </a:prstGeom>
          <a:noFill/>
          <a:ln>
            <a:noFill/>
          </a:ln>
        </p:spPr>
      </p:pic>
      <p:pic>
        <p:nvPicPr>
          <p:cNvPr descr="C:\Users\Andrés Mejia\Desktop\triste.png" id="4496" name="Google Shape;4496;p99"/>
          <p:cNvPicPr preferRelativeResize="0"/>
          <p:nvPr/>
        </p:nvPicPr>
        <p:blipFill rotWithShape="1">
          <a:blip r:embed="rId15">
            <a:alphaModFix/>
          </a:blip>
          <a:srcRect b="0" l="0" r="0" t="0"/>
          <a:stretch/>
        </p:blipFill>
        <p:spPr>
          <a:xfrm>
            <a:off x="11500063" y="5254287"/>
            <a:ext cx="425669" cy="425669"/>
          </a:xfrm>
          <a:prstGeom prst="rect">
            <a:avLst/>
          </a:prstGeom>
          <a:noFill/>
          <a:ln>
            <a:noFill/>
          </a:ln>
        </p:spPr>
      </p:pic>
      <p:pic>
        <p:nvPicPr>
          <p:cNvPr descr="C:\Users\Andrés Mejia\Desktop\feliz.png" id="4497" name="Google Shape;4497;p99"/>
          <p:cNvPicPr preferRelativeResize="0"/>
          <p:nvPr/>
        </p:nvPicPr>
        <p:blipFill rotWithShape="1">
          <a:blip r:embed="rId14">
            <a:alphaModFix/>
          </a:blip>
          <a:srcRect b="0" l="0" r="0" t="0"/>
          <a:stretch/>
        </p:blipFill>
        <p:spPr>
          <a:xfrm>
            <a:off x="11497435" y="5891618"/>
            <a:ext cx="430924" cy="430924"/>
          </a:xfrm>
          <a:prstGeom prst="rect">
            <a:avLst/>
          </a:prstGeom>
          <a:noFill/>
          <a:ln>
            <a:noFill/>
          </a:ln>
        </p:spPr>
      </p:pic>
      <p:pic>
        <p:nvPicPr>
          <p:cNvPr descr="C:\Users\Andrés Mejia\Desktop\triste.png" id="4498" name="Google Shape;4498;p99"/>
          <p:cNvPicPr preferRelativeResize="0"/>
          <p:nvPr/>
        </p:nvPicPr>
        <p:blipFill rotWithShape="1">
          <a:blip r:embed="rId15">
            <a:alphaModFix/>
          </a:blip>
          <a:srcRect b="0" l="0" r="0" t="0"/>
          <a:stretch/>
        </p:blipFill>
        <p:spPr>
          <a:xfrm>
            <a:off x="13330427" y="5896873"/>
            <a:ext cx="425669" cy="425669"/>
          </a:xfrm>
          <a:prstGeom prst="rect">
            <a:avLst/>
          </a:prstGeom>
          <a:noFill/>
          <a:ln>
            <a:noFill/>
          </a:ln>
        </p:spPr>
      </p:pic>
      <p:pic>
        <p:nvPicPr>
          <p:cNvPr descr="C:\Users\Andrés Mejia\Desktop\feliz.png" id="4499" name="Google Shape;4499;p99"/>
          <p:cNvPicPr preferRelativeResize="0"/>
          <p:nvPr/>
        </p:nvPicPr>
        <p:blipFill rotWithShape="1">
          <a:blip r:embed="rId14">
            <a:alphaModFix/>
          </a:blip>
          <a:srcRect b="0" l="0" r="0" t="0"/>
          <a:stretch/>
        </p:blipFill>
        <p:spPr>
          <a:xfrm>
            <a:off x="11497435" y="6554736"/>
            <a:ext cx="430924" cy="430924"/>
          </a:xfrm>
          <a:prstGeom prst="rect">
            <a:avLst/>
          </a:prstGeom>
          <a:noFill/>
          <a:ln>
            <a:noFill/>
          </a:ln>
        </p:spPr>
      </p:pic>
      <p:pic>
        <p:nvPicPr>
          <p:cNvPr descr="C:\Users\Andrés Mejia\Desktop\triste.png" id="4500" name="Google Shape;4500;p99"/>
          <p:cNvPicPr preferRelativeResize="0"/>
          <p:nvPr/>
        </p:nvPicPr>
        <p:blipFill rotWithShape="1">
          <a:blip r:embed="rId15">
            <a:alphaModFix/>
          </a:blip>
          <a:srcRect b="0" l="0" r="0" t="0"/>
          <a:stretch/>
        </p:blipFill>
        <p:spPr>
          <a:xfrm>
            <a:off x="13330427" y="6559991"/>
            <a:ext cx="425669" cy="425669"/>
          </a:xfrm>
          <a:prstGeom prst="rect">
            <a:avLst/>
          </a:prstGeom>
          <a:noFill/>
          <a:ln>
            <a:noFill/>
          </a:ln>
        </p:spPr>
      </p:pic>
      <p:pic>
        <p:nvPicPr>
          <p:cNvPr descr="C:\Users\Andrés Mejia\Desktop\personaje.png" id="4501" name="Google Shape;4501;p99"/>
          <p:cNvPicPr preferRelativeResize="0"/>
          <p:nvPr/>
        </p:nvPicPr>
        <p:blipFill rotWithShape="1">
          <a:blip r:embed="rId16">
            <a:alphaModFix/>
          </a:blip>
          <a:srcRect b="0" l="0" r="0" t="0"/>
          <a:stretch/>
        </p:blipFill>
        <p:spPr>
          <a:xfrm>
            <a:off x="660113" y="6374515"/>
            <a:ext cx="1741353" cy="2540139"/>
          </a:xfrm>
          <a:prstGeom prst="rect">
            <a:avLst/>
          </a:prstGeom>
          <a:noFill/>
          <a:ln>
            <a:noFill/>
          </a:ln>
        </p:spPr>
      </p:pic>
      <p:sp>
        <p:nvSpPr>
          <p:cNvPr id="4502" name="Google Shape;4502;p99"/>
          <p:cNvSpPr/>
          <p:nvPr/>
        </p:nvSpPr>
        <p:spPr>
          <a:xfrm>
            <a:off x="8087710" y="8292378"/>
            <a:ext cx="1799009" cy="622276"/>
          </a:xfrm>
          <a:prstGeom prst="roundRect">
            <a:avLst>
              <a:gd fmla="val 16667" name="adj"/>
            </a:avLst>
          </a:prstGeom>
          <a:solidFill>
            <a:srgbClr val="48264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3" name="Google Shape;4503;p99"/>
          <p:cNvSpPr txBox="1"/>
          <p:nvPr/>
        </p:nvSpPr>
        <p:spPr>
          <a:xfrm>
            <a:off x="8311073" y="8388072"/>
            <a:ext cx="141705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2200">
                <a:solidFill>
                  <a:schemeClr val="lt1"/>
                </a:solidFill>
                <a:latin typeface="Arial"/>
                <a:ea typeface="Arial"/>
                <a:cs typeface="Arial"/>
                <a:sym typeface="Arial"/>
              </a:rPr>
              <a:t>Calificar</a:t>
            </a:r>
            <a:endParaRPr/>
          </a:p>
        </p:txBody>
      </p:sp>
      <p:sp>
        <p:nvSpPr>
          <p:cNvPr id="4504" name="Google Shape;4504;p99"/>
          <p:cNvSpPr txBox="1"/>
          <p:nvPr/>
        </p:nvSpPr>
        <p:spPr>
          <a:xfrm>
            <a:off x="4584021" y="4631231"/>
            <a:ext cx="633019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Una referencia completa no requiere de información adicional del texto citado.</a:t>
            </a:r>
            <a:endParaRPr sz="1500">
              <a:solidFill>
                <a:schemeClr val="lt1"/>
              </a:solidFill>
              <a:latin typeface="Arial"/>
              <a:ea typeface="Arial"/>
              <a:cs typeface="Arial"/>
              <a:sym typeface="Arial"/>
            </a:endParaRPr>
          </a:p>
        </p:txBody>
      </p:sp>
      <p:sp>
        <p:nvSpPr>
          <p:cNvPr id="4505" name="Google Shape;4505;p99"/>
          <p:cNvSpPr txBox="1"/>
          <p:nvPr/>
        </p:nvSpPr>
        <p:spPr>
          <a:xfrm>
            <a:off x="4587279" y="5203965"/>
            <a:ext cx="6333362"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Para citar de manera correcta no es necesario seguir las normas APA, no se requiere créditos referenciales.</a:t>
            </a:r>
            <a:endParaRPr sz="1500">
              <a:solidFill>
                <a:schemeClr val="lt1"/>
              </a:solidFill>
              <a:latin typeface="Arial"/>
              <a:ea typeface="Arial"/>
              <a:cs typeface="Arial"/>
              <a:sym typeface="Arial"/>
            </a:endParaRPr>
          </a:p>
        </p:txBody>
      </p:sp>
      <p:sp>
        <p:nvSpPr>
          <p:cNvPr id="4506" name="Google Shape;4506;p99"/>
          <p:cNvSpPr txBox="1"/>
          <p:nvPr/>
        </p:nvSpPr>
        <p:spPr>
          <a:xfrm>
            <a:off x="4584021" y="5726291"/>
            <a:ext cx="6336620" cy="7848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El principal objetivo al momento de realizar la revisión de la literatura, es analizar si la teoría que existe y por consiguiente las investigaciones anteriores dan o apuntan a una respuesta tentativa a la pregunta.</a:t>
            </a:r>
            <a:endParaRPr sz="1500">
              <a:solidFill>
                <a:schemeClr val="lt1"/>
              </a:solidFill>
              <a:latin typeface="Arial"/>
              <a:ea typeface="Arial"/>
              <a:cs typeface="Arial"/>
              <a:sym typeface="Arial"/>
            </a:endParaRPr>
          </a:p>
        </p:txBody>
      </p:sp>
      <p:sp>
        <p:nvSpPr>
          <p:cNvPr id="4507" name="Google Shape;4507;p99"/>
          <p:cNvSpPr txBox="1"/>
          <p:nvPr/>
        </p:nvSpPr>
        <p:spPr>
          <a:xfrm>
            <a:off x="4586225" y="6519925"/>
            <a:ext cx="6334415"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500">
                <a:solidFill>
                  <a:schemeClr val="lt1"/>
                </a:solidFill>
                <a:latin typeface="Arial"/>
                <a:ea typeface="Arial"/>
                <a:cs typeface="Arial"/>
                <a:sym typeface="Arial"/>
              </a:rPr>
              <a:t>La revisión literaria nos da información si hay una o varias teorías en relación al tema.</a:t>
            </a:r>
            <a:endParaRPr sz="1500">
              <a:solidFill>
                <a:schemeClr val="lt1"/>
              </a:solidFill>
              <a:latin typeface="Arial"/>
              <a:ea typeface="Arial"/>
              <a:cs typeface="Arial"/>
              <a:sym typeface="Arial"/>
            </a:endParaRPr>
          </a:p>
        </p:txBody>
      </p:sp>
      <p:pic>
        <p:nvPicPr>
          <p:cNvPr descr="Logotipo&#10;&#10;Descripción generada automáticamente" id="4508" name="Google Shape;4508;p99"/>
          <p:cNvPicPr preferRelativeResize="0"/>
          <p:nvPr/>
        </p:nvPicPr>
        <p:blipFill rotWithShape="1">
          <a:blip r:embed="rId8">
            <a:alphaModFix/>
          </a:blip>
          <a:srcRect b="0" l="0" r="0" t="0"/>
          <a:stretch/>
        </p:blipFill>
        <p:spPr>
          <a:xfrm>
            <a:off x="9465604" y="8485305"/>
            <a:ext cx="525043" cy="5250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2021-05-13T16:00:56Z</dcterms:created>
  <dc:creator>Juliana Gallo</dc:creator>
</cp:coreProperties>
</file>